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912" r:id="rId4"/>
  </p:sldMasterIdLst>
  <p:notesMasterIdLst>
    <p:notesMasterId r:id="rId24"/>
  </p:notesMasterIdLst>
  <p:handoutMasterIdLst>
    <p:handoutMasterId r:id="rId25"/>
  </p:handoutMasterIdLst>
  <p:sldIdLst>
    <p:sldId id="256" r:id="rId5"/>
    <p:sldId id="257" r:id="rId6"/>
    <p:sldId id="258" r:id="rId7"/>
    <p:sldId id="259" r:id="rId8"/>
    <p:sldId id="261" r:id="rId9"/>
    <p:sldId id="262" r:id="rId10"/>
    <p:sldId id="263" r:id="rId11"/>
    <p:sldId id="266" r:id="rId12"/>
    <p:sldId id="267" r:id="rId13"/>
    <p:sldId id="268" r:id="rId14"/>
    <p:sldId id="277" r:id="rId15"/>
    <p:sldId id="269" r:id="rId16"/>
    <p:sldId id="270" r:id="rId17"/>
    <p:sldId id="271" r:id="rId18"/>
    <p:sldId id="272" r:id="rId19"/>
    <p:sldId id="273" r:id="rId20"/>
    <p:sldId id="274" r:id="rId21"/>
    <p:sldId id="275" r:id="rId22"/>
    <p:sldId id="276" r:id="rId23"/>
  </p:sldIdLst>
  <p:sldSz cx="12192000" cy="6858000"/>
  <p:notesSz cx="6858000" cy="9144000"/>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notesViewPr>
    <p:cSldViewPr snapToGrid="0">
      <p:cViewPr varScale="1">
        <p:scale>
          <a:sx n="89" d="100"/>
          <a:sy n="89" d="100"/>
        </p:scale>
        <p:origin x="216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79C37C5-C2F7-40BC-925E-74E59D7777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57DA9510-7CD8-472E-AEA2-23390D69DB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2EA047-6A64-4156-8162-56BC6AA26657}" type="datetime5">
              <a:rPr kumimoji="1" lang="ja-JP" altLang="en-US" smtClean="0">
                <a:latin typeface="Meiryo UI" panose="020B0604030504040204" pitchFamily="50" charset="-128"/>
                <a:ea typeface="Meiryo UI" panose="020B0604030504040204" pitchFamily="50" charset="-128"/>
              </a:rPr>
              <a:t>2020/11/29</a:t>
            </a:fld>
            <a:endParaRPr kumimoji="1"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A159C024-B244-4492-B124-B5CCF850B4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7BD66EF-8015-4970-AEE4-1DE156E483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F0EE32-C5CF-4B26-B8F7-C605E4E7481E}" type="slidenum">
              <a:rPr kumimoji="1" lang="en-US" altLang="ja-JP" smtClean="0">
                <a:latin typeface="Meiryo UI" panose="020B0604030504040204" pitchFamily="50" charset="-128"/>
                <a:ea typeface="Meiryo UI" panose="020B0604030504040204" pitchFamily="50" charset="-128"/>
              </a:rPr>
              <a:t>‹#›</a:t>
            </a:fld>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2070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kumimoji="1" lang="ja-JP" altLang="en-US" noProof="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79347E98-4DCC-4D7C-8DF7-70CE5A3E3C7B}" type="datetime5">
              <a:rPr kumimoji="1" lang="ja-JP" altLang="en-US" noProof="0" smtClean="0"/>
              <a:t>2020/11/29</a:t>
            </a:fld>
            <a:endParaRPr kumimoji="1" lang="ja-JP" altLang="en-US" noProof="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noProof="0"/>
              <a:t>マスター テキストの書式設定</a:t>
            </a:r>
          </a:p>
          <a:p>
            <a:pPr lvl="1"/>
            <a:r>
              <a:rPr kumimoji="1" lang="ja-JP" altLang="en-US" noProof="0"/>
              <a:t>第 </a:t>
            </a:r>
            <a:r>
              <a:rPr kumimoji="1" lang="en-US" altLang="ja-JP" noProof="0"/>
              <a:t>2 </a:t>
            </a:r>
            <a:r>
              <a:rPr kumimoji="1" lang="ja-JP" altLang="en-US" noProof="0"/>
              <a:t>レベル</a:t>
            </a:r>
          </a:p>
          <a:p>
            <a:pPr lvl="2"/>
            <a:r>
              <a:rPr kumimoji="1" lang="ja-JP" altLang="en-US" noProof="0"/>
              <a:t>第 </a:t>
            </a:r>
            <a:r>
              <a:rPr kumimoji="1" lang="en-US" altLang="ja-JP" noProof="0"/>
              <a:t>3 </a:t>
            </a:r>
            <a:r>
              <a:rPr kumimoji="1" lang="ja-JP" altLang="en-US" noProof="0"/>
              <a:t>レベル</a:t>
            </a:r>
          </a:p>
          <a:p>
            <a:pPr lvl="3"/>
            <a:r>
              <a:rPr kumimoji="1" lang="ja-JP" altLang="en-US" noProof="0"/>
              <a:t>第 </a:t>
            </a:r>
            <a:r>
              <a:rPr kumimoji="1" lang="en-US" altLang="ja-JP" noProof="0"/>
              <a:t>4 </a:t>
            </a:r>
            <a:r>
              <a:rPr kumimoji="1" lang="ja-JP" altLang="en-US" noProof="0"/>
              <a:t>レベル</a:t>
            </a:r>
          </a:p>
          <a:p>
            <a:pPr lvl="4"/>
            <a:r>
              <a:rPr kumimoji="1" lang="ja-JP" altLang="en-US" noProof="0"/>
              <a:t>第 </a:t>
            </a:r>
            <a:r>
              <a:rPr kumimoji="1" lang="en-US" altLang="ja-JP" noProof="0"/>
              <a:t>5 </a:t>
            </a:r>
            <a:r>
              <a:rPr kumimoji="1" lang="ja-JP" altLang="en-US" noProof="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kumimoji="1" lang="ja-JP" altLang="en-US" noProof="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E4A85E21-2170-40EB-B287-6CC26E520DB7}" type="slidenum">
              <a:rPr kumimoji="1" lang="en-US" altLang="ja-JP" noProof="0" smtClean="0"/>
              <a:pPr/>
              <a:t>‹#›</a:t>
            </a:fld>
            <a:endParaRPr kumimoji="1" lang="ja-JP" altLang="en-US" noProof="0"/>
          </a:p>
        </p:txBody>
      </p:sp>
    </p:spTree>
    <p:extLst>
      <p:ext uri="{BB962C8B-B14F-4D97-AF65-F5344CB8AC3E}">
        <p14:creationId xmlns:p14="http://schemas.microsoft.com/office/powerpoint/2010/main" val="5281480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1</a:t>
            </a:fld>
            <a:endParaRPr kumimoji="1" lang="ja-JP" altLang="en-US"/>
          </a:p>
        </p:txBody>
      </p:sp>
    </p:spTree>
    <p:extLst>
      <p:ext uri="{BB962C8B-B14F-4D97-AF65-F5344CB8AC3E}">
        <p14:creationId xmlns:p14="http://schemas.microsoft.com/office/powerpoint/2010/main" val="297386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10</a:t>
            </a:fld>
            <a:endParaRPr kumimoji="1" lang="ja-JP" altLang="en-US"/>
          </a:p>
        </p:txBody>
      </p:sp>
    </p:spTree>
    <p:extLst>
      <p:ext uri="{BB962C8B-B14F-4D97-AF65-F5344CB8AC3E}">
        <p14:creationId xmlns:p14="http://schemas.microsoft.com/office/powerpoint/2010/main" val="161377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2</a:t>
            </a:fld>
            <a:endParaRPr kumimoji="1" lang="ja-JP" altLang="en-US"/>
          </a:p>
        </p:txBody>
      </p:sp>
    </p:spTree>
    <p:extLst>
      <p:ext uri="{BB962C8B-B14F-4D97-AF65-F5344CB8AC3E}">
        <p14:creationId xmlns:p14="http://schemas.microsoft.com/office/powerpoint/2010/main" val="145487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3</a:t>
            </a:fld>
            <a:endParaRPr kumimoji="1" lang="ja-JP" altLang="en-US"/>
          </a:p>
        </p:txBody>
      </p:sp>
    </p:spTree>
    <p:extLst>
      <p:ext uri="{BB962C8B-B14F-4D97-AF65-F5344CB8AC3E}">
        <p14:creationId xmlns:p14="http://schemas.microsoft.com/office/powerpoint/2010/main" val="379708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4</a:t>
            </a:fld>
            <a:endParaRPr kumimoji="1" lang="ja-JP" altLang="en-US"/>
          </a:p>
        </p:txBody>
      </p:sp>
    </p:spTree>
    <p:extLst>
      <p:ext uri="{BB962C8B-B14F-4D97-AF65-F5344CB8AC3E}">
        <p14:creationId xmlns:p14="http://schemas.microsoft.com/office/powerpoint/2010/main" val="235332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5</a:t>
            </a:fld>
            <a:endParaRPr kumimoji="1" lang="ja-JP" altLang="en-US"/>
          </a:p>
        </p:txBody>
      </p:sp>
    </p:spTree>
    <p:extLst>
      <p:ext uri="{BB962C8B-B14F-4D97-AF65-F5344CB8AC3E}">
        <p14:creationId xmlns:p14="http://schemas.microsoft.com/office/powerpoint/2010/main" val="272327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6</a:t>
            </a:fld>
            <a:endParaRPr kumimoji="1" lang="ja-JP" altLang="en-US"/>
          </a:p>
        </p:txBody>
      </p:sp>
    </p:spTree>
    <p:extLst>
      <p:ext uri="{BB962C8B-B14F-4D97-AF65-F5344CB8AC3E}">
        <p14:creationId xmlns:p14="http://schemas.microsoft.com/office/powerpoint/2010/main" val="112873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7</a:t>
            </a:fld>
            <a:endParaRPr kumimoji="1" lang="ja-JP" altLang="en-US"/>
          </a:p>
        </p:txBody>
      </p:sp>
    </p:spTree>
    <p:extLst>
      <p:ext uri="{BB962C8B-B14F-4D97-AF65-F5344CB8AC3E}">
        <p14:creationId xmlns:p14="http://schemas.microsoft.com/office/powerpoint/2010/main" val="186656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8</a:t>
            </a:fld>
            <a:endParaRPr kumimoji="1" lang="ja-JP" altLang="en-US"/>
          </a:p>
        </p:txBody>
      </p:sp>
    </p:spTree>
    <p:extLst>
      <p:ext uri="{BB962C8B-B14F-4D97-AF65-F5344CB8AC3E}">
        <p14:creationId xmlns:p14="http://schemas.microsoft.com/office/powerpoint/2010/main" val="351952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4A85E21-2170-40EB-B287-6CC26E520DB7}" type="slidenum">
              <a:rPr kumimoji="1" lang="en-US" altLang="ja-JP" smtClean="0"/>
              <a:pPr/>
              <a:t>9</a:t>
            </a:fld>
            <a:endParaRPr kumimoji="1" lang="ja-JP" altLang="en-US"/>
          </a:p>
        </p:txBody>
      </p:sp>
    </p:spTree>
    <p:extLst>
      <p:ext uri="{BB962C8B-B14F-4D97-AF65-F5344CB8AC3E}">
        <p14:creationId xmlns:p14="http://schemas.microsoft.com/office/powerpoint/2010/main" val="843038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rtl="0"/>
            <a:fld id="{5D3552A1-B4A5-4392-88C2-ABFB0E392BE3}" type="datetime5">
              <a:rPr lang="ja-JP" altLang="en-US" noProof="0" smtClean="0"/>
              <a:t>2020/11/29</a:t>
            </a:fld>
            <a:endParaRPr lang="ja-JP" altLang="en-US" noProof="0"/>
          </a:p>
        </p:txBody>
      </p:sp>
      <p:sp>
        <p:nvSpPr>
          <p:cNvPr id="5" name="Footer Placeholder 4"/>
          <p:cNvSpPr>
            <a:spLocks noGrp="1"/>
          </p:cNvSpPr>
          <p:nvPr>
            <p:ph type="ftr" sz="quarter" idx="11"/>
          </p:nvPr>
        </p:nvSpPr>
        <p:spPr/>
        <p:txBody>
          <a:bodyPr/>
          <a:lstStyle/>
          <a:p>
            <a:pPr rtl="0"/>
            <a:r>
              <a:rPr lang="ja-JP" altLang="en-US"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149815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5" name="Footer Placeholder 4"/>
          <p:cNvSpPr>
            <a:spLocks noGrp="1"/>
          </p:cNvSpPr>
          <p:nvPr>
            <p:ph type="ftr" sz="quarter" idx="11"/>
          </p:nvPr>
        </p:nvSpPr>
        <p:spPr/>
        <p:txBody>
          <a:bodyPr/>
          <a:lstStyle/>
          <a:p>
            <a:r>
              <a:rPr lang="ja-JP" altLang="en-US" noProof="0"/>
              <a:t>
             </a:t>
            </a:r>
          </a:p>
        </p:txBody>
      </p:sp>
      <p:sp>
        <p:nvSpPr>
          <p:cNvPr id="6" name="Slide Number Placeholder 5"/>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2669076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5" name="Footer Placeholder 4"/>
          <p:cNvSpPr>
            <a:spLocks noGrp="1"/>
          </p:cNvSpPr>
          <p:nvPr>
            <p:ph type="ftr" sz="quarter" idx="11"/>
          </p:nvPr>
        </p:nvSpPr>
        <p:spPr/>
        <p:txBody>
          <a:bodyPr/>
          <a:lstStyle/>
          <a:p>
            <a:r>
              <a:rPr lang="ja-JP" altLang="en-US" noProof="0"/>
              <a:t>
             </a:t>
            </a:r>
          </a:p>
        </p:txBody>
      </p:sp>
      <p:sp>
        <p:nvSpPr>
          <p:cNvPr id="6" name="Slide Number Placeholder 5"/>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59794389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rtl="0"/>
            <a:fld id="{47CDD52B-5A57-4888-9B04-34BA9EECCABC}" type="datetime5">
              <a:rPr lang="ja-JP" altLang="en-US" noProof="0" smtClean="0"/>
              <a:t>2020/11/29</a:t>
            </a:fld>
            <a:endParaRPr lang="ja-JP" altLang="en-US" noProof="0"/>
          </a:p>
        </p:txBody>
      </p:sp>
      <p:sp>
        <p:nvSpPr>
          <p:cNvPr id="5" name="Footer Placeholder 4"/>
          <p:cNvSpPr>
            <a:spLocks noGrp="1"/>
          </p:cNvSpPr>
          <p:nvPr>
            <p:ph type="ftr" sz="quarter" idx="11"/>
          </p:nvPr>
        </p:nvSpPr>
        <p:spPr/>
        <p:txBody>
          <a:bodyPr/>
          <a:lstStyle/>
          <a:p>
            <a:pPr rtl="0"/>
            <a:r>
              <a:rPr lang="ja-JP" altLang="en-US" noProof="0"/>
              <a:t>
             </a:t>
            </a:r>
          </a:p>
        </p:txBody>
      </p:sp>
      <p:sp>
        <p:nvSpPr>
          <p:cNvPr id="6" name="Slide Number Placeholder 5"/>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236807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5" name="Footer Placeholder 4"/>
          <p:cNvSpPr>
            <a:spLocks noGrp="1"/>
          </p:cNvSpPr>
          <p:nvPr>
            <p:ph type="ftr" sz="quarter" idx="11"/>
          </p:nvPr>
        </p:nvSpPr>
        <p:spPr/>
        <p:txBody>
          <a:bodyPr/>
          <a:lstStyle/>
          <a:p>
            <a:r>
              <a:rPr lang="ja-JP" altLang="en-US" noProof="0"/>
              <a:t>
             </a:t>
            </a:r>
          </a:p>
        </p:txBody>
      </p:sp>
      <p:sp>
        <p:nvSpPr>
          <p:cNvPr id="6" name="Slide Number Placeholder 5"/>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67919808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6" name="Footer Placeholder 5"/>
          <p:cNvSpPr>
            <a:spLocks noGrp="1"/>
          </p:cNvSpPr>
          <p:nvPr>
            <p:ph type="ftr" sz="quarter" idx="11"/>
          </p:nvPr>
        </p:nvSpPr>
        <p:spPr/>
        <p:txBody>
          <a:bodyPr/>
          <a:lstStyle/>
          <a:p>
            <a:r>
              <a:rPr lang="ja-JP" altLang="en-US" noProof="0"/>
              <a:t>
             </a:t>
            </a:r>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15440228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rtl="0"/>
            <a:fld id="{D7DC425E-5922-4826-A356-78E11B4D1741}" type="datetime5">
              <a:rPr lang="ja-JP" altLang="en-US" noProof="0" smtClean="0"/>
              <a:t>2020/11/29</a:t>
            </a:fld>
            <a:endParaRPr lang="ja-JP" altLang="en-US" noProof="0"/>
          </a:p>
        </p:txBody>
      </p:sp>
      <p:sp>
        <p:nvSpPr>
          <p:cNvPr id="8" name="Footer Placeholder 7"/>
          <p:cNvSpPr>
            <a:spLocks noGrp="1"/>
          </p:cNvSpPr>
          <p:nvPr>
            <p:ph type="ftr" sz="quarter" idx="11"/>
          </p:nvPr>
        </p:nvSpPr>
        <p:spPr/>
        <p:txBody>
          <a:bodyPr/>
          <a:lstStyle/>
          <a:p>
            <a:pPr rtl="0"/>
            <a:r>
              <a:rPr lang="ja-JP" altLang="en-US" noProof="0"/>
              <a:t>
             </a:t>
            </a:r>
          </a:p>
        </p:txBody>
      </p:sp>
      <p:sp>
        <p:nvSpPr>
          <p:cNvPr id="9" name="Slide Number Placeholder 8"/>
          <p:cNvSpPr>
            <a:spLocks noGrp="1"/>
          </p:cNvSpPr>
          <p:nvPr>
            <p:ph type="sldNum" sz="quarter" idx="12"/>
          </p:nvPr>
        </p:nvSpPr>
        <p:spPr/>
        <p:txBody>
          <a:bodyPr/>
          <a:lstStyle/>
          <a:p>
            <a:pPr rtl="0"/>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96009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rtl="0"/>
            <a:fld id="{A88A5ADF-3E29-4C08-8D95-3B2B4D94EFF8}" type="datetime5">
              <a:rPr lang="ja-JP" altLang="en-US" noProof="0" smtClean="0"/>
              <a:t>2020/11/29</a:t>
            </a:fld>
            <a:endParaRPr lang="ja-JP" altLang="en-US" noProof="0"/>
          </a:p>
        </p:txBody>
      </p:sp>
      <p:sp>
        <p:nvSpPr>
          <p:cNvPr id="4" name="Footer Placeholder 3"/>
          <p:cNvSpPr>
            <a:spLocks noGrp="1"/>
          </p:cNvSpPr>
          <p:nvPr>
            <p:ph type="ftr" sz="quarter" idx="11"/>
          </p:nvPr>
        </p:nvSpPr>
        <p:spPr/>
        <p:txBody>
          <a:bodyPr/>
          <a:lstStyle/>
          <a:p>
            <a:pPr rtl="0"/>
            <a:r>
              <a:rPr lang="ja-JP" altLang="en-US" noProof="0"/>
              <a:t>
             </a:t>
            </a:r>
          </a:p>
        </p:txBody>
      </p:sp>
      <p:sp>
        <p:nvSpPr>
          <p:cNvPr id="5" name="Slide Number Placeholder 4"/>
          <p:cNvSpPr>
            <a:spLocks noGrp="1"/>
          </p:cNvSpPr>
          <p:nvPr>
            <p:ph type="sldNum" sz="quarter" idx="12"/>
          </p:nvPr>
        </p:nvSpPr>
        <p:spPr/>
        <p:txBody>
          <a:bodyPr/>
          <a:lstStyle/>
          <a:p>
            <a:pPr rtl="0"/>
            <a:fld id="{6D22F896-40B5-4ADD-8801-0D06FADFA095}" type="slidenum">
              <a:rPr lang="en-US" altLang="ja-JP" noProof="0" smtClean="0"/>
              <a:t>‹#›</a:t>
            </a:fld>
            <a:endParaRPr lang="ja-JP" altLang="en-US" noProof="0"/>
          </a:p>
        </p:txBody>
      </p:sp>
    </p:spTree>
    <p:extLst>
      <p:ext uri="{BB962C8B-B14F-4D97-AF65-F5344CB8AC3E}">
        <p14:creationId xmlns:p14="http://schemas.microsoft.com/office/powerpoint/2010/main" val="25847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3" name="Footer Placeholder 2"/>
          <p:cNvSpPr>
            <a:spLocks noGrp="1"/>
          </p:cNvSpPr>
          <p:nvPr>
            <p:ph type="ftr" sz="quarter" idx="11"/>
          </p:nvPr>
        </p:nvSpPr>
        <p:spPr/>
        <p:txBody>
          <a:bodyPr/>
          <a:lstStyle/>
          <a:p>
            <a:r>
              <a:rPr lang="ja-JP" altLang="en-US" noProof="0"/>
              <a:t>
             </a:t>
            </a:r>
          </a:p>
        </p:txBody>
      </p:sp>
      <p:sp>
        <p:nvSpPr>
          <p:cNvPr id="4" name="Slide Number Placeholder 3"/>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281158202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6" name="Footer Placeholder 5"/>
          <p:cNvSpPr>
            <a:spLocks noGrp="1"/>
          </p:cNvSpPr>
          <p:nvPr>
            <p:ph type="ftr" sz="quarter" idx="11"/>
          </p:nvPr>
        </p:nvSpPr>
        <p:spPr/>
        <p:txBody>
          <a:bodyPr/>
          <a:lstStyle/>
          <a:p>
            <a:r>
              <a:rPr lang="ja-JP" altLang="en-US" noProof="0"/>
              <a:t>
             </a:t>
            </a:r>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36562859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66CCF7-A065-4108-BA61-329CCBAB46D7}" type="datetime5">
              <a:rPr lang="ja-JP" altLang="en-US" noProof="0" smtClean="0"/>
              <a:t>2020/11/29</a:t>
            </a:fld>
            <a:endParaRPr lang="ja-JP" altLang="en-US" noProof="0"/>
          </a:p>
        </p:txBody>
      </p:sp>
      <p:sp>
        <p:nvSpPr>
          <p:cNvPr id="6" name="Footer Placeholder 5"/>
          <p:cNvSpPr>
            <a:spLocks noGrp="1"/>
          </p:cNvSpPr>
          <p:nvPr>
            <p:ph type="ftr" sz="quarter" idx="11"/>
          </p:nvPr>
        </p:nvSpPr>
        <p:spPr/>
        <p:txBody>
          <a:bodyPr/>
          <a:lstStyle/>
          <a:p>
            <a:r>
              <a:rPr lang="ja-JP" altLang="en-US" noProof="0"/>
              <a:t>
             </a:t>
            </a:r>
          </a:p>
        </p:txBody>
      </p:sp>
      <p:sp>
        <p:nvSpPr>
          <p:cNvPr id="7" name="Slide Number Placeholder 6"/>
          <p:cNvSpPr>
            <a:spLocks noGrp="1"/>
          </p:cNvSpPr>
          <p:nvPr>
            <p:ph type="sldNum" sz="quarter" idx="12"/>
          </p:nvPr>
        </p:nvSpPr>
        <p:spPr/>
        <p:txBody>
          <a:body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34330285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6CCF7-A065-4108-BA61-329CCBAB46D7}" type="datetime5">
              <a:rPr lang="ja-JP" altLang="en-US" noProof="0" smtClean="0"/>
              <a:t>2020/11/29</a:t>
            </a:fld>
            <a:endParaRPr lang="ja-JP" altLang="en-US"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ja-JP" altLang="en-US" noProof="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altLang="ja-JP" noProof="0" smtClean="0"/>
              <a:pPr/>
              <a:t>‹#›</a:t>
            </a:fld>
            <a:endParaRPr lang="ja-JP" altLang="en-US" noProof="0"/>
          </a:p>
        </p:txBody>
      </p:sp>
    </p:spTree>
    <p:extLst>
      <p:ext uri="{BB962C8B-B14F-4D97-AF65-F5344CB8AC3E}">
        <p14:creationId xmlns:p14="http://schemas.microsoft.com/office/powerpoint/2010/main" val="162563129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コネクタ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050E78D6-F072-48E7-8270-20EFBDD26F36}"/>
              </a:ext>
            </a:extLst>
          </p:cNvPr>
          <p:cNvSpPr>
            <a:spLocks noGrp="1"/>
          </p:cNvSpPr>
          <p:nvPr>
            <p:ph type="ctrTitle"/>
          </p:nvPr>
        </p:nvSpPr>
        <p:spPr>
          <a:xfrm>
            <a:off x="1109980" y="4000745"/>
            <a:ext cx="9966960" cy="1325880"/>
          </a:xfrm>
        </p:spPr>
        <p:txBody>
          <a:bodyPr rtlCol="0">
            <a:normAutofit/>
          </a:bodyPr>
          <a:lstStyle/>
          <a:p>
            <a:pPr rtl="0"/>
            <a:r>
              <a:rPr lang="ja-JP" altLang="en-US" sz="6400" cap="none" dirty="0"/>
              <a:t>全羅南道いなか巡り旅</a:t>
            </a:r>
          </a:p>
        </p:txBody>
      </p:sp>
      <p:sp>
        <p:nvSpPr>
          <p:cNvPr id="3" name="サブタイトル 2">
            <a:extLst>
              <a:ext uri="{FF2B5EF4-FFF2-40B4-BE49-F238E27FC236}">
                <a16:creationId xmlns:a16="http://schemas.microsoft.com/office/drawing/2014/main" id="{3FC7BD98-5486-489C-BAA0-A69CEFF691B3}"/>
              </a:ext>
            </a:extLst>
          </p:cNvPr>
          <p:cNvSpPr>
            <a:spLocks noGrp="1"/>
          </p:cNvSpPr>
          <p:nvPr>
            <p:ph type="subTitle" idx="1"/>
          </p:nvPr>
        </p:nvSpPr>
        <p:spPr>
          <a:xfrm>
            <a:off x="1732280" y="5195337"/>
            <a:ext cx="8767860" cy="709201"/>
          </a:xfrm>
        </p:spPr>
        <p:txBody>
          <a:bodyPr rtlCol="0">
            <a:normAutofit/>
          </a:bodyPr>
          <a:lstStyle/>
          <a:p>
            <a:pPr rtl="0"/>
            <a:r>
              <a:rPr lang="en-US" altLang="ja-JP" sz="4000" dirty="0"/>
              <a:t>2008</a:t>
            </a:r>
            <a:r>
              <a:rPr lang="ja-JP" altLang="en-US" sz="4000" dirty="0"/>
              <a:t>年</a:t>
            </a:r>
            <a:r>
              <a:rPr lang="en-US" altLang="ja-JP" sz="4000" dirty="0"/>
              <a:t>5</a:t>
            </a:r>
            <a:r>
              <a:rPr lang="ja-JP" altLang="en-US" sz="4000" dirty="0"/>
              <a:t>月</a:t>
            </a:r>
            <a:r>
              <a:rPr lang="en-US" altLang="ja-JP" sz="4000" dirty="0"/>
              <a:t>5</a:t>
            </a:r>
            <a:r>
              <a:rPr lang="ja-JP" altLang="en-US" sz="4000" dirty="0"/>
              <a:t>日～</a:t>
            </a:r>
            <a:r>
              <a:rPr lang="en-US" altLang="ja-JP" sz="4000" dirty="0"/>
              <a:t>7</a:t>
            </a:r>
            <a:r>
              <a:rPr lang="ja-JP" altLang="en-US" sz="4000" dirty="0"/>
              <a:t>日</a:t>
            </a: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16" t="25835" r="416" b="20832"/>
          <a:stretch/>
        </p:blipFill>
        <p:spPr>
          <a:xfrm>
            <a:off x="1521460" y="548640"/>
            <a:ext cx="9144000" cy="3657600"/>
          </a:xfrm>
          <a:prstGeom prst="rect">
            <a:avLst/>
          </a:prstGeom>
        </p:spPr>
      </p:pic>
      <p:sp>
        <p:nvSpPr>
          <p:cNvPr id="5" name="テキスト ボックス 4"/>
          <p:cNvSpPr txBox="1"/>
          <p:nvPr/>
        </p:nvSpPr>
        <p:spPr>
          <a:xfrm>
            <a:off x="1285130" y="5802412"/>
            <a:ext cx="9966960" cy="646331"/>
          </a:xfrm>
          <a:prstGeom prst="rect">
            <a:avLst/>
          </a:prstGeom>
          <a:noFill/>
        </p:spPr>
        <p:txBody>
          <a:bodyPr wrap="square" rtlCol="0">
            <a:spAutoFit/>
          </a:bodyPr>
          <a:lstStyle/>
          <a:p>
            <a:r>
              <a:rPr kumimoji="1" lang="ja-JP" altLang="en-US" dirty="0"/>
              <a:t>海外旅行に慣れない母と叔母を連れた</a:t>
            </a:r>
            <a:r>
              <a:rPr kumimoji="1" lang="ko-KR" altLang="en-US" dirty="0"/>
              <a:t>효도여행 </a:t>
            </a:r>
            <a:r>
              <a:rPr kumimoji="1" lang="ja-JP" altLang="en-US" dirty="0" err="1"/>
              <a:t>だったので</a:t>
            </a:r>
            <a:r>
              <a:rPr kumimoji="1" lang="ja-JP" altLang="en-US" dirty="0"/>
              <a:t>、珍島の海割れ祭りの日程に合わせた　旅行会社のツアーに参加しました。もう</a:t>
            </a:r>
            <a:r>
              <a:rPr kumimoji="1" lang="en-US" altLang="ja-JP" dirty="0"/>
              <a:t>12</a:t>
            </a:r>
            <a:r>
              <a:rPr kumimoji="1" lang="ja-JP" altLang="en-US" dirty="0"/>
              <a:t>年も前なのであまり覚えていませんが＾＾；</a:t>
            </a:r>
          </a:p>
        </p:txBody>
      </p:sp>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502920" y="167005"/>
            <a:ext cx="10515600" cy="1325563"/>
          </a:xfrm>
        </p:spPr>
        <p:txBody>
          <a:bodyPr/>
          <a:lstStyle/>
          <a:p>
            <a:r>
              <a:rPr lang="ja-JP" altLang="en-US" dirty="0"/>
              <a:t>宝城（</a:t>
            </a:r>
            <a:r>
              <a:rPr lang="ko-KR" altLang="en-US" dirty="0"/>
              <a:t>보성</a:t>
            </a:r>
            <a:r>
              <a:rPr lang="ja-JP" altLang="en-US" dirty="0"/>
              <a:t>）・大韓茶園</a:t>
            </a:r>
            <a:endParaRPr kumimoji="1"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1233488"/>
            <a:ext cx="6294120" cy="4720590"/>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580" y="2296478"/>
            <a:ext cx="5547360" cy="4160520"/>
          </a:xfrm>
          <a:prstGeom prst="rect">
            <a:avLst/>
          </a:prstGeom>
        </p:spPr>
      </p:pic>
    </p:spTree>
    <p:extLst>
      <p:ext uri="{BB962C8B-B14F-4D97-AF65-F5344CB8AC3E}">
        <p14:creationId xmlns:p14="http://schemas.microsoft.com/office/powerpoint/2010/main" val="510950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37260" y="353540"/>
            <a:ext cx="10515600" cy="1325563"/>
          </a:xfrm>
        </p:spPr>
        <p:txBody>
          <a:bodyPr/>
          <a:lstStyle/>
          <a:p>
            <a:r>
              <a:rPr kumimoji="1" lang="ja-JP" altLang="en-US" dirty="0"/>
              <a:t>緑茶グルメ</a:t>
            </a:r>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r="25214"/>
          <a:stretch/>
        </p:blipFill>
        <p:spPr>
          <a:xfrm rot="5400000">
            <a:off x="8706574" y="524731"/>
            <a:ext cx="3176091" cy="3185160"/>
          </a:xfrm>
          <a:prstGeom prst="rect">
            <a:avLst/>
          </a:prstGeom>
        </p:spPr>
      </p:pic>
      <p:pic>
        <p:nvPicPr>
          <p:cNvPr id="4" name="コンテンツ プレースホルダー 3"/>
          <p:cNvPicPr>
            <a:picLocks noGrp="1" noChangeAspect="1"/>
          </p:cNvPicPr>
          <p:nvPr>
            <p:ph idx="1"/>
          </p:nvPr>
        </p:nvPicPr>
        <p:blipFill rotWithShape="1">
          <a:blip r:embed="rId3">
            <a:extLst>
              <a:ext uri="{28A0092B-C50C-407E-A947-70E740481C1C}">
                <a14:useLocalDpi xmlns:a14="http://schemas.microsoft.com/office/drawing/2010/main" val="0"/>
              </a:ext>
            </a:extLst>
          </a:blip>
          <a:srcRect l="9684" t="18966" b="16854"/>
          <a:stretch/>
        </p:blipFill>
        <p:spPr>
          <a:xfrm>
            <a:off x="6553200" y="3842515"/>
            <a:ext cx="5334000" cy="2842770"/>
          </a:xfr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360" y="4673605"/>
            <a:ext cx="2682240" cy="201168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16261"/>
            <a:ext cx="3642360" cy="2731770"/>
          </a:xfrm>
          <a:prstGeom prst="rect">
            <a:avLst/>
          </a:prstGeom>
        </p:spPr>
      </p:pic>
      <p:sp>
        <p:nvSpPr>
          <p:cNvPr id="8" name="タイトル 1"/>
          <p:cNvSpPr txBox="1">
            <a:spLocks/>
          </p:cNvSpPr>
          <p:nvPr/>
        </p:nvSpPr>
        <p:spPr>
          <a:xfrm>
            <a:off x="685800" y="4601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t>韓国の緑茶は</a:t>
            </a:r>
            <a:endParaRPr lang="en-US" altLang="ja-JP" sz="2400" dirty="0"/>
          </a:p>
          <a:p>
            <a:r>
              <a:rPr lang="ja-JP" altLang="en-US" sz="2400" dirty="0"/>
              <a:t>めちゃくちゃ薄い・・・</a:t>
            </a:r>
          </a:p>
        </p:txBody>
      </p:sp>
      <p:sp>
        <p:nvSpPr>
          <p:cNvPr id="9" name="タイトル 1"/>
          <p:cNvSpPr txBox="1">
            <a:spLocks/>
          </p:cNvSpPr>
          <p:nvPr/>
        </p:nvSpPr>
        <p:spPr>
          <a:xfrm>
            <a:off x="6324600" y="185658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1800" dirty="0"/>
              <a:t>月並みな</a:t>
            </a:r>
            <a:endParaRPr lang="en-US" altLang="ja-JP" sz="1800" dirty="0"/>
          </a:p>
          <a:p>
            <a:pPr>
              <a:lnSpc>
                <a:spcPct val="120000"/>
              </a:lnSpc>
            </a:pPr>
            <a:r>
              <a:rPr lang="ja-JP" altLang="en-US" sz="1800" dirty="0"/>
              <a:t>緑茶ソフトクリームは</a:t>
            </a:r>
            <a:endParaRPr lang="en-US" altLang="ja-JP" sz="1800" dirty="0"/>
          </a:p>
          <a:p>
            <a:pPr>
              <a:lnSpc>
                <a:spcPct val="120000"/>
              </a:lnSpc>
            </a:pPr>
            <a:r>
              <a:rPr lang="ja-JP" altLang="en-US" sz="1800" dirty="0"/>
              <a:t>食べてみたが、</a:t>
            </a:r>
            <a:endParaRPr lang="en-US" altLang="ja-JP" sz="1800" dirty="0"/>
          </a:p>
          <a:p>
            <a:pPr>
              <a:lnSpc>
                <a:spcPct val="120000"/>
              </a:lnSpc>
            </a:pPr>
            <a:r>
              <a:rPr lang="ja-JP" altLang="en-US" sz="1800" dirty="0"/>
              <a:t>茶園ジャジャン麺</a:t>
            </a:r>
            <a:endParaRPr lang="en-US" altLang="ja-JP" sz="1800" dirty="0"/>
          </a:p>
          <a:p>
            <a:pPr>
              <a:lnSpc>
                <a:spcPct val="120000"/>
              </a:lnSpc>
            </a:pPr>
            <a:r>
              <a:rPr lang="ja-JP" altLang="en-US" sz="1800" dirty="0"/>
              <a:t>茶園冷麺も</a:t>
            </a:r>
            <a:endParaRPr lang="en-US" altLang="ja-JP" sz="1800" dirty="0"/>
          </a:p>
          <a:p>
            <a:pPr>
              <a:lnSpc>
                <a:spcPct val="120000"/>
              </a:lnSpc>
            </a:pPr>
            <a:r>
              <a:rPr lang="ja-JP" altLang="en-US" sz="1800" dirty="0"/>
              <a:t>ちょっと食べて</a:t>
            </a:r>
            <a:endParaRPr lang="en-US" altLang="ja-JP" sz="1800" dirty="0"/>
          </a:p>
          <a:p>
            <a:pPr>
              <a:lnSpc>
                <a:spcPct val="120000"/>
              </a:lnSpc>
            </a:pPr>
            <a:r>
              <a:rPr lang="ja-JP" altLang="en-US" sz="1800" dirty="0"/>
              <a:t>みたかったなぁ</a:t>
            </a:r>
          </a:p>
        </p:txBody>
      </p:sp>
    </p:spTree>
    <p:extLst>
      <p:ext uri="{BB962C8B-B14F-4D97-AF65-F5344CB8AC3E}">
        <p14:creationId xmlns:p14="http://schemas.microsoft.com/office/powerpoint/2010/main" val="1691290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7679" y="246698"/>
            <a:ext cx="10515600" cy="1325563"/>
          </a:xfrm>
        </p:spPr>
        <p:txBody>
          <a:bodyPr/>
          <a:lstStyle/>
          <a:p>
            <a:r>
              <a:rPr lang="ja-JP" altLang="en-US" dirty="0"/>
              <a:t>康津</a:t>
            </a:r>
            <a:r>
              <a:rPr lang="en-US" altLang="ja-JP" dirty="0"/>
              <a:t>(</a:t>
            </a:r>
            <a:r>
              <a:rPr lang="ko-KR" altLang="en-US" dirty="0"/>
              <a:t>강진</a:t>
            </a:r>
            <a:r>
              <a:rPr lang="en-US" altLang="ja-JP" dirty="0"/>
              <a:t>)</a:t>
            </a:r>
            <a:r>
              <a:rPr lang="ja-JP" altLang="en-US" dirty="0"/>
              <a:t>・青磁博物館</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636" y="1325245"/>
            <a:ext cx="5588424" cy="4191318"/>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279" y="2266316"/>
            <a:ext cx="5771725" cy="432879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03732" y="1090932"/>
            <a:ext cx="3583941" cy="2687956"/>
          </a:xfrm>
          <a:prstGeom prst="rect">
            <a:avLst/>
          </a:prstGeom>
        </p:spPr>
      </p:pic>
    </p:spTree>
    <p:extLst>
      <p:ext uri="{BB962C8B-B14F-4D97-AF65-F5344CB8AC3E}">
        <p14:creationId xmlns:p14="http://schemas.microsoft.com/office/powerpoint/2010/main" val="355501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4216" y="0"/>
            <a:ext cx="10515600" cy="1325563"/>
          </a:xfrm>
        </p:spPr>
        <p:txBody>
          <a:bodyPr/>
          <a:lstStyle/>
          <a:p>
            <a:r>
              <a:rPr kumimoji="1" lang="ja-JP" altLang="en-US" dirty="0"/>
              <a:t>珍島</a:t>
            </a:r>
            <a:r>
              <a:rPr kumimoji="1" lang="en-US" altLang="ja-JP" dirty="0"/>
              <a:t>(</a:t>
            </a:r>
            <a:r>
              <a:rPr kumimoji="1" lang="ko-KR" altLang="en-US" dirty="0"/>
              <a:t>진도</a:t>
            </a:r>
            <a:r>
              <a:rPr kumimoji="1" lang="en-US" altLang="ja-JP" dirty="0"/>
              <a:t>)/</a:t>
            </a:r>
            <a:r>
              <a:rPr kumimoji="1" lang="ja-JP" altLang="en-US" dirty="0"/>
              <a:t>雲林山房</a:t>
            </a:r>
            <a:r>
              <a:rPr kumimoji="1" lang="en-US" altLang="ja-JP" dirty="0"/>
              <a:t>(</a:t>
            </a:r>
            <a:r>
              <a:rPr kumimoji="1" lang="ko-KR" altLang="en-US" dirty="0"/>
              <a:t>운림산방</a:t>
            </a:r>
            <a:r>
              <a:rPr kumimoji="1" lang="en-US" altLang="ja-JP" dirty="0"/>
              <a:t>)</a:t>
            </a:r>
            <a:endParaRPr kumimoji="1" lang="ja-JP" altLang="en-US"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2064702"/>
            <a:ext cx="5801784" cy="4351338"/>
          </a:xfrm>
        </p:spPr>
      </p:pic>
      <p:sp>
        <p:nvSpPr>
          <p:cNvPr id="8" name="テキスト ボックス 7"/>
          <p:cNvSpPr txBox="1"/>
          <p:nvPr/>
        </p:nvSpPr>
        <p:spPr>
          <a:xfrm>
            <a:off x="416136" y="1048801"/>
            <a:ext cx="11491384" cy="400110"/>
          </a:xfrm>
          <a:prstGeom prst="rect">
            <a:avLst/>
          </a:prstGeom>
          <a:noFill/>
        </p:spPr>
        <p:txBody>
          <a:bodyPr wrap="square" rtlCol="0">
            <a:spAutoFit/>
          </a:bodyPr>
          <a:lstStyle/>
          <a:p>
            <a:r>
              <a:rPr lang="ja-JP" altLang="en-US" sz="2000" dirty="0"/>
              <a:t>朝鮮時代後期の南画の大家・小痴（ソチ）許錬（ホ・リョン）が晩年故郷の珍島に戻り暮らした場所。</a:t>
            </a:r>
            <a:endParaRPr lang="en-US" altLang="ja-JP" sz="2000" dirty="0"/>
          </a:p>
        </p:txBody>
      </p:sp>
      <p:pic>
        <p:nvPicPr>
          <p:cNvPr id="9"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828" y="2064702"/>
            <a:ext cx="5801784" cy="4351338"/>
          </a:xfrm>
          <a:prstGeom prst="rect">
            <a:avLst/>
          </a:prstGeom>
        </p:spPr>
      </p:pic>
    </p:spTree>
    <p:extLst>
      <p:ext uri="{BB962C8B-B14F-4D97-AF65-F5344CB8AC3E}">
        <p14:creationId xmlns:p14="http://schemas.microsoft.com/office/powerpoint/2010/main" val="2118034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t>ぺ・ヨンジュンの</a:t>
            </a:r>
            <a:r>
              <a:rPr lang="en-US" altLang="ja-JP" sz="2400" dirty="0"/>
              <a:t>2003</a:t>
            </a:r>
            <a:r>
              <a:rPr lang="ja-JP" altLang="en-US" sz="2400" dirty="0"/>
              <a:t>年公開の映画「スキャンダル」のロケ地にもなりました。</a:t>
            </a:r>
            <a:br>
              <a:rPr lang="ja-JP" altLang="en-US" sz="2400" dirty="0"/>
            </a:br>
            <a:endParaRPr kumimoji="1" lang="ja-JP" altLang="en-US" sz="2400"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24794"/>
            <a:ext cx="5801784" cy="4351338"/>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452" y="2690972"/>
            <a:ext cx="4246880" cy="3185160"/>
          </a:xfrm>
          <a:prstGeom prst="rect">
            <a:avLst/>
          </a:prstGeom>
        </p:spPr>
      </p:pic>
    </p:spTree>
    <p:extLst>
      <p:ext uri="{BB962C8B-B14F-4D97-AF65-F5344CB8AC3E}">
        <p14:creationId xmlns:p14="http://schemas.microsoft.com/office/powerpoint/2010/main" val="313162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珍島</a:t>
            </a:r>
            <a:r>
              <a:rPr kumimoji="1" lang="en-US" altLang="ja-JP" dirty="0"/>
              <a:t>(</a:t>
            </a:r>
            <a:r>
              <a:rPr kumimoji="1" lang="ko-KR" altLang="en-US" dirty="0"/>
              <a:t>진도</a:t>
            </a:r>
            <a:r>
              <a:rPr kumimoji="1" lang="en-US" altLang="ja-JP" dirty="0"/>
              <a:t>)</a:t>
            </a:r>
            <a:r>
              <a:rPr kumimoji="1" lang="ko-KR" altLang="en-US" dirty="0"/>
              <a:t>신비의 바닷길 축제</a:t>
            </a:r>
            <a:endParaRPr kumimoji="1" lang="ja-JP" altLang="en-US"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41476"/>
            <a:ext cx="5867400" cy="4400550"/>
          </a:xfr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30046"/>
            <a:ext cx="5882640" cy="4411980"/>
          </a:xfrm>
          <a:prstGeom prst="rect">
            <a:avLst/>
          </a:prstGeom>
        </p:spPr>
      </p:pic>
    </p:spTree>
    <p:extLst>
      <p:ext uri="{BB962C8B-B14F-4D97-AF65-F5344CB8AC3E}">
        <p14:creationId xmlns:p14="http://schemas.microsoft.com/office/powerpoint/2010/main" val="250820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66360" y="2993478"/>
            <a:ext cx="6537960" cy="1325563"/>
          </a:xfrm>
        </p:spPr>
        <p:txBody>
          <a:bodyPr>
            <a:noAutofit/>
          </a:bodyPr>
          <a:lstStyle/>
          <a:p>
            <a:pPr>
              <a:lnSpc>
                <a:spcPts val="3000"/>
              </a:lnSpc>
            </a:pPr>
            <a:r>
              <a:rPr lang="ja-JP" altLang="en-US" sz="2400" dirty="0"/>
              <a:t>昔、この島にはトラが多く、トラがこの村にしばしば現れ被害を受けた村人達は芽島</a:t>
            </a:r>
            <a:r>
              <a:rPr lang="en-US" altLang="ja-JP" sz="2400" dirty="0"/>
              <a:t>(</a:t>
            </a:r>
            <a:r>
              <a:rPr lang="ko-KR" altLang="en-US" sz="2400" dirty="0"/>
              <a:t>모도</a:t>
            </a:r>
            <a:r>
              <a:rPr lang="en-US" altLang="ja-JP" sz="2400" dirty="0"/>
              <a:t>)</a:t>
            </a:r>
            <a:r>
              <a:rPr lang="ja-JP" altLang="en-US" sz="2400" dirty="0"/>
              <a:t>に逃げていきました。その際、桑ばあさんだけが取り残されてしまい、桑ばあさんは家族と離れ離れになってしまいました。桑ばあさんは、海に住むという竜王に家族と会えるようにしてほしいと毎日お願いをしました。そして</a:t>
            </a:r>
            <a:r>
              <a:rPr lang="en-US" altLang="ja-JP" sz="2400" dirty="0"/>
              <a:t>2</a:t>
            </a:r>
            <a:r>
              <a:rPr lang="ja-JP" altLang="en-US" sz="2400" dirty="0"/>
              <a:t>月末になった時、竜王がおばあさんの夢にあらわれ、「明日、海に虹が降りてくるからそれに乗って海を渡れ」と告げました。次の日、桑ばあさんが海辺に行きお祈りをしたところ、本当に海が裂けて円い虹が現れ、芽島でおばあさんを心配していた家族や村人たちが海を渡り会えるようになったという話です。</a:t>
            </a:r>
            <a:endParaRPr kumimoji="1" lang="ja-JP" altLang="en-US" sz="2400" dirty="0"/>
          </a:p>
        </p:txBody>
      </p:sp>
      <p:pic>
        <p:nvPicPr>
          <p:cNvPr id="4" name="コンテンツ プレースホルダー 3"/>
          <p:cNvPicPr>
            <a:picLocks noGrp="1" noChangeAspect="1"/>
          </p:cNvPicPr>
          <p:nvPr>
            <p:ph idx="1"/>
          </p:nvPr>
        </p:nvPicPr>
        <p:blipFill>
          <a:blip r:embed="rId2"/>
          <a:stretch>
            <a:fillRect/>
          </a:stretch>
        </p:blipFill>
        <p:spPr>
          <a:xfrm>
            <a:off x="533401" y="523815"/>
            <a:ext cx="4267200" cy="5685771"/>
          </a:xfrm>
          <a:prstGeom prst="rect">
            <a:avLst/>
          </a:prstGeom>
        </p:spPr>
      </p:pic>
      <p:sp>
        <p:nvSpPr>
          <p:cNvPr id="6" name="テキスト ボックス 5"/>
          <p:cNvSpPr txBox="1"/>
          <p:nvPr/>
        </p:nvSpPr>
        <p:spPr>
          <a:xfrm>
            <a:off x="5440680" y="426720"/>
            <a:ext cx="6263640" cy="914400"/>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5151120" y="523815"/>
            <a:ext cx="6263640" cy="584775"/>
          </a:xfrm>
          <a:prstGeom prst="rect">
            <a:avLst/>
          </a:prstGeom>
          <a:noFill/>
        </p:spPr>
        <p:txBody>
          <a:bodyPr wrap="square" rtlCol="0">
            <a:spAutoFit/>
          </a:bodyPr>
          <a:lstStyle/>
          <a:p>
            <a:r>
              <a:rPr kumimoji="1" lang="ja-JP" altLang="en-US" sz="3200" dirty="0"/>
              <a:t>桑ばあさん</a:t>
            </a:r>
            <a:r>
              <a:rPr kumimoji="1" lang="en-US" altLang="ja-JP" sz="3200" dirty="0"/>
              <a:t>(</a:t>
            </a:r>
            <a:r>
              <a:rPr kumimoji="1" lang="ko-KR" altLang="en-US" sz="3200" dirty="0"/>
              <a:t>뽕할머니</a:t>
            </a:r>
            <a:r>
              <a:rPr kumimoji="1" lang="ja-JP" altLang="en-US" sz="3200" dirty="0"/>
              <a:t>）の伝説</a:t>
            </a:r>
          </a:p>
        </p:txBody>
      </p:sp>
    </p:spTree>
    <p:extLst>
      <p:ext uri="{BB962C8B-B14F-4D97-AF65-F5344CB8AC3E}">
        <p14:creationId xmlns:p14="http://schemas.microsoft.com/office/powerpoint/2010/main" val="314441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55" y="1568768"/>
            <a:ext cx="5862745" cy="4397059"/>
          </a:xfr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884" y="1568768"/>
            <a:ext cx="5872061" cy="4404046"/>
          </a:xfrm>
          <a:prstGeom prst="rect">
            <a:avLst/>
          </a:prstGeom>
        </p:spPr>
      </p:pic>
      <p:sp>
        <p:nvSpPr>
          <p:cNvPr id="8" name="テキスト ボックス 7"/>
          <p:cNvSpPr txBox="1"/>
          <p:nvPr/>
        </p:nvSpPr>
        <p:spPr>
          <a:xfrm>
            <a:off x="396240" y="746760"/>
            <a:ext cx="11638705" cy="707886"/>
          </a:xfrm>
          <a:prstGeom prst="rect">
            <a:avLst/>
          </a:prstGeom>
          <a:noFill/>
        </p:spPr>
        <p:txBody>
          <a:bodyPr wrap="square" rtlCol="0">
            <a:spAutoFit/>
          </a:bodyPr>
          <a:lstStyle/>
          <a:p>
            <a:r>
              <a:rPr kumimoji="1" lang="ja-JP" altLang="en-US" sz="2000" dirty="0"/>
              <a:t>海割れは約</a:t>
            </a:r>
            <a:r>
              <a:rPr kumimoji="1" lang="en-US" altLang="ja-JP" sz="2000" dirty="0"/>
              <a:t>1</a:t>
            </a:r>
            <a:r>
              <a:rPr kumimoji="1" lang="ja-JP" altLang="en-US" sz="2000" dirty="0"/>
              <a:t>時間程度。芽島まで歩くのも約</a:t>
            </a:r>
            <a:r>
              <a:rPr kumimoji="1" lang="en-US" altLang="ja-JP" sz="2000" dirty="0"/>
              <a:t>1</a:t>
            </a:r>
            <a:r>
              <a:rPr kumimoji="1" lang="ja-JP" altLang="en-US" sz="2000" dirty="0"/>
              <a:t>時間ほどかかるので、芽島まで歩くと戻って来れません。</a:t>
            </a:r>
            <a:endParaRPr kumimoji="1" lang="en-US" altLang="ja-JP" sz="2000" dirty="0"/>
          </a:p>
          <a:p>
            <a:r>
              <a:rPr kumimoji="1" lang="ja-JP" altLang="en-US" sz="2000" dirty="0"/>
              <a:t>もちろん私も少しだけ海の中に入っただけですぐに引き返しました。</a:t>
            </a:r>
          </a:p>
        </p:txBody>
      </p:sp>
    </p:spTree>
    <p:extLst>
      <p:ext uri="{BB962C8B-B14F-4D97-AF65-F5344CB8AC3E}">
        <p14:creationId xmlns:p14="http://schemas.microsoft.com/office/powerpoint/2010/main" val="4159817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517525"/>
            <a:ext cx="10515600" cy="1325563"/>
          </a:xfrm>
        </p:spPr>
        <p:txBody>
          <a:bodyPr>
            <a:normAutofit/>
          </a:bodyPr>
          <a:lstStyle/>
          <a:p>
            <a:r>
              <a:rPr kumimoji="1" lang="ja-JP" altLang="en-US" sz="3200" dirty="0"/>
              <a:t>長靴は途中で大量に売っています。</a:t>
            </a:r>
            <a:br>
              <a:rPr kumimoji="1" lang="en-US" altLang="ja-JP" sz="3200" dirty="0"/>
            </a:br>
            <a:r>
              <a:rPr lang="ja-JP" altLang="en-US" sz="3200" dirty="0"/>
              <a:t>↓</a:t>
            </a:r>
            <a:r>
              <a:rPr kumimoji="1" lang="ja-JP" altLang="en-US" sz="3200" dirty="0"/>
              <a:t>ゴム手じゃないよ</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36" y="1690688"/>
            <a:ext cx="5801784" cy="4351338"/>
          </a:xfrm>
        </p:spPr>
      </p:pic>
      <p:pic>
        <p:nvPicPr>
          <p:cNvPr id="3" name="グラフィックス 2">
            <a:extLst>
              <a:ext uri="{FF2B5EF4-FFF2-40B4-BE49-F238E27FC236}">
                <a16:creationId xmlns:a16="http://schemas.microsoft.com/office/drawing/2014/main" id="{B756D38F-A03B-4A7F-9826-BD32AB6EF8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3739" y="1690688"/>
            <a:ext cx="5800725" cy="4343400"/>
          </a:xfrm>
          <a:prstGeom prst="rect">
            <a:avLst/>
          </a:prstGeom>
        </p:spPr>
      </p:pic>
    </p:spTree>
    <p:extLst>
      <p:ext uri="{BB962C8B-B14F-4D97-AF65-F5344CB8AC3E}">
        <p14:creationId xmlns:p14="http://schemas.microsoft.com/office/powerpoint/2010/main" val="3788040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0520" y="58023"/>
            <a:ext cx="10972800" cy="1325563"/>
          </a:xfrm>
        </p:spPr>
        <p:txBody>
          <a:bodyPr>
            <a:normAutofit/>
          </a:bodyPr>
          <a:lstStyle/>
          <a:p>
            <a:r>
              <a:rPr kumimoji="1" lang="ja-JP" altLang="en-US" sz="4000" dirty="0"/>
              <a:t>月出山温泉観光ホテルの客室から見えた月出山</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48" y="1862395"/>
            <a:ext cx="5948892" cy="4461669"/>
          </a:xfrm>
        </p:spPr>
      </p:pic>
      <p:pic>
        <p:nvPicPr>
          <p:cNvPr id="6" name="図 5"/>
          <p:cNvPicPr>
            <a:picLocks noChangeAspect="1"/>
          </p:cNvPicPr>
          <p:nvPr/>
        </p:nvPicPr>
        <p:blipFill>
          <a:blip r:embed="rId3">
            <a:lum bright="-6000"/>
            <a:extLst>
              <a:ext uri="{28A0092B-C50C-407E-A947-70E740481C1C}">
                <a14:useLocalDpi xmlns:a14="http://schemas.microsoft.com/office/drawing/2010/main" val="0"/>
              </a:ext>
            </a:extLst>
          </a:blip>
          <a:stretch>
            <a:fillRect/>
          </a:stretch>
        </p:blipFill>
        <p:spPr>
          <a:xfrm>
            <a:off x="6111240" y="1862395"/>
            <a:ext cx="5948892" cy="4461669"/>
          </a:xfrm>
          <a:prstGeom prst="rect">
            <a:avLst/>
          </a:prstGeom>
        </p:spPr>
      </p:pic>
      <p:sp>
        <p:nvSpPr>
          <p:cNvPr id="7" name="テキスト ボックス 6"/>
          <p:cNvSpPr txBox="1"/>
          <p:nvPr/>
        </p:nvSpPr>
        <p:spPr>
          <a:xfrm>
            <a:off x="350520" y="1082040"/>
            <a:ext cx="11308080" cy="707886"/>
          </a:xfrm>
          <a:prstGeom prst="rect">
            <a:avLst/>
          </a:prstGeom>
          <a:noFill/>
        </p:spPr>
        <p:txBody>
          <a:bodyPr wrap="square" rtlCol="0">
            <a:spAutoFit/>
          </a:bodyPr>
          <a:lstStyle/>
          <a:p>
            <a:r>
              <a:rPr lang="ja-JP" altLang="en-US" sz="2000" dirty="0"/>
              <a:t>韓国国立公園の中でも最南に位置するこの月出山は、不思議な岩が多いことで知られています。</a:t>
            </a:r>
            <a:br>
              <a:rPr lang="ja-JP" altLang="en-US" sz="2000" dirty="0"/>
            </a:br>
            <a:r>
              <a:rPr lang="ja-JP" altLang="en-US" sz="2000" dirty="0"/>
              <a:t>月出山の頂上である天皇峰</a:t>
            </a:r>
            <a:r>
              <a:rPr lang="en-US" altLang="ja-JP" sz="2000" dirty="0"/>
              <a:t>(809m)</a:t>
            </a:r>
            <a:r>
              <a:rPr lang="ja-JP" altLang="en-US" sz="2000" dirty="0"/>
              <a:t>は、新羅時代から天に祭祀が行われた場所としても有名だそうです。</a:t>
            </a:r>
            <a:endParaRPr kumimoji="1" lang="ja-JP" altLang="en-US" sz="2000" dirty="0"/>
          </a:p>
        </p:txBody>
      </p:sp>
    </p:spTree>
    <p:extLst>
      <p:ext uri="{BB962C8B-B14F-4D97-AF65-F5344CB8AC3E}">
        <p14:creationId xmlns:p14="http://schemas.microsoft.com/office/powerpoint/2010/main" val="3192532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85750" y="609600"/>
            <a:ext cx="11715750" cy="1352550"/>
          </a:xfrm>
        </p:spPr>
        <p:txBody>
          <a:bodyPr>
            <a:normAutofit/>
          </a:bodyPr>
          <a:lstStyle/>
          <a:p>
            <a:r>
              <a:rPr lang="en-US" altLang="ja-JP" dirty="0"/>
              <a:t>《1</a:t>
            </a:r>
            <a:r>
              <a:rPr lang="ja-JP" altLang="en-US" dirty="0"/>
              <a:t>日目</a:t>
            </a:r>
            <a:r>
              <a:rPr lang="en-US" altLang="ja-JP" dirty="0"/>
              <a:t>》</a:t>
            </a:r>
            <a:br>
              <a:rPr lang="en-US" altLang="ja-JP" dirty="0"/>
            </a:br>
            <a:endParaRPr kumimoji="1" lang="ja-JP" altLang="en-US" dirty="0"/>
          </a:p>
        </p:txBody>
      </p:sp>
      <p:sp>
        <p:nvSpPr>
          <p:cNvPr id="8" name="タイトル 2"/>
          <p:cNvSpPr txBox="1">
            <a:spLocks/>
          </p:cNvSpPr>
          <p:nvPr/>
        </p:nvSpPr>
        <p:spPr>
          <a:xfrm>
            <a:off x="476250" y="1285874"/>
            <a:ext cx="11715750" cy="19526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accent1"/>
                </a:solidFill>
                <a:latin typeface="Meiryo UI" panose="020B0604030504040204" pitchFamily="50" charset="-128"/>
                <a:ea typeface="Meiryo UI" panose="020B0604030504040204" pitchFamily="50" charset="-128"/>
                <a:cs typeface="+mj-cs"/>
              </a:defRPr>
            </a:lvl1pPr>
          </a:lstStyle>
          <a:p>
            <a:r>
              <a:rPr lang="ja-JP" altLang="en-US" dirty="0">
                <a:solidFill>
                  <a:schemeClr val="tx1"/>
                </a:solidFill>
              </a:rPr>
              <a:t>朝：博多港→釜山港</a:t>
            </a:r>
            <a:endParaRPr lang="en-US" altLang="ja-JP" dirty="0">
              <a:solidFill>
                <a:schemeClr val="tx1"/>
              </a:solidFill>
            </a:endParaRPr>
          </a:p>
          <a:p>
            <a:r>
              <a:rPr lang="ja-JP" altLang="en-US" dirty="0">
                <a:solidFill>
                  <a:schemeClr val="tx1"/>
                </a:solidFill>
              </a:rPr>
              <a:t>（今はなき高速船コビーにて</a:t>
            </a:r>
            <a:r>
              <a:rPr lang="en-US" altLang="ja-JP" dirty="0">
                <a:solidFill>
                  <a:schemeClr val="tx1"/>
                </a:solidFill>
              </a:rPr>
              <a:t>3</a:t>
            </a:r>
            <a:r>
              <a:rPr lang="ja-JP" altLang="en-US" dirty="0">
                <a:solidFill>
                  <a:schemeClr val="tx1"/>
                </a:solidFill>
              </a:rPr>
              <a:t>時間足らずの船旅）</a:t>
            </a:r>
            <a:br>
              <a:rPr lang="en-US" altLang="ja-JP" dirty="0">
                <a:solidFill>
                  <a:schemeClr val="tx1"/>
                </a:solidFill>
              </a:rPr>
            </a:br>
            <a:endParaRPr lang="ja-JP" altLang="en-US" dirty="0">
              <a:solidFill>
                <a:schemeClr val="tx1"/>
              </a:solidFill>
            </a:endParaRPr>
          </a:p>
        </p:txBody>
      </p:sp>
      <p:sp>
        <p:nvSpPr>
          <p:cNvPr id="9" name="タイトル 2"/>
          <p:cNvSpPr txBox="1">
            <a:spLocks/>
          </p:cNvSpPr>
          <p:nvPr/>
        </p:nvSpPr>
        <p:spPr>
          <a:xfrm>
            <a:off x="476250" y="3238499"/>
            <a:ext cx="11715750" cy="1952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accent1"/>
                </a:solidFill>
                <a:latin typeface="Meiryo UI" panose="020B0604030504040204" pitchFamily="50" charset="-128"/>
                <a:ea typeface="Meiryo UI" panose="020B0604030504040204" pitchFamily="50" charset="-128"/>
                <a:cs typeface="+mj-cs"/>
              </a:defRPr>
            </a:lvl1pPr>
          </a:lstStyle>
          <a:p>
            <a:r>
              <a:rPr lang="ja-JP" altLang="en-US" dirty="0">
                <a:solidFill>
                  <a:schemeClr val="tx1"/>
                </a:solidFill>
              </a:rPr>
              <a:t>昼過ぎ：釜山→順天</a:t>
            </a:r>
            <a:endParaRPr lang="en-US" altLang="ja-JP" dirty="0">
              <a:solidFill>
                <a:schemeClr val="tx1"/>
              </a:solidFill>
            </a:endParaRPr>
          </a:p>
          <a:p>
            <a:r>
              <a:rPr lang="ja-JP" altLang="en-US" sz="4000" dirty="0">
                <a:solidFill>
                  <a:schemeClr val="tx1"/>
                </a:solidFill>
              </a:rPr>
              <a:t>（ツアーバスで南海高速道路</a:t>
            </a:r>
            <a:endParaRPr lang="en-US" altLang="ja-JP" sz="4000" dirty="0">
              <a:solidFill>
                <a:schemeClr val="tx1"/>
              </a:solidFill>
            </a:endParaRPr>
          </a:p>
          <a:p>
            <a:r>
              <a:rPr lang="ja-JP" altLang="en-US" sz="4000" dirty="0">
                <a:solidFill>
                  <a:schemeClr val="tx1"/>
                </a:solidFill>
              </a:rPr>
              <a:t>　　　　　に乗って西へ約</a:t>
            </a:r>
            <a:r>
              <a:rPr lang="en-US" altLang="ja-JP" sz="4000" dirty="0">
                <a:solidFill>
                  <a:schemeClr val="tx1"/>
                </a:solidFill>
              </a:rPr>
              <a:t>3</a:t>
            </a:r>
            <a:r>
              <a:rPr lang="ja-JP" altLang="en-US" sz="4000" dirty="0">
                <a:solidFill>
                  <a:schemeClr val="tx1"/>
                </a:solidFill>
              </a:rPr>
              <a:t>時間）</a:t>
            </a:r>
            <a:endParaRPr lang="en-US" altLang="ja-JP" sz="4000" dirty="0">
              <a:solidFill>
                <a:schemeClr val="tx1"/>
              </a:solidFill>
            </a:endParaRPr>
          </a:p>
          <a:p>
            <a:br>
              <a:rPr lang="en-US" altLang="ja-JP" dirty="0">
                <a:solidFill>
                  <a:schemeClr val="tx1"/>
                </a:solidFill>
              </a:rPr>
            </a:br>
            <a:endParaRPr lang="ja-JP" altLang="en-US" dirty="0">
              <a:solidFill>
                <a:schemeClr val="tx1"/>
              </a:solidFill>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351" y="2838451"/>
            <a:ext cx="4876800" cy="3657600"/>
          </a:xfrm>
          <a:prstGeom prst="rect">
            <a:avLst/>
          </a:prstGeom>
        </p:spPr>
      </p:pic>
      <p:sp>
        <p:nvSpPr>
          <p:cNvPr id="13" name="タイトル 2"/>
          <p:cNvSpPr txBox="1">
            <a:spLocks/>
          </p:cNvSpPr>
          <p:nvPr/>
        </p:nvSpPr>
        <p:spPr>
          <a:xfrm>
            <a:off x="1885950" y="5191124"/>
            <a:ext cx="11715750" cy="1952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accent1"/>
                </a:solidFill>
                <a:latin typeface="Meiryo UI" panose="020B0604030504040204" pitchFamily="50" charset="-128"/>
                <a:ea typeface="Meiryo UI" panose="020B0604030504040204" pitchFamily="50" charset="-128"/>
                <a:cs typeface="+mj-cs"/>
              </a:defRPr>
            </a:lvl1pPr>
          </a:lstStyle>
          <a:p>
            <a:r>
              <a:rPr lang="ko-KR" altLang="en-US" sz="2800" dirty="0">
                <a:solidFill>
                  <a:schemeClr val="tx1"/>
                </a:solidFill>
              </a:rPr>
              <a:t>광양</a:t>
            </a:r>
            <a:r>
              <a:rPr lang="ja-JP" altLang="en-US" sz="2800" dirty="0">
                <a:solidFill>
                  <a:schemeClr val="tx1"/>
                </a:solidFill>
              </a:rPr>
              <a:t>の</a:t>
            </a:r>
            <a:r>
              <a:rPr lang="ko-KR" altLang="en-US" sz="2800" dirty="0">
                <a:solidFill>
                  <a:schemeClr val="tx1"/>
                </a:solidFill>
              </a:rPr>
              <a:t>섬진강휴게소</a:t>
            </a:r>
            <a:r>
              <a:rPr lang="ja-JP" altLang="en-US" sz="2800" dirty="0">
                <a:solidFill>
                  <a:schemeClr val="tx1"/>
                </a:solidFill>
              </a:rPr>
              <a:t>で途中休憩</a:t>
            </a:r>
            <a:endParaRPr lang="en-US" altLang="ko-KR" sz="2800" dirty="0">
              <a:solidFill>
                <a:schemeClr val="tx1"/>
              </a:solidFill>
            </a:endParaRPr>
          </a:p>
          <a:p>
            <a:r>
              <a:rPr lang="ko-KR" altLang="en-US" sz="2800" dirty="0">
                <a:solidFill>
                  <a:schemeClr val="tx1"/>
                </a:solidFill>
              </a:rPr>
              <a:t>섬진강</a:t>
            </a:r>
            <a:r>
              <a:rPr lang="en-US" altLang="ja-JP" sz="2800" dirty="0">
                <a:solidFill>
                  <a:schemeClr val="tx1"/>
                </a:solidFill>
              </a:rPr>
              <a:t>(</a:t>
            </a:r>
            <a:r>
              <a:rPr lang="ja-JP" altLang="en-US" sz="2800" dirty="0">
                <a:solidFill>
                  <a:schemeClr val="tx1"/>
                </a:solidFill>
              </a:rPr>
              <a:t>蟾津江</a:t>
            </a:r>
            <a:r>
              <a:rPr lang="en-US" altLang="ja-JP" sz="2800" dirty="0">
                <a:solidFill>
                  <a:schemeClr val="tx1"/>
                </a:solidFill>
              </a:rPr>
              <a:t>)</a:t>
            </a:r>
            <a:r>
              <a:rPr lang="ja-JP" altLang="en-US" sz="2800" dirty="0">
                <a:solidFill>
                  <a:schemeClr val="tx1"/>
                </a:solidFill>
              </a:rPr>
              <a:t>はシジミの産地</a:t>
            </a:r>
            <a:endParaRPr lang="en-US" altLang="ko-KR" sz="2800" dirty="0">
              <a:solidFill>
                <a:schemeClr val="tx1"/>
              </a:solidFill>
            </a:endParaRPr>
          </a:p>
          <a:p>
            <a:r>
              <a:rPr lang="ko-KR" altLang="en-US" sz="2800" dirty="0">
                <a:solidFill>
                  <a:schemeClr val="tx1"/>
                </a:solidFill>
              </a:rPr>
              <a:t> </a:t>
            </a:r>
            <a:endParaRPr lang="en-US" altLang="ja-JP" sz="2800" dirty="0">
              <a:solidFill>
                <a:schemeClr val="tx1"/>
              </a:solidFill>
            </a:endParaRPr>
          </a:p>
        </p:txBody>
      </p:sp>
    </p:spTree>
    <p:extLst>
      <p:ext uri="{BB962C8B-B14F-4D97-AF65-F5344CB8AC3E}">
        <p14:creationId xmlns:p14="http://schemas.microsoft.com/office/powerpoint/2010/main" val="92847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5DEC2-3CE6-403C-843D-B88A8A456CA0}"/>
              </a:ext>
            </a:extLst>
          </p:cNvPr>
          <p:cNvSpPr>
            <a:spLocks noGrp="1"/>
          </p:cNvSpPr>
          <p:nvPr>
            <p:ph type="title"/>
          </p:nvPr>
        </p:nvSpPr>
        <p:spPr>
          <a:xfrm>
            <a:off x="2316480" y="133350"/>
            <a:ext cx="9875520" cy="1356360"/>
          </a:xfrm>
        </p:spPr>
        <p:txBody>
          <a:bodyPr rtlCol="0">
            <a:normAutofit/>
          </a:bodyPr>
          <a:lstStyle/>
          <a:p>
            <a:pPr rtl="0"/>
            <a:r>
              <a:rPr lang="ko-KR" altLang="en-US" dirty="0"/>
              <a:t>순천</a:t>
            </a:r>
            <a:r>
              <a:rPr lang="en-US" altLang="ja-JP" dirty="0"/>
              <a:t>(</a:t>
            </a:r>
            <a:r>
              <a:rPr lang="ja-JP" altLang="en-US" dirty="0"/>
              <a:t>順天</a:t>
            </a:r>
            <a:r>
              <a:rPr lang="en-US" altLang="ja-JP" dirty="0"/>
              <a:t>)</a:t>
            </a:r>
            <a:r>
              <a:rPr lang="ja-JP" altLang="en-US" dirty="0"/>
              <a:t>・</a:t>
            </a:r>
            <a:r>
              <a:rPr lang="ko-KR" altLang="en-US" dirty="0"/>
              <a:t>송광사</a:t>
            </a:r>
            <a:r>
              <a:rPr lang="en-US" altLang="ja-JP" dirty="0"/>
              <a:t>(</a:t>
            </a:r>
            <a:r>
              <a:rPr lang="ja-JP" altLang="en-US" dirty="0"/>
              <a:t>松広寺</a:t>
            </a:r>
            <a:r>
              <a:rPr lang="en-US" altLang="ja-JP" dirty="0"/>
              <a:t>)</a:t>
            </a:r>
            <a:endParaRPr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1295400"/>
            <a:ext cx="6934200" cy="5200650"/>
          </a:xfrm>
          <a:prstGeom prst="rect">
            <a:avLst/>
          </a:prstGeom>
        </p:spPr>
      </p:pic>
      <p:sp>
        <p:nvSpPr>
          <p:cNvPr id="5" name="テキスト ボックス 4"/>
          <p:cNvSpPr txBox="1"/>
          <p:nvPr/>
        </p:nvSpPr>
        <p:spPr>
          <a:xfrm>
            <a:off x="7482840" y="1730722"/>
            <a:ext cx="4480560" cy="4524315"/>
          </a:xfrm>
          <a:prstGeom prst="rect">
            <a:avLst/>
          </a:prstGeom>
          <a:noFill/>
        </p:spPr>
        <p:txBody>
          <a:bodyPr wrap="square" rtlCol="0">
            <a:spAutoFit/>
          </a:bodyPr>
          <a:lstStyle/>
          <a:p>
            <a:r>
              <a:rPr lang="ja-JP" altLang="en-US" sz="3200" dirty="0">
                <a:latin typeface="BIZ UDゴシック" panose="020B0400000000000000" pitchFamily="49" charset="-128"/>
                <a:ea typeface="BIZ UDゴシック" panose="020B0400000000000000" pitchFamily="49" charset="-128"/>
              </a:rPr>
              <a:t>左の写真が現在の　　松広寺の配置図ですが、その昔は</a:t>
            </a:r>
            <a:r>
              <a:rPr lang="ja-JP" altLang="en-US" sz="3200" dirty="0">
                <a:solidFill>
                  <a:srgbClr val="0070C0"/>
                </a:solidFill>
                <a:latin typeface="BIZ UDゴシック" panose="020B0400000000000000" pitchFamily="49" charset="-128"/>
                <a:ea typeface="BIZ UDゴシック" panose="020B0400000000000000" pitchFamily="49" charset="-128"/>
              </a:rPr>
              <a:t>「境内に入れば雨に濡れずともそれらを一回りできるほど深い屋根がたくさんあった」</a:t>
            </a:r>
            <a:r>
              <a:rPr lang="ja-JP" altLang="en-US" sz="3200" dirty="0">
                <a:latin typeface="BIZ UDゴシック" panose="020B0400000000000000" pitchFamily="49" charset="-128"/>
                <a:ea typeface="BIZ UDゴシック" panose="020B0400000000000000" pitchFamily="49" charset="-128"/>
              </a:rPr>
              <a:t>と言われているそうです。</a:t>
            </a:r>
            <a:br>
              <a:rPr lang="ja-JP" altLang="en-US" sz="3200" dirty="0">
                <a:latin typeface="BIZ UDゴシック" panose="020B0400000000000000" pitchFamily="49" charset="-128"/>
                <a:ea typeface="BIZ UDゴシック" panose="020B0400000000000000" pitchFamily="49" charset="-128"/>
              </a:rPr>
            </a:br>
            <a:endParaRPr kumimoji="1" lang="ja-JP" altLang="en-US" sz="3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38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37928" y="419100"/>
            <a:ext cx="4486275" cy="5981700"/>
          </a:xfrm>
          <a:prstGeom prst="rect">
            <a:avLst/>
          </a:prstGeom>
        </p:spPr>
      </p:pic>
      <p:sp>
        <p:nvSpPr>
          <p:cNvPr id="9" name="テキスト ボックス 8"/>
          <p:cNvSpPr txBox="1"/>
          <p:nvPr/>
        </p:nvSpPr>
        <p:spPr>
          <a:xfrm>
            <a:off x="5200650" y="438150"/>
            <a:ext cx="6686550" cy="7273786"/>
          </a:xfrm>
          <a:prstGeom prst="rect">
            <a:avLst/>
          </a:prstGeom>
          <a:noFill/>
        </p:spPr>
        <p:txBody>
          <a:bodyPr wrap="square" rtlCol="0">
            <a:spAutoFit/>
          </a:bodyPr>
          <a:lstStyle/>
          <a:p>
            <a:pPr>
              <a:lnSpc>
                <a:spcPts val="4000"/>
              </a:lnSpc>
            </a:pPr>
            <a:r>
              <a:rPr lang="ja-JP" altLang="en-US" sz="3200" dirty="0">
                <a:latin typeface="BIZ UDゴシック" panose="020B0400000000000000" pitchFamily="49" charset="-128"/>
                <a:ea typeface="BIZ UDゴシック" panose="020B0400000000000000" pitchFamily="49" charset="-128"/>
              </a:rPr>
              <a:t>松広寺は韓国三宝寺刹の一つで、　新羅時代に建立されましたが、　　今残っている建物は高麗時代に再建されたものだそうです。</a:t>
            </a:r>
          </a:p>
          <a:p>
            <a:pPr>
              <a:lnSpc>
                <a:spcPts val="4000"/>
              </a:lnSpc>
            </a:pPr>
            <a:r>
              <a:rPr lang="ja-JP" altLang="en-US" sz="3200" dirty="0">
                <a:latin typeface="BIZ UDゴシック" panose="020B0400000000000000" pitchFamily="49" charset="-128"/>
                <a:ea typeface="BIZ UDゴシック" panose="020B0400000000000000" pitchFamily="49" charset="-128"/>
              </a:rPr>
              <a:t>三宝とは</a:t>
            </a:r>
            <a:r>
              <a:rPr lang="ja-JP" altLang="en-US" sz="3200" dirty="0">
                <a:solidFill>
                  <a:srgbClr val="FF0000"/>
                </a:solidFill>
                <a:latin typeface="BIZ UDゴシック" panose="020B0400000000000000" pitchFamily="49" charset="-128"/>
                <a:ea typeface="BIZ UDゴシック" panose="020B0400000000000000" pitchFamily="49" charset="-128"/>
              </a:rPr>
              <a:t>“仏・宝・僧”</a:t>
            </a:r>
            <a:r>
              <a:rPr lang="ja-JP" altLang="en-US" sz="3200" dirty="0">
                <a:latin typeface="BIZ UDゴシック" panose="020B0400000000000000" pitchFamily="49" charset="-128"/>
                <a:ea typeface="BIZ UDゴシック" panose="020B0400000000000000" pitchFamily="49" charset="-128"/>
              </a:rPr>
              <a:t>の三つを言い、釈迦の仏舎利を奉る通度寺</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통도사</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が</a:t>
            </a:r>
            <a:r>
              <a:rPr lang="ja-JP" altLang="en-US" sz="3200" dirty="0">
                <a:solidFill>
                  <a:srgbClr val="FF0000"/>
                </a:solidFill>
                <a:latin typeface="BIZ UDゴシック" panose="020B0400000000000000" pitchFamily="49" charset="-128"/>
                <a:ea typeface="BIZ UDゴシック" panose="020B0400000000000000" pitchFamily="49" charset="-128"/>
              </a:rPr>
              <a:t>“仏”</a:t>
            </a:r>
            <a:r>
              <a:rPr lang="ja-JP" altLang="en-US" sz="3200" dirty="0">
                <a:latin typeface="BIZ UDゴシック" panose="020B0400000000000000" pitchFamily="49" charset="-128"/>
                <a:ea typeface="BIZ UDゴシック" panose="020B0400000000000000" pitchFamily="49" charset="-128"/>
              </a:rPr>
              <a:t>、八萬大蔵経が収められている海印寺</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해인사</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が</a:t>
            </a:r>
            <a:r>
              <a:rPr lang="ja-JP" altLang="en-US" sz="3200" dirty="0">
                <a:solidFill>
                  <a:srgbClr val="FF0000"/>
                </a:solidFill>
                <a:latin typeface="BIZ UDゴシック" panose="020B0400000000000000" pitchFamily="49" charset="-128"/>
                <a:ea typeface="BIZ UDゴシック" panose="020B0400000000000000" pitchFamily="49" charset="-128"/>
              </a:rPr>
              <a:t>“宝”</a:t>
            </a:r>
            <a:r>
              <a:rPr lang="ja-JP" altLang="en-US" sz="3200" dirty="0">
                <a:latin typeface="BIZ UDゴシック" panose="020B0400000000000000" pitchFamily="49" charset="-128"/>
                <a:ea typeface="BIZ UDゴシック" panose="020B0400000000000000" pitchFamily="49" charset="-128"/>
              </a:rPr>
              <a:t>、そして１６人の</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国師</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と言われる高僧を輩出した松広寺が</a:t>
            </a:r>
            <a:r>
              <a:rPr lang="ja-JP" altLang="en-US" sz="3200" dirty="0">
                <a:solidFill>
                  <a:srgbClr val="FF0000"/>
                </a:solidFill>
                <a:latin typeface="BIZ UDゴシック" panose="020B0400000000000000" pitchFamily="49" charset="-128"/>
                <a:ea typeface="BIZ UDゴシック" panose="020B0400000000000000" pitchFamily="49" charset="-128"/>
              </a:rPr>
              <a:t>“僧”</a:t>
            </a:r>
            <a:r>
              <a:rPr lang="ja-JP" altLang="en-US" sz="3200" dirty="0">
                <a:latin typeface="BIZ UDゴシック" panose="020B0400000000000000" pitchFamily="49" charset="-128"/>
                <a:ea typeface="BIZ UDゴシック" panose="020B0400000000000000" pitchFamily="49" charset="-128"/>
              </a:rPr>
              <a:t>をあらわし、その３つの寺を</a:t>
            </a:r>
            <a:r>
              <a:rPr lang="ja-JP" altLang="en-US" sz="3200" dirty="0">
                <a:solidFill>
                  <a:srgbClr val="FF0000"/>
                </a:solidFill>
                <a:latin typeface="BIZ UDゴシック" panose="020B0400000000000000" pitchFamily="49" charset="-128"/>
                <a:ea typeface="BIZ UDゴシック" panose="020B0400000000000000" pitchFamily="49" charset="-128"/>
              </a:rPr>
              <a:t>“韓国三宝寺刹”</a:t>
            </a:r>
            <a:r>
              <a:rPr lang="ja-JP" altLang="en-US" sz="3200" dirty="0">
                <a:latin typeface="BIZ UDゴシック" panose="020B0400000000000000" pitchFamily="49" charset="-128"/>
                <a:ea typeface="BIZ UDゴシック" panose="020B0400000000000000" pitchFamily="49" charset="-128"/>
              </a:rPr>
              <a:t>と呼びます。</a:t>
            </a:r>
          </a:p>
          <a:p>
            <a:pPr>
              <a:lnSpc>
                <a:spcPts val="4000"/>
              </a:lnSpc>
            </a:pPr>
            <a:br>
              <a:rPr lang="ja-JP" altLang="en-US" sz="3200" dirty="0">
                <a:latin typeface="BIZ UDゴシック" panose="020B0400000000000000" pitchFamily="49" charset="-128"/>
                <a:ea typeface="BIZ UDゴシック" panose="020B0400000000000000" pitchFamily="49" charset="-128"/>
              </a:rPr>
            </a:br>
            <a:endParaRPr kumimoji="1" lang="ja-JP" altLang="en-US" sz="3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9476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7888E1-1C83-45CD-94C1-01CE6D18A71C}"/>
              </a:ext>
            </a:extLst>
          </p:cNvPr>
          <p:cNvSpPr>
            <a:spLocks noGrp="1"/>
          </p:cNvSpPr>
          <p:nvPr>
            <p:ph type="title"/>
          </p:nvPr>
        </p:nvSpPr>
        <p:spPr>
          <a:xfrm>
            <a:off x="359502" y="252132"/>
            <a:ext cx="6693061" cy="1356360"/>
          </a:xfrm>
        </p:spPr>
        <p:txBody>
          <a:bodyPr rtlCol="0">
            <a:normAutofit/>
          </a:bodyPr>
          <a:lstStyle/>
          <a:p>
            <a:r>
              <a:rPr lang="en-US" altLang="ja-JP" dirty="0"/>
              <a:t>【</a:t>
            </a:r>
            <a:r>
              <a:rPr lang="ja-JP" altLang="en-US" dirty="0"/>
              <a:t>一柱門</a:t>
            </a:r>
            <a:r>
              <a:rPr lang="en-US" altLang="ja-JP" dirty="0"/>
              <a:t>】</a:t>
            </a:r>
            <a:r>
              <a:rPr lang="ja-JP" altLang="en-US" dirty="0"/>
              <a:t> </a:t>
            </a:r>
          </a:p>
        </p:txBody>
      </p:sp>
      <p:pic>
        <p:nvPicPr>
          <p:cNvPr id="3" name="図 2"/>
          <p:cNvPicPr>
            <a:picLocks noChangeAspect="1"/>
          </p:cNvPicPr>
          <p:nvPr/>
        </p:nvPicPr>
        <p:blipFill>
          <a:blip r:embed="rId3"/>
          <a:stretch>
            <a:fillRect/>
          </a:stretch>
        </p:blipFill>
        <p:spPr>
          <a:xfrm>
            <a:off x="7176864" y="400050"/>
            <a:ext cx="4586289" cy="6115050"/>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59" y="1444977"/>
            <a:ext cx="6635704" cy="4976778"/>
          </a:xfrm>
          <a:prstGeom prst="rect">
            <a:avLst/>
          </a:prstGeom>
        </p:spPr>
      </p:pic>
    </p:spTree>
    <p:extLst>
      <p:ext uri="{BB962C8B-B14F-4D97-AF65-F5344CB8AC3E}">
        <p14:creationId xmlns:p14="http://schemas.microsoft.com/office/powerpoint/2010/main" val="278313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7888E1-1C83-45CD-94C1-01CE6D18A71C}"/>
              </a:ext>
            </a:extLst>
          </p:cNvPr>
          <p:cNvSpPr>
            <a:spLocks noGrp="1"/>
          </p:cNvSpPr>
          <p:nvPr>
            <p:ph type="title"/>
          </p:nvPr>
        </p:nvSpPr>
        <p:spPr>
          <a:xfrm>
            <a:off x="438150" y="400050"/>
            <a:ext cx="8167968" cy="1356360"/>
          </a:xfrm>
        </p:spPr>
        <p:txBody>
          <a:bodyPr rtlCol="0">
            <a:normAutofit/>
          </a:bodyPr>
          <a:lstStyle/>
          <a:p>
            <a:r>
              <a:rPr lang="en-US" altLang="ja-JP" sz="4000" dirty="0"/>
              <a:t>【</a:t>
            </a:r>
            <a:r>
              <a:rPr lang="ja-JP" altLang="en-US" sz="4000" dirty="0"/>
              <a:t>洗月閣</a:t>
            </a:r>
            <a:r>
              <a:rPr lang="en-US" altLang="ja-JP" sz="4000" dirty="0"/>
              <a:t>(</a:t>
            </a:r>
            <a:r>
              <a:rPr lang="ko-KR" altLang="en-US" sz="4000" dirty="0"/>
              <a:t>세월각</a:t>
            </a:r>
            <a:r>
              <a:rPr lang="en-US" altLang="ja-JP" sz="4000" dirty="0"/>
              <a:t>)</a:t>
            </a:r>
            <a:r>
              <a:rPr lang="ja-JP" altLang="en-US" sz="4000" dirty="0"/>
              <a:t>と</a:t>
            </a:r>
            <a:br>
              <a:rPr lang="en-US" altLang="ja-JP" sz="4000" dirty="0"/>
            </a:br>
            <a:r>
              <a:rPr lang="ja-JP" altLang="en-US" sz="4000" dirty="0"/>
              <a:t>　　　　　　　滌珠閣</a:t>
            </a:r>
            <a:r>
              <a:rPr lang="en-US" altLang="ja-JP" sz="4000" dirty="0"/>
              <a:t>(</a:t>
            </a:r>
            <a:r>
              <a:rPr lang="ko-KR" altLang="en-US" sz="4000" dirty="0"/>
              <a:t>척주각</a:t>
            </a:r>
            <a:r>
              <a:rPr lang="en-US" altLang="ja-JP" sz="4000" dirty="0"/>
              <a:t>)】</a:t>
            </a:r>
            <a:r>
              <a:rPr lang="ja-JP" altLang="en-US" sz="4000" dirty="0"/>
              <a:t> </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18" y="1756410"/>
            <a:ext cx="6197600" cy="4648200"/>
          </a:xfrm>
          <a:prstGeom prst="rect">
            <a:avLst/>
          </a:prstGeom>
        </p:spPr>
      </p:pic>
      <p:sp>
        <p:nvSpPr>
          <p:cNvPr id="4" name="テキスト ボックス 3"/>
          <p:cNvSpPr txBox="1"/>
          <p:nvPr/>
        </p:nvSpPr>
        <p:spPr>
          <a:xfrm>
            <a:off x="6777318" y="400050"/>
            <a:ext cx="5042647" cy="6817251"/>
          </a:xfrm>
          <a:prstGeom prst="rect">
            <a:avLst/>
          </a:prstGeom>
          <a:noFill/>
        </p:spPr>
        <p:txBody>
          <a:bodyPr wrap="square" rtlCol="0">
            <a:spAutoFit/>
          </a:bodyPr>
          <a:lstStyle/>
          <a:p>
            <a:r>
              <a:rPr lang="ja-JP" altLang="en-US" sz="2300" dirty="0">
                <a:latin typeface="BIZ UDゴシック" panose="020B0400000000000000" pitchFamily="49" charset="-128"/>
                <a:ea typeface="BIZ UDゴシック" panose="020B0400000000000000" pitchFamily="49" charset="-128"/>
              </a:rPr>
              <a:t>松広寺の境内に入る前に</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solidFill>
                  <a:srgbClr val="FF0000"/>
                </a:solidFill>
                <a:latin typeface="BIZ UDゴシック" panose="020B0400000000000000" pitchFamily="49" charset="-128"/>
                <a:ea typeface="BIZ UDゴシック" panose="020B0400000000000000" pitchFamily="49" charset="-128"/>
              </a:rPr>
              <a:t>洗月閣</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左側</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と</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solidFill>
                  <a:srgbClr val="FF0000"/>
                </a:solidFill>
                <a:latin typeface="BIZ UDゴシック" panose="020B0400000000000000" pitchFamily="49" charset="-128"/>
                <a:ea typeface="BIZ UDゴシック" panose="020B0400000000000000" pitchFamily="49" charset="-128"/>
              </a:rPr>
              <a:t>滌珠閣</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右側</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と言われる小ぶりの建物が２つ並んでいます。そして境内に入る前に、</a:t>
            </a:r>
            <a:r>
              <a:rPr lang="ja-JP" altLang="en-US" sz="2300" dirty="0">
                <a:solidFill>
                  <a:srgbClr val="FF0000"/>
                </a:solidFill>
                <a:latin typeface="BIZ UDゴシック" panose="020B0400000000000000" pitchFamily="49" charset="-128"/>
                <a:ea typeface="BIZ UDゴシック" panose="020B0400000000000000" pitchFamily="49" charset="-128"/>
              </a:rPr>
              <a:t>男の死者の魂は</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solidFill>
                  <a:srgbClr val="FF0000"/>
                </a:solidFill>
                <a:latin typeface="BIZ UDゴシック" panose="020B0400000000000000" pitchFamily="49" charset="-128"/>
                <a:ea typeface="BIZ UDゴシック" panose="020B0400000000000000" pitchFamily="49" charset="-128"/>
              </a:rPr>
              <a:t>洗月閣</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で、</a:t>
            </a:r>
            <a:r>
              <a:rPr lang="ja-JP" altLang="en-US" sz="2300" dirty="0">
                <a:solidFill>
                  <a:srgbClr val="FF0000"/>
                </a:solidFill>
                <a:latin typeface="BIZ UDゴシック" panose="020B0400000000000000" pitchFamily="49" charset="-128"/>
                <a:ea typeface="BIZ UDゴシック" panose="020B0400000000000000" pitchFamily="49" charset="-128"/>
              </a:rPr>
              <a:t>女の死者の魂は</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solidFill>
                  <a:srgbClr val="FF0000"/>
                </a:solidFill>
                <a:latin typeface="BIZ UDゴシック" panose="020B0400000000000000" pitchFamily="49" charset="-128"/>
                <a:ea typeface="BIZ UDゴシック" panose="020B0400000000000000" pitchFamily="49" charset="-128"/>
              </a:rPr>
              <a:t>滌珠閣</a:t>
            </a:r>
            <a:r>
              <a:rPr lang="en-US" altLang="ja-JP" sz="2300" dirty="0">
                <a:solidFill>
                  <a:srgbClr val="FF0000"/>
                </a:solidFill>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で洗い清めなければならないそうです。この２つの建物はちょっと変な並び方をしていますよね。順天市にお住まいの日本人ガイドさんの説明によると、女性は身分が低いと考えられていたため、男性を清める</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洗月閣</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の横に並べて建てられることは許されず、一歩控えたような場所に建てられているのだそうです。出入り口の向きも男性用の</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洗月閣</a:t>
            </a:r>
            <a:r>
              <a:rPr lang="en-US" altLang="ja-JP" sz="2300" dirty="0">
                <a:latin typeface="BIZ UDゴシック" panose="020B0400000000000000" pitchFamily="49" charset="-128"/>
                <a:ea typeface="BIZ UDゴシック" panose="020B0400000000000000" pitchFamily="49" charset="-128"/>
              </a:rPr>
              <a:t>”</a:t>
            </a:r>
            <a:r>
              <a:rPr lang="ja-JP" altLang="en-US" sz="2300" dirty="0">
                <a:latin typeface="BIZ UDゴシック" panose="020B0400000000000000" pitchFamily="49" charset="-128"/>
                <a:ea typeface="BIZ UDゴシック" panose="020B0400000000000000" pitchFamily="49" charset="-128"/>
              </a:rPr>
              <a:t>だけがお寺の中心大雄宝殿に向かっているそうです。</a:t>
            </a:r>
          </a:p>
          <a:p>
            <a:br>
              <a:rPr lang="ja-JP" altLang="en-US" sz="2300" dirty="0">
                <a:latin typeface="BIZ UDゴシック" panose="020B0400000000000000" pitchFamily="49" charset="-128"/>
                <a:ea typeface="BIZ UDゴシック" panose="020B0400000000000000" pitchFamily="49" charset="-128"/>
              </a:rPr>
            </a:br>
            <a:endParaRPr kumimoji="1" lang="ja-JP" altLang="en-US" sz="23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2046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7888E1-1C83-45CD-94C1-01CE6D18A71C}"/>
              </a:ext>
            </a:extLst>
          </p:cNvPr>
          <p:cNvSpPr>
            <a:spLocks noGrp="1"/>
          </p:cNvSpPr>
          <p:nvPr>
            <p:ph type="title"/>
          </p:nvPr>
        </p:nvSpPr>
        <p:spPr>
          <a:xfrm>
            <a:off x="338419" y="-3263"/>
            <a:ext cx="9141758" cy="1356360"/>
          </a:xfrm>
        </p:spPr>
        <p:txBody>
          <a:bodyPr rtlCol="0">
            <a:normAutofit/>
          </a:bodyPr>
          <a:lstStyle/>
          <a:p>
            <a:r>
              <a:rPr lang="en-US" altLang="ja-JP" dirty="0"/>
              <a:t>【</a:t>
            </a:r>
            <a:r>
              <a:rPr lang="ja-JP" altLang="en-US" dirty="0"/>
              <a:t>羽化閣</a:t>
            </a:r>
            <a:r>
              <a:rPr lang="en-US" altLang="ja-JP" dirty="0"/>
              <a:t>(</a:t>
            </a:r>
            <a:r>
              <a:rPr lang="ko-KR" altLang="en-US" dirty="0"/>
              <a:t>우화각</a:t>
            </a:r>
            <a:r>
              <a:rPr lang="en-US" altLang="ja-JP" dirty="0"/>
              <a:t>)</a:t>
            </a:r>
            <a:r>
              <a:rPr lang="ja-JP" altLang="en-US" dirty="0"/>
              <a:t>と三清橋</a:t>
            </a:r>
            <a:r>
              <a:rPr lang="en-US" altLang="ja-JP" dirty="0"/>
              <a:t>(</a:t>
            </a:r>
            <a:r>
              <a:rPr lang="ko-KR" altLang="en-US" dirty="0"/>
              <a:t>삼청교</a:t>
            </a:r>
            <a:r>
              <a:rPr lang="en-US" altLang="ja-JP" dirty="0"/>
              <a:t>)】</a:t>
            </a:r>
            <a:r>
              <a:rPr lang="ja-JP" altLang="en-US" dirty="0"/>
              <a:t> </a:t>
            </a:r>
          </a:p>
        </p:txBody>
      </p:sp>
      <p:pic>
        <p:nvPicPr>
          <p:cNvPr id="4" name="図 3"/>
          <p:cNvPicPr>
            <a:picLocks noChangeAspect="1"/>
          </p:cNvPicPr>
          <p:nvPr/>
        </p:nvPicPr>
        <p:blipFill>
          <a:blip r:embed="rId3"/>
          <a:stretch>
            <a:fillRect/>
          </a:stretch>
        </p:blipFill>
        <p:spPr>
          <a:xfrm>
            <a:off x="8305800" y="1859280"/>
            <a:ext cx="3514724" cy="4686299"/>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029" y="2692996"/>
            <a:ext cx="5136777" cy="3852583"/>
          </a:xfrm>
          <a:prstGeom prst="rect">
            <a:avLst/>
          </a:prstGeom>
        </p:spPr>
      </p:pic>
      <p:sp>
        <p:nvSpPr>
          <p:cNvPr id="6" name="テキスト ボックス 5"/>
          <p:cNvSpPr txBox="1"/>
          <p:nvPr/>
        </p:nvSpPr>
        <p:spPr>
          <a:xfrm>
            <a:off x="497542" y="946894"/>
            <a:ext cx="11322982" cy="1015663"/>
          </a:xfrm>
          <a:prstGeom prst="rect">
            <a:avLst/>
          </a:prstGeom>
          <a:noFill/>
        </p:spPr>
        <p:txBody>
          <a:bodyPr wrap="square" rtlCol="0">
            <a:spAutoFit/>
          </a:bodyPr>
          <a:lstStyle/>
          <a:p>
            <a:r>
              <a:rPr lang="ja-JP" altLang="en-US" sz="2000" dirty="0">
                <a:latin typeface="BIZ UDゴシック" panose="020B0400000000000000" pitchFamily="49" charset="-128"/>
                <a:ea typeface="BIZ UDゴシック" panose="020B0400000000000000" pitchFamily="49" charset="-128"/>
              </a:rPr>
              <a:t>境内への入口となる</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dirty="0">
                <a:solidFill>
                  <a:srgbClr val="FF0000"/>
                </a:solidFill>
                <a:latin typeface="BIZ UDゴシック" panose="020B0400000000000000" pitchFamily="49" charset="-128"/>
                <a:ea typeface="BIZ UDゴシック" panose="020B0400000000000000" pitchFamily="49" charset="-128"/>
              </a:rPr>
              <a:t>羽化閣</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は、渓流の上にかかる</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dirty="0">
                <a:solidFill>
                  <a:srgbClr val="FF0000"/>
                </a:solidFill>
                <a:latin typeface="BIZ UDゴシック" panose="020B0400000000000000" pitchFamily="49" charset="-128"/>
                <a:ea typeface="BIZ UDゴシック" panose="020B0400000000000000" pitchFamily="49" charset="-128"/>
              </a:rPr>
              <a:t>三清橋</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と組み合わさっています。この橋は</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dirty="0">
                <a:solidFill>
                  <a:srgbClr val="FF0000"/>
                </a:solidFill>
                <a:latin typeface="BIZ UDゴシック" panose="020B0400000000000000" pitchFamily="49" charset="-128"/>
                <a:ea typeface="BIZ UDゴシック" panose="020B0400000000000000" pitchFamily="49" charset="-128"/>
              </a:rPr>
              <a:t>虹橋</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ko-KR" altLang="en-US" sz="2000" dirty="0">
                <a:solidFill>
                  <a:srgbClr val="FF0000"/>
                </a:solidFill>
                <a:latin typeface="BIZ UDゴシック" panose="020B0400000000000000" pitchFamily="49" charset="-128"/>
              </a:rPr>
              <a:t>홍교</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とも呼ばれ、俗世から黄泉の国へと渡す船の役割を果たしていると考えられているそうです。</a:t>
            </a:r>
            <a:endParaRPr lang="en-US" altLang="ja-JP" sz="2000" dirty="0">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497542" y="1894608"/>
            <a:ext cx="7743264" cy="1015663"/>
          </a:xfrm>
          <a:prstGeom prst="rect">
            <a:avLst/>
          </a:prstGeom>
          <a:noFill/>
        </p:spPr>
        <p:txBody>
          <a:bodyPr wrap="square" rtlCol="0">
            <a:spAutoFit/>
          </a:bodyPr>
          <a:lstStyle/>
          <a:p>
            <a:r>
              <a:rPr lang="ja-JP" altLang="en-US" sz="2000" dirty="0">
                <a:latin typeface="BIZ UDゴシック" panose="020B0400000000000000" pitchFamily="49" charset="-128"/>
                <a:ea typeface="BIZ UDゴシック" panose="020B0400000000000000" pitchFamily="49" charset="-128"/>
              </a:rPr>
              <a:t>また、体と心を空にしてこの橋を渡ることにより、御仏の理想世界に誘われるという意味が籠められているそうです。</a:t>
            </a:r>
          </a:p>
          <a:p>
            <a:endParaRPr lang="en-US" altLang="ja-JP" sz="2000" dirty="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465045" y="2692996"/>
            <a:ext cx="2573990" cy="3477875"/>
          </a:xfrm>
          <a:prstGeom prst="rect">
            <a:avLst/>
          </a:prstGeom>
          <a:noFill/>
        </p:spPr>
        <p:txBody>
          <a:bodyPr wrap="square" rtlCol="0">
            <a:spAutoFit/>
          </a:bodyPr>
          <a:lstStyle/>
          <a:p>
            <a:r>
              <a:rPr lang="ja-JP" altLang="en-US" sz="2000" dirty="0">
                <a:latin typeface="BIZ UDゴシック" panose="020B0400000000000000" pitchFamily="49" charset="-128"/>
                <a:ea typeface="BIZ UDゴシック" panose="020B0400000000000000" pitchFamily="49" charset="-128"/>
              </a:rPr>
              <a:t>松広寺はやはり、  渓流の水面に映る   </a:t>
            </a:r>
            <a:r>
              <a:rPr lang="en-US" altLang="ja-JP" sz="2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羽化閣</a:t>
            </a:r>
            <a:r>
              <a:rPr lang="en-US" altLang="ja-JP" sz="2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と</a:t>
            </a:r>
            <a:r>
              <a:rPr lang="en-US" altLang="ja-JP" sz="2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三清橋</a:t>
            </a:r>
            <a:r>
              <a:rPr lang="en-US" altLang="ja-JP" sz="2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の美しさが格別です。</a:t>
            </a:r>
            <a:endParaRPr lang="en-US" altLang="ja-JP" sz="2000" dirty="0">
              <a:latin typeface="BIZ UDゴシック" panose="020B0400000000000000" pitchFamily="49" charset="-128"/>
              <a:ea typeface="BIZ UDゴシック" panose="020B0400000000000000" pitchFamily="49" charset="-128"/>
            </a:endParaRPr>
          </a:p>
          <a:p>
            <a:endParaRPr lang="en-US" altLang="ja-JP" sz="2000" dirty="0">
              <a:latin typeface="BIZ UDゴシック" panose="020B0400000000000000" pitchFamily="49" charset="-128"/>
              <a:ea typeface="BIZ UDゴシック" panose="020B0400000000000000" pitchFamily="49" charset="-128"/>
            </a:endParaRPr>
          </a:p>
          <a:p>
            <a:r>
              <a:rPr lang="ja-JP" altLang="en-US" sz="2000" dirty="0">
                <a:latin typeface="BIZ UDゴシック" panose="020B0400000000000000" pitchFamily="49" charset="-128"/>
                <a:ea typeface="BIZ UDゴシック" panose="020B0400000000000000" pitchFamily="49" charset="-128"/>
              </a:rPr>
              <a:t>まさに、俗世から黄泉の国へと魂を渡す不思議な空間という感じです。</a:t>
            </a:r>
            <a:endParaRPr kumimoji="1" lang="ja-JP" altLang="en-US" sz="2000" dirty="0">
              <a:latin typeface="BIZ UDゴシック" panose="020B0400000000000000" pitchFamily="49" charset="-128"/>
              <a:ea typeface="BIZ UDゴシック" panose="020B0400000000000000" pitchFamily="49" charset="-128"/>
            </a:endParaRPr>
          </a:p>
          <a:p>
            <a:endParaRPr kumimoji="1" lang="ja-JP" altLang="en-US" sz="2000" dirty="0">
              <a:latin typeface="BIZ UDゴシック" panose="020B0400000000000000" pitchFamily="49" charset="-128"/>
              <a:ea typeface="BIZ UDゴシック" panose="020B0400000000000000" pitchFamily="49" charset="-128"/>
            </a:endParaRPr>
          </a:p>
          <a:p>
            <a:endParaRPr kumimoji="1" lang="ja-JP" altLang="en-US" sz="2000" dirty="0"/>
          </a:p>
        </p:txBody>
      </p:sp>
    </p:spTree>
    <p:extLst>
      <p:ext uri="{BB962C8B-B14F-4D97-AF65-F5344CB8AC3E}">
        <p14:creationId xmlns:p14="http://schemas.microsoft.com/office/powerpoint/2010/main" val="3931802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7888E1-1C83-45CD-94C1-01CE6D18A71C}"/>
              </a:ext>
            </a:extLst>
          </p:cNvPr>
          <p:cNvSpPr>
            <a:spLocks noGrp="1"/>
          </p:cNvSpPr>
          <p:nvPr>
            <p:ph type="title"/>
          </p:nvPr>
        </p:nvSpPr>
        <p:spPr>
          <a:xfrm>
            <a:off x="281192" y="-35132"/>
            <a:ext cx="11621248" cy="1356360"/>
          </a:xfrm>
        </p:spPr>
        <p:txBody>
          <a:bodyPr rtlCol="0">
            <a:normAutofit/>
          </a:bodyPr>
          <a:lstStyle/>
          <a:p>
            <a:r>
              <a:rPr lang="en-US" altLang="ja-JP" sz="4000" dirty="0"/>
              <a:t>【</a:t>
            </a:r>
            <a:r>
              <a:rPr lang="ja-JP" altLang="en-US" sz="4000" dirty="0"/>
              <a:t>松広寺の三大名物／ 萩の櫃、双香水、能見難思</a:t>
            </a:r>
            <a:r>
              <a:rPr lang="en-US" altLang="ja-JP" sz="4000" dirty="0"/>
              <a:t>】</a:t>
            </a:r>
            <a:r>
              <a:rPr lang="ja-JP" altLang="en-US" sz="4000" dirty="0"/>
              <a:t> </a:t>
            </a:r>
          </a:p>
        </p:txBody>
      </p:sp>
      <p:sp>
        <p:nvSpPr>
          <p:cNvPr id="3" name="テキスト ボックス 2"/>
          <p:cNvSpPr txBox="1"/>
          <p:nvPr/>
        </p:nvSpPr>
        <p:spPr>
          <a:xfrm>
            <a:off x="4394928" y="1020842"/>
            <a:ext cx="7654105" cy="1200329"/>
          </a:xfrm>
          <a:prstGeom prst="rect">
            <a:avLst/>
          </a:prstGeom>
          <a:noFill/>
        </p:spPr>
        <p:txBody>
          <a:bodyPr wrap="square" rtlCol="0">
            <a:spAutoFit/>
          </a:bodyPr>
          <a:lstStyle/>
          <a:p>
            <a:r>
              <a:rPr kumimoji="1" lang="ja-JP" altLang="en-US" sz="2400" dirty="0"/>
              <a:t>「萩の櫃」</a:t>
            </a:r>
            <a:endParaRPr kumimoji="1" lang="en-US" altLang="ja-JP" sz="2400" dirty="0"/>
          </a:p>
          <a:p>
            <a:r>
              <a:rPr kumimoji="1" lang="ja-JP" altLang="en-US" sz="2400" dirty="0"/>
              <a:t>大きな枯れ木の中を掘って作った巨大なお櫃で、一度に</a:t>
            </a:r>
            <a:r>
              <a:rPr kumimoji="1" lang="en-US" altLang="ja-JP" sz="2400" dirty="0"/>
              <a:t>4000</a:t>
            </a:r>
            <a:r>
              <a:rPr kumimoji="1" lang="ja-JP" altLang="en-US" sz="2400" dirty="0"/>
              <a:t>人の信徒が食べるご飯を入れられる大きな木造容器</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4430" y="1721824"/>
            <a:ext cx="5484980" cy="4113735"/>
          </a:xfrm>
          <a:prstGeom prst="rect">
            <a:avLst/>
          </a:prstGeom>
        </p:spPr>
      </p:pic>
      <p:pic>
        <p:nvPicPr>
          <p:cNvPr id="4" name="図 3"/>
          <p:cNvPicPr>
            <a:picLocks noChangeAspect="1"/>
          </p:cNvPicPr>
          <p:nvPr/>
        </p:nvPicPr>
        <p:blipFill>
          <a:blip r:embed="rId4"/>
          <a:stretch>
            <a:fillRect/>
          </a:stretch>
        </p:blipFill>
        <p:spPr>
          <a:xfrm>
            <a:off x="4541520" y="2221171"/>
            <a:ext cx="5724620" cy="4300011"/>
          </a:xfrm>
          <a:prstGeom prst="rect">
            <a:avLst/>
          </a:prstGeom>
        </p:spPr>
      </p:pic>
    </p:spTree>
    <p:extLst>
      <p:ext uri="{BB962C8B-B14F-4D97-AF65-F5344CB8AC3E}">
        <p14:creationId xmlns:p14="http://schemas.microsoft.com/office/powerpoint/2010/main" val="106303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7888E1-1C83-45CD-94C1-01CE6D18A71C}"/>
              </a:ext>
            </a:extLst>
          </p:cNvPr>
          <p:cNvSpPr>
            <a:spLocks noGrp="1"/>
          </p:cNvSpPr>
          <p:nvPr>
            <p:ph type="title"/>
          </p:nvPr>
        </p:nvSpPr>
        <p:spPr>
          <a:xfrm>
            <a:off x="4328421" y="5277764"/>
            <a:ext cx="3372782" cy="1356360"/>
          </a:xfrm>
        </p:spPr>
        <p:txBody>
          <a:bodyPr rtlCol="0">
            <a:normAutofit/>
          </a:bodyPr>
          <a:lstStyle/>
          <a:p>
            <a:r>
              <a:rPr lang="ja-JP" altLang="en-US" sz="2400" dirty="0"/>
              <a:t>松広寺の天子庵にある巨大な二つの香木で、　木全体が曲がっている</a:t>
            </a:r>
          </a:p>
        </p:txBody>
      </p:sp>
      <p:pic>
        <p:nvPicPr>
          <p:cNvPr id="4" name="図 3"/>
          <p:cNvPicPr>
            <a:picLocks noChangeAspect="1"/>
          </p:cNvPicPr>
          <p:nvPr/>
        </p:nvPicPr>
        <p:blipFill rotWithShape="1">
          <a:blip r:embed="rId3"/>
          <a:srcRect l="5263" t="4651" r="5451" b="5732"/>
          <a:stretch/>
        </p:blipFill>
        <p:spPr>
          <a:xfrm>
            <a:off x="210323" y="866565"/>
            <a:ext cx="4167855" cy="5580687"/>
          </a:xfrm>
          <a:prstGeom prst="rect">
            <a:avLst/>
          </a:prstGeom>
        </p:spPr>
      </p:pic>
      <p:pic>
        <p:nvPicPr>
          <p:cNvPr id="5" name="図 4"/>
          <p:cNvPicPr>
            <a:picLocks noChangeAspect="1"/>
          </p:cNvPicPr>
          <p:nvPr/>
        </p:nvPicPr>
        <p:blipFill rotWithShape="1">
          <a:blip r:embed="rId4"/>
          <a:srcRect l="4810" r="4895" b="8559"/>
          <a:stretch/>
        </p:blipFill>
        <p:spPr>
          <a:xfrm>
            <a:off x="4254592" y="521419"/>
            <a:ext cx="3520440" cy="4756345"/>
          </a:xfrm>
          <a:prstGeom prst="rect">
            <a:avLst/>
          </a:prstGeom>
        </p:spPr>
      </p:pic>
      <p:pic>
        <p:nvPicPr>
          <p:cNvPr id="6" name="図 5"/>
          <p:cNvPicPr>
            <a:picLocks noChangeAspect="1"/>
          </p:cNvPicPr>
          <p:nvPr/>
        </p:nvPicPr>
        <p:blipFill rotWithShape="1">
          <a:blip r:embed="rId5"/>
          <a:srcRect l="4068" t="6796" r="5832" b="9298"/>
          <a:stretch/>
        </p:blipFill>
        <p:spPr>
          <a:xfrm>
            <a:off x="7951530" y="1739969"/>
            <a:ext cx="3941600" cy="4894155"/>
          </a:xfrm>
          <a:prstGeom prst="rect">
            <a:avLst/>
          </a:prstGeom>
        </p:spPr>
      </p:pic>
      <p:sp>
        <p:nvSpPr>
          <p:cNvPr id="7" name="正方形/長方形 6"/>
          <p:cNvSpPr/>
          <p:nvPr/>
        </p:nvSpPr>
        <p:spPr>
          <a:xfrm>
            <a:off x="459169" y="281790"/>
            <a:ext cx="1826141" cy="584775"/>
          </a:xfrm>
          <a:prstGeom prst="rect">
            <a:avLst/>
          </a:prstGeom>
        </p:spPr>
        <p:txBody>
          <a:bodyPr wrap="none">
            <a:spAutoFit/>
          </a:bodyPr>
          <a:lstStyle/>
          <a:p>
            <a:r>
              <a:rPr lang="ja-JP" altLang="en-US" sz="3200" dirty="0"/>
              <a:t>「双香水」</a:t>
            </a:r>
          </a:p>
        </p:txBody>
      </p:sp>
      <p:sp>
        <p:nvSpPr>
          <p:cNvPr id="8" name="正方形/長方形 7"/>
          <p:cNvSpPr/>
          <p:nvPr/>
        </p:nvSpPr>
        <p:spPr>
          <a:xfrm>
            <a:off x="8025357" y="281790"/>
            <a:ext cx="2236510" cy="584775"/>
          </a:xfrm>
          <a:prstGeom prst="rect">
            <a:avLst/>
          </a:prstGeom>
        </p:spPr>
        <p:txBody>
          <a:bodyPr wrap="none">
            <a:spAutoFit/>
          </a:bodyPr>
          <a:lstStyle/>
          <a:p>
            <a:r>
              <a:rPr lang="zh-TW" altLang="en-US" sz="3200" dirty="0"/>
              <a:t>「能見難思」</a:t>
            </a:r>
            <a:endParaRPr lang="ja-JP" altLang="en-US" sz="3200" dirty="0"/>
          </a:p>
        </p:txBody>
      </p:sp>
      <p:sp>
        <p:nvSpPr>
          <p:cNvPr id="9" name="タイトル 1">
            <a:extLst>
              <a:ext uri="{FF2B5EF4-FFF2-40B4-BE49-F238E27FC236}">
                <a16:creationId xmlns:a16="http://schemas.microsoft.com/office/drawing/2014/main" id="{D37888E1-1C83-45CD-94C1-01CE6D18A71C}"/>
              </a:ext>
            </a:extLst>
          </p:cNvPr>
          <p:cNvSpPr txBox="1">
            <a:spLocks/>
          </p:cNvSpPr>
          <p:nvPr/>
        </p:nvSpPr>
        <p:spPr>
          <a:xfrm>
            <a:off x="8025358" y="574177"/>
            <a:ext cx="386777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精進料理を入れる器の一種で、二度と同じものは作れないというほど精巧なもの</a:t>
            </a:r>
          </a:p>
        </p:txBody>
      </p:sp>
    </p:spTree>
    <p:extLst>
      <p:ext uri="{BB962C8B-B14F-4D97-AF65-F5344CB8AC3E}">
        <p14:creationId xmlns:p14="http://schemas.microsoft.com/office/powerpoint/2010/main" val="4003062457"/>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2.xml><?xml version="1.0" encoding="utf-8"?>
<ds:datastoreItem xmlns:ds="http://schemas.openxmlformats.org/officeDocument/2006/customXml" ds:itemID="{4965EBD3-98B5-4FD2-8FAF-5D4022A9F7F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http://purl.org/dc/dcmitype/"/>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1099</Words>
  <Application>Microsoft Office PowerPoint</Application>
  <PresentationFormat>ワイド画面</PresentationFormat>
  <Paragraphs>68</Paragraphs>
  <Slides>19</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BIZ UDゴシック</vt:lpstr>
      <vt:lpstr>Meiryo UI</vt:lpstr>
      <vt:lpstr>Arial</vt:lpstr>
      <vt:lpstr>Calibri</vt:lpstr>
      <vt:lpstr>Calibri Light</vt:lpstr>
      <vt:lpstr>Office Theme</vt:lpstr>
      <vt:lpstr>全羅南道いなか巡り旅</vt:lpstr>
      <vt:lpstr>《1日目》 </vt:lpstr>
      <vt:lpstr>순천(順天)・송광사(松広寺)</vt:lpstr>
      <vt:lpstr>PowerPoint プレゼンテーション</vt:lpstr>
      <vt:lpstr>【一柱門】 </vt:lpstr>
      <vt:lpstr>【洗月閣(세월각)と 　　　　　　　滌珠閣(척주각)】 </vt:lpstr>
      <vt:lpstr>【羽化閣(우화각)と三清橋(삼청교)】 </vt:lpstr>
      <vt:lpstr>【松広寺の三大名物／ 萩の櫃、双香水、能見難思】 </vt:lpstr>
      <vt:lpstr>松広寺の天子庵にある巨大な二つの香木で、　木全体が曲がっている</vt:lpstr>
      <vt:lpstr>宝城（보성）・大韓茶園</vt:lpstr>
      <vt:lpstr>緑茶グルメ</vt:lpstr>
      <vt:lpstr>康津(강진)・青磁博物館</vt:lpstr>
      <vt:lpstr>珍島(진도)/雲林山房(운림산방)</vt:lpstr>
      <vt:lpstr>ぺ・ヨンジュンの2003年公開の映画「スキャンダル」のロケ地にもなりました。 </vt:lpstr>
      <vt:lpstr>珍島(진도)신비의 바닷길 축제</vt:lpstr>
      <vt:lpstr>昔、この島にはトラが多く、トラがこの村にしばしば現れ被害を受けた村人達は芽島(모도)に逃げていきました。その際、桑ばあさんだけが取り残されてしまい、桑ばあさんは家族と離れ離れになってしまいました。桑ばあさんは、海に住むという竜王に家族と会えるようにしてほしいと毎日お願いをしました。そして2月末になった時、竜王がおばあさんの夢にあらわれ、「明日、海に虹が降りてくるからそれに乗って海を渡れ」と告げました。次の日、桑ばあさんが海辺に行きお祈りをしたところ、本当に海が裂けて円い虹が現れ、芽島でおばあさんを心配していた家族や村人たちが海を渡り会えるようになったという話です。</vt:lpstr>
      <vt:lpstr>PowerPoint プレゼンテーション</vt:lpstr>
      <vt:lpstr>長靴は途中で大量に売っています。 ↓ゴム手じゃないよ</vt:lpstr>
      <vt:lpstr>月出山温泉観光ホテルの客室から見えた月出山</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2020-11-16T07:48:37Z</dcterms:created>
  <dcterms:modified xsi:type="dcterms:W3CDTF">2020-11-29T06:53:39Z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