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20" r:id="rId4"/>
    <p:sldId id="387" r:id="rId5"/>
    <p:sldId id="321" r:id="rId6"/>
    <p:sldId id="285" r:id="rId7"/>
    <p:sldId id="366" r:id="rId8"/>
    <p:sldId id="367" r:id="rId9"/>
    <p:sldId id="325" r:id="rId10"/>
    <p:sldId id="371" r:id="rId11"/>
    <p:sldId id="363" r:id="rId12"/>
    <p:sldId id="365" r:id="rId13"/>
    <p:sldId id="258" r:id="rId14"/>
    <p:sldId id="326" r:id="rId15"/>
    <p:sldId id="373" r:id="rId16"/>
    <p:sldId id="364" r:id="rId17"/>
    <p:sldId id="297" r:id="rId18"/>
    <p:sldId id="330" r:id="rId19"/>
    <p:sldId id="331" r:id="rId20"/>
    <p:sldId id="286" r:id="rId21"/>
    <p:sldId id="369" r:id="rId22"/>
    <p:sldId id="368" r:id="rId23"/>
    <p:sldId id="370" r:id="rId24"/>
    <p:sldId id="296" r:id="rId25"/>
    <p:sldId id="375" r:id="rId26"/>
    <p:sldId id="339" r:id="rId27"/>
    <p:sldId id="374" r:id="rId28"/>
    <p:sldId id="259" r:id="rId29"/>
    <p:sldId id="376" r:id="rId30"/>
    <p:sldId id="327" r:id="rId31"/>
    <p:sldId id="289" r:id="rId32"/>
    <p:sldId id="290" r:id="rId33"/>
    <p:sldId id="377" r:id="rId34"/>
    <p:sldId id="378" r:id="rId35"/>
    <p:sldId id="334" r:id="rId36"/>
    <p:sldId id="380" r:id="rId37"/>
    <p:sldId id="379" r:id="rId38"/>
    <p:sldId id="381" r:id="rId39"/>
    <p:sldId id="382" r:id="rId40"/>
    <p:sldId id="383" r:id="rId41"/>
    <p:sldId id="362" r:id="rId42"/>
    <p:sldId id="372" r:id="rId43"/>
    <p:sldId id="305" r:id="rId44"/>
    <p:sldId id="385" r:id="rId45"/>
    <p:sldId id="301" r:id="rId46"/>
    <p:sldId id="384" r:id="rId47"/>
    <p:sldId id="300" r:id="rId48"/>
    <p:sldId id="298" r:id="rId49"/>
    <p:sldId id="284" r:id="rId50"/>
    <p:sldId id="388" r:id="rId51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1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D4E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2020/11/29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45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meblo.jp/byonjeonju2/entry-1227471828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image" Target="../media/image6.sv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17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9583C6F-8255-40EE-85F4-6D85B9E4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49423"/>
            <a:ext cx="5862437" cy="9667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10" y="1951831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36" y="4838364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2020/11/24 &amp; 11/25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3409405" y="3252652"/>
            <a:ext cx="357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5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128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F04271-0626-42E9-AEFF-7FB7ABE4D244}"/>
              </a:ext>
            </a:extLst>
          </p:cNvPr>
          <p:cNvSpPr txBox="1"/>
          <p:nvPr/>
        </p:nvSpPr>
        <p:spPr>
          <a:xfrm>
            <a:off x="1595437" y="110698"/>
            <a:ext cx="64764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海割</a:t>
            </a:r>
            <a:r>
              <a:rPr lang="ja-JP" altLang="en-US" sz="100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れ現象</a:t>
            </a:r>
            <a:endParaRPr kumimoji="1" lang="ja-JP" altLang="en-US" sz="10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5C4DDE-DF2E-4073-BA2D-4D1819A20A57}"/>
              </a:ext>
            </a:extLst>
          </p:cNvPr>
          <p:cNvSpPr txBox="1"/>
          <p:nvPr/>
        </p:nvSpPr>
        <p:spPr>
          <a:xfrm>
            <a:off x="279297" y="1682512"/>
            <a:ext cx="12495728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600"/>
              </a:lnSpc>
            </a:pPr>
            <a:r>
              <a:rPr lang="ja-JP" altLang="en-US" sz="6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朝夕の低潮時（引き潮時）に周囲</a:t>
            </a:r>
            <a:endParaRPr lang="en-US" altLang="ja-JP" sz="6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ja-JP" altLang="en-US" sz="6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より高い海底地形が海上に露出</a:t>
            </a:r>
            <a:endParaRPr lang="en-US" altLang="ja-JP" sz="6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ja-JP" altLang="en-US" sz="6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して、海が分かれたように見える</a:t>
            </a:r>
            <a:endParaRPr lang="en-US" altLang="ja-JP" sz="6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ja-JP" altLang="en-US" sz="6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現象だ。 </a:t>
            </a:r>
            <a:endParaRPr lang="en-US" altLang="ja-JP" sz="6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ja-JP" altLang="en-US" sz="6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モーゼの奇跡、神秘の海道、</a:t>
            </a:r>
            <a:endParaRPr lang="en-US" altLang="ja-JP" sz="6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ja-JP" altLang="en-US" sz="6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神秘の海辺の道などとも呼ぶ。　　</a:t>
            </a:r>
            <a:endParaRPr kumimoji="1" lang="ja-JP" altLang="en-US" sz="6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61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3">
            <a:extLst>
              <a:ext uri="{FF2B5EF4-FFF2-40B4-BE49-F238E27FC236}">
                <a16:creationId xmlns:a16="http://schemas.microsoft.com/office/drawing/2014/main" id="{1F1036E6-6571-46DF-9E32-12B4943B3051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E19D937-1D03-4485-B98B-177C192F869B}"/>
              </a:ext>
            </a:extLst>
          </p:cNvPr>
          <p:cNvSpPr txBox="1"/>
          <p:nvPr/>
        </p:nvSpPr>
        <p:spPr>
          <a:xfrm>
            <a:off x="2019300" y="531813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8000" dirty="0">
                <a:solidFill>
                  <a:schemeClr val="accent1">
                    <a:lumMod val="75000"/>
                  </a:schemeClr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첨찰산</a:t>
            </a:r>
            <a:endParaRPr kumimoji="1" lang="ja-JP" altLang="en-US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ED6C03-ADDE-4AFC-864C-57025F4CFCE7}"/>
              </a:ext>
            </a:extLst>
          </p:cNvPr>
          <p:cNvSpPr txBox="1"/>
          <p:nvPr/>
        </p:nvSpPr>
        <p:spPr>
          <a:xfrm>
            <a:off x="10010775" y="100886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485m</a:t>
            </a:r>
            <a:endParaRPr lang="ja-JP" altLang="ja-JP" sz="4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2686943-793E-4398-903F-642494526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985222"/>
            <a:ext cx="6248400" cy="417427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0CFC6F9-3920-49B8-A4F6-AA0F138F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3" y="3667124"/>
            <a:ext cx="4235223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AEFB313-5658-41B2-AC10-9FA90AE2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3864" r="2815" b="5095"/>
          <a:stretch/>
        </p:blipFill>
        <p:spPr>
          <a:xfrm>
            <a:off x="1352550" y="11477"/>
            <a:ext cx="4906616" cy="3312747"/>
          </a:xfrm>
          <a:prstGeom prst="rect">
            <a:avLst/>
          </a:prstGeom>
        </p:spPr>
      </p:pic>
      <p:sp>
        <p:nvSpPr>
          <p:cNvPr id="9" name="タイトル 3">
            <a:extLst>
              <a:ext uri="{FF2B5EF4-FFF2-40B4-BE49-F238E27FC236}">
                <a16:creationId xmlns:a16="http://schemas.microsoft.com/office/drawing/2014/main" id="{1F1036E6-6571-46DF-9E32-12B4943B3051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CC60F2F-AD9A-4314-80F5-B0E0465C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2737" r="3021" b="6612"/>
          <a:stretch/>
        </p:blipFill>
        <p:spPr>
          <a:xfrm>
            <a:off x="5657850" y="2551603"/>
            <a:ext cx="6534150" cy="429491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35240A-2AE2-46F6-9F77-0FE42F1B02E0}"/>
              </a:ext>
            </a:extLst>
          </p:cNvPr>
          <p:cNvSpPr txBox="1"/>
          <p:nvPr/>
        </p:nvSpPr>
        <p:spPr>
          <a:xfrm>
            <a:off x="1514475" y="3576272"/>
            <a:ext cx="35557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8000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첨찰산 </a:t>
            </a:r>
            <a:endParaRPr lang="en-US" altLang="ko-KR" sz="8000" dirty="0">
              <a:solidFill>
                <a:srgbClr val="FF000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8000" dirty="0">
                <a:solidFill>
                  <a:srgbClr val="FF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尖察山</a:t>
            </a:r>
            <a:endParaRPr kumimoji="1" lang="ja-JP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5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C6DDC7-81FB-4728-8CA0-00504BD0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65" y="1266824"/>
            <a:ext cx="10017523" cy="559117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CD56796-8974-44BA-8939-DF21C7961FA0}"/>
              </a:ext>
            </a:extLst>
          </p:cNvPr>
          <p:cNvSpPr/>
          <p:nvPr/>
        </p:nvSpPr>
        <p:spPr>
          <a:xfrm>
            <a:off x="1139181" y="263525"/>
            <a:ext cx="71609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진도 쌍계사</a:t>
            </a:r>
            <a:r>
              <a:rPr lang="en-US" altLang="ko-KR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[</a:t>
            </a:r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珍島雙磎寺</a:t>
            </a:r>
            <a:r>
              <a:rPr lang="en-US" altLang="ko-KR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]</a:t>
            </a:r>
            <a:endParaRPr lang="ja-JP" altLang="en-US" sz="48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84FB5652-2714-4906-BD35-060C54824F7E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5CC007-1E1F-4D2D-BFC6-36CCCDDBD73E}"/>
              </a:ext>
            </a:extLst>
          </p:cNvPr>
          <p:cNvSpPr txBox="1"/>
          <p:nvPr/>
        </p:nvSpPr>
        <p:spPr>
          <a:xfrm>
            <a:off x="8134350" y="325081"/>
            <a:ext cx="3852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4400" dirty="0">
                <a:solidFill>
                  <a:srgbClr val="FF0000"/>
                </a:solidFill>
                <a:effectLst/>
                <a:latin typeface="BatangChe" panose="02030609000101010101" pitchFamily="49" charset="-127"/>
                <a:ea typeface="BatangChe" panose="02030609000101010101" pitchFamily="49" charset="-127"/>
                <a:cs typeface="Batang" panose="02030600000101010101" pitchFamily="18" charset="-127"/>
              </a:rPr>
              <a:t>첨찰산 尖察山</a:t>
            </a:r>
            <a:endParaRPr kumimoji="1" lang="ja-JP" altLang="en-US" sz="4400" dirty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985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" y="1501774"/>
            <a:ext cx="13027741" cy="5337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0"/>
              </a:lnSpc>
              <a:buFont typeface="Arial" panose="020B0604020202020204" pitchFamily="34" charset="0"/>
              <a:buNone/>
            </a:pPr>
            <a:endParaRPr lang="ja-JP" altLang="en-US" sz="80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6ABEC2-DE94-476A-9741-8F90920FDB34}"/>
              </a:ext>
            </a:extLst>
          </p:cNvPr>
          <p:cNvSpPr txBox="1"/>
          <p:nvPr/>
        </p:nvSpPr>
        <p:spPr>
          <a:xfrm>
            <a:off x="261937" y="1290113"/>
            <a:ext cx="11264622" cy="4066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ko-KR" altLang="en-US" sz="36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지옥에서 고통받는 중생의 구제를 위해 영원히 부처가</a:t>
            </a:r>
            <a:endParaRPr lang="en-US" altLang="ko-KR" sz="36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4500"/>
              </a:lnSpc>
            </a:pPr>
            <a:r>
              <a:rPr lang="ko-KR" altLang="en-US" sz="36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되지 않는 보살로</a:t>
            </a:r>
            <a:r>
              <a:rPr lang="en-US" altLang="ko-KR" sz="36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ko-KR" altLang="en-US" sz="36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민머리를 하고 머리에 두건을 쓰고</a:t>
            </a:r>
            <a:endParaRPr lang="en-US" altLang="ko-KR" sz="36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4500"/>
              </a:lnSpc>
            </a:pPr>
            <a:r>
              <a:rPr lang="ko-KR" altLang="en-US" sz="36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있는 것이 특징이다</a:t>
            </a:r>
            <a:r>
              <a:rPr lang="en-US" altLang="ko-KR" sz="36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pPr>
              <a:lnSpc>
                <a:spcPts val="4500"/>
              </a:lnSpc>
            </a:pPr>
            <a:endParaRPr kumimoji="1" lang="en-US" altLang="ja-JP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4500"/>
              </a:lnSpc>
            </a:pP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주존인 지장보살좌상을 </a:t>
            </a:r>
            <a:endParaRPr kumimoji="1" lang="en-US" altLang="ko-KR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4500"/>
              </a:lnSpc>
            </a:pP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비롯하여 현재 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33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구의 </a:t>
            </a:r>
            <a:endParaRPr kumimoji="1" lang="en-US" altLang="ko-KR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4500"/>
              </a:lnSpc>
            </a:pP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목조각상이 있다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5AF977D-74F4-4251-B6E9-FB2EF4D70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07" y="2772836"/>
            <a:ext cx="6094817" cy="406611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881C87-E3E5-4486-B72D-7460C5501C07}"/>
              </a:ext>
            </a:extLst>
          </p:cNvPr>
          <p:cNvSpPr txBox="1"/>
          <p:nvPr/>
        </p:nvSpPr>
        <p:spPr>
          <a:xfrm>
            <a:off x="1381125" y="503059"/>
            <a:ext cx="10444163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5200"/>
              </a:lnSpc>
              <a:buFont typeface="Arial" panose="020B0604020202020204" pitchFamily="34" charset="0"/>
              <a:buNone/>
            </a:pPr>
            <a:r>
              <a:rPr lang="ko-KR" altLang="en-US" sz="5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珍島 雙溪寺 </a:t>
            </a:r>
            <a:r>
              <a:rPr lang="ja-JP" altLang="en-US" sz="5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十</a:t>
            </a:r>
            <a:r>
              <a:rPr lang="ko-KR" altLang="en-US" sz="5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王殿 木造地藏菩薩像</a:t>
            </a:r>
            <a:endParaRPr lang="ja-JP" altLang="en-US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6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" y="1501774"/>
            <a:ext cx="13027741" cy="5337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0"/>
              </a:lnSpc>
              <a:buFont typeface="Arial" panose="020B0604020202020204" pitchFamily="34" charset="0"/>
              <a:buNone/>
            </a:pPr>
            <a:endParaRPr lang="ja-JP" altLang="en-US" sz="8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4139B8-45DA-4DC9-A3BA-B0916679A718}"/>
              </a:ext>
            </a:extLst>
          </p:cNvPr>
          <p:cNvSpPr txBox="1"/>
          <p:nvPr/>
        </p:nvSpPr>
        <p:spPr>
          <a:xfrm>
            <a:off x="1314450" y="412464"/>
            <a:ext cx="11048999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진도 쌍계사 시왕전 목조지장보살상</a:t>
            </a:r>
            <a:endParaRPr lang="en-US" altLang="ko-KR" sz="5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5600"/>
              </a:lnSpc>
              <a:buFont typeface="Arial" panose="020B0604020202020204" pitchFamily="34" charset="0"/>
              <a:buNone/>
            </a:pPr>
            <a:r>
              <a:rPr lang="ko-KR" altLang="en-US" sz="5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珍島 雙溪寺 </a:t>
            </a:r>
            <a:r>
              <a:rPr lang="ja-JP" altLang="en-US" sz="5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十</a:t>
            </a:r>
            <a:r>
              <a:rPr lang="ko-KR" altLang="en-US" sz="5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王殿 木造地藏菩薩像</a:t>
            </a:r>
            <a:endParaRPr lang="ja-JP" altLang="en-US" sz="50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6ABEC2-DE94-476A-9741-8F90920FDB34}"/>
              </a:ext>
            </a:extLst>
          </p:cNvPr>
          <p:cNvSpPr txBox="1"/>
          <p:nvPr/>
        </p:nvSpPr>
        <p:spPr>
          <a:xfrm>
            <a:off x="273189" y="1867194"/>
            <a:ext cx="12187952" cy="348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6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地獄で苦痛を受ける衆生の救済のために永遠に仏に</a:t>
            </a:r>
            <a:endParaRPr lang="en-US" altLang="ja-JP" sz="36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>
              <a:lnSpc>
                <a:spcPts val="4500"/>
              </a:lnSpc>
            </a:pPr>
            <a:r>
              <a:rPr lang="ja-JP" altLang="en-US" sz="36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ならない菩薩で、坊主頭に頭巾を被っているのが特徴だ。</a:t>
            </a:r>
            <a:endParaRPr kumimoji="1" lang="en-US" altLang="ja-JP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>
              <a:lnSpc>
                <a:spcPts val="4500"/>
              </a:lnSpc>
            </a:pPr>
            <a:endParaRPr kumimoji="1" lang="en-US" altLang="ko-KR" sz="3600" dirty="0">
              <a:latin typeface="ＭＳ 明朝" panose="02020609040205080304" pitchFamily="17" charset="-128"/>
              <a:ea typeface="Batang" panose="02030600000101010101" pitchFamily="18" charset="-127"/>
            </a:endParaRPr>
          </a:p>
          <a:p>
            <a:pPr>
              <a:lnSpc>
                <a:spcPts val="4500"/>
              </a:lnSpc>
            </a:pP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本尊である地蔵菩薩座像を</a:t>
            </a:r>
            <a:endParaRPr kumimoji="1" lang="en-US" altLang="ja-JP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>
              <a:lnSpc>
                <a:spcPts val="4500"/>
              </a:lnSpc>
            </a:pP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はじめとして現在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33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体の</a:t>
            </a:r>
            <a:endParaRPr kumimoji="1" lang="en-US" altLang="ja-JP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>
              <a:lnSpc>
                <a:spcPts val="4500"/>
              </a:lnSpc>
            </a:pP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木造彫刻像がある。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5AF977D-74F4-4251-B6E9-FB2EF4D70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73" y="3000375"/>
            <a:ext cx="5753751" cy="38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1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BB9827-38E2-4B30-9DC2-473E16E07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51" y="1077884"/>
            <a:ext cx="4563249" cy="5780116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355160" y="139248"/>
            <a:ext cx="6361469" cy="2303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500"/>
              </a:lnSpc>
              <a:buFont typeface="Arial" panose="020B0604020202020204" pitchFamily="34" charset="0"/>
              <a:buNone/>
            </a:pPr>
            <a:r>
              <a:rPr lang="ko-KR" altLang="en-US" sz="8000" b="1" spc="4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도선국사</a:t>
            </a:r>
            <a:endParaRPr lang="en-US" altLang="ko-KR" sz="8000" b="1" spc="40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8500"/>
              </a:lnSpc>
              <a:buFont typeface="Arial" panose="020B0604020202020204" pitchFamily="34" charset="0"/>
              <a:buNone/>
            </a:pPr>
            <a:r>
              <a:rPr lang="ko-KR" altLang="en-US" sz="8000" b="1" spc="4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道詵國師</a:t>
            </a:r>
            <a:endParaRPr lang="ja-JP" altLang="en-US" sz="80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784238-45C3-4D6C-8E41-A1C2212AB73E}"/>
              </a:ext>
            </a:extLst>
          </p:cNvPr>
          <p:cNvSpPr txBox="1"/>
          <p:nvPr/>
        </p:nvSpPr>
        <p:spPr>
          <a:xfrm>
            <a:off x="366712" y="2266037"/>
            <a:ext cx="71096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新羅の末期の僧侶であり風水説の</a:t>
            </a:r>
            <a:endParaRPr kumimoji="1" lang="en-US" altLang="ja-JP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大家</a:t>
            </a:r>
            <a:endParaRPr kumimoji="1" lang="en-US" altLang="ja-JP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「도선</a:t>
            </a:r>
            <a:r>
              <a:rPr kumimoji="1" lang="en-US" altLang="ko-KR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道詵</a:t>
            </a:r>
            <a:r>
              <a:rPr kumimoji="1" lang="en-US" altLang="ko-KR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이 당나라에서 </a:t>
            </a:r>
            <a:endParaRPr kumimoji="1" lang="en-US" altLang="ko-KR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귀국하여 </a:t>
            </a:r>
            <a:r>
              <a:rPr kumimoji="1" lang="en-US" altLang="ko-KR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500</a:t>
            </a:r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사찰을 짓는 것이</a:t>
            </a:r>
            <a:endParaRPr kumimoji="1" lang="en-US" altLang="ko-KR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 좋겠다고 상소하였다고 한다」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AED5DC-D8E1-401D-B496-C874F0C29228}"/>
              </a:ext>
            </a:extLst>
          </p:cNvPr>
          <p:cNvSpPr txBox="1"/>
          <p:nvPr/>
        </p:nvSpPr>
        <p:spPr>
          <a:xfrm>
            <a:off x="7476351" y="138437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827</a:t>
            </a:r>
            <a:r>
              <a:rPr kumimoji="1" lang="ja-JP" altLang="en-US" sz="4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年～ </a:t>
            </a:r>
            <a:r>
              <a:rPr kumimoji="1" lang="en-US" altLang="ja-JP" sz="4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898</a:t>
            </a:r>
            <a:r>
              <a:rPr kumimoji="1" lang="ja-JP" altLang="en-US" sz="4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ABC93DB-847B-4E77-8FD6-D25E51717118}"/>
              </a:ext>
            </a:extLst>
          </p:cNvPr>
          <p:cNvSpPr txBox="1"/>
          <p:nvPr/>
        </p:nvSpPr>
        <p:spPr>
          <a:xfrm>
            <a:off x="725062" y="5128359"/>
            <a:ext cx="61863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ko-KR" altLang="en-US" sz="3600" dirty="0">
                <a:latin typeface="ＭＳ 明朝" panose="02020609040205080304" pitchFamily="17" charset="-128"/>
                <a:ea typeface="Batang" panose="02030600000101010101" pitchFamily="18" charset="-127"/>
              </a:rPr>
              <a:t>진도쌍계사</a:t>
            </a:r>
            <a:r>
              <a:rPr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珍島雙磎寺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P20)</a:t>
            </a:r>
          </a:p>
          <a:p>
            <a:pPr>
              <a:lnSpc>
                <a:spcPts val="4000"/>
              </a:lnSpc>
            </a:pPr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운주사 雲住寺       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P21)</a:t>
            </a:r>
          </a:p>
          <a:p>
            <a:pPr>
              <a:lnSpc>
                <a:spcPts val="4000"/>
              </a:lnSpc>
            </a:pPr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화엄사</a:t>
            </a:r>
            <a:r>
              <a:rPr kumimoji="1" lang="en-US" altLang="ko-KR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[</a:t>
            </a:r>
            <a:r>
              <a:rPr kumimoji="1" lang="ko-KR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華嚴寺</a:t>
            </a:r>
            <a:r>
              <a:rPr kumimoji="1" lang="en-US" altLang="ko-KR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]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増築  （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P23)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4487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CBF9687-CCE6-47B4-BF66-D6B96AE5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95251"/>
            <a:ext cx="12022667" cy="6762750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521C43F-B26C-4003-851B-6FA5BEC4ABA7}"/>
              </a:ext>
            </a:extLst>
          </p:cNvPr>
          <p:cNvSpPr/>
          <p:nvPr/>
        </p:nvSpPr>
        <p:spPr>
          <a:xfrm>
            <a:off x="6995180" y="5932783"/>
            <a:ext cx="4414991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200"/>
              </a:lnSpc>
              <a:tabLst>
                <a:tab pos="1543685" algn="l"/>
              </a:tabLst>
            </a:pPr>
            <a:r>
              <a:rPr lang="ko-KR" altLang="en-US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진도개테마파크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A8436C-8585-4194-ACC3-5526DFC100DE}"/>
              </a:ext>
            </a:extLst>
          </p:cNvPr>
          <p:cNvSpPr txBox="1"/>
          <p:nvPr/>
        </p:nvSpPr>
        <p:spPr>
          <a:xfrm>
            <a:off x="5670284" y="95250"/>
            <a:ext cx="373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珍島</a:t>
            </a:r>
            <a:r>
              <a:rPr lang="ja-JP" altLang="en-US" sz="28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犬テーマパーク</a:t>
            </a:r>
            <a:endParaRPr kumimoji="1" lang="ja-JP" altLang="en-US" sz="28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B2601F-6619-48D9-A630-5DEA238F7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15010" r="28290" b="8297"/>
          <a:stretch/>
        </p:blipFill>
        <p:spPr>
          <a:xfrm>
            <a:off x="9593081" y="0"/>
            <a:ext cx="2598919" cy="21717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1A5AE10-B92B-4B50-B48C-CC9FFFDA4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4612085"/>
            <a:ext cx="3524250" cy="19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1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0D0D8C1-FFD8-4C3E-800E-F7A45FE9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4" y="342473"/>
            <a:ext cx="8673327" cy="650499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52400" y="5933222"/>
            <a:ext cx="31005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증도 曾島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F555E9E-5CAA-48AE-A5C0-EF61D23BCEB5}"/>
              </a:ext>
            </a:extLst>
          </p:cNvPr>
          <p:cNvSpPr/>
          <p:nvPr/>
        </p:nvSpPr>
        <p:spPr>
          <a:xfrm>
            <a:off x="250984" y="2380397"/>
            <a:ext cx="290335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갯벌干潟</a:t>
            </a:r>
          </a:p>
        </p:txBody>
      </p:sp>
    </p:spTree>
    <p:extLst>
      <p:ext uri="{BB962C8B-B14F-4D97-AF65-F5344CB8AC3E}">
        <p14:creationId xmlns:p14="http://schemas.microsoft.com/office/powerpoint/2010/main" val="321263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1648E7-D28F-4426-A769-CD9BA7377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-76200"/>
            <a:ext cx="9245600" cy="69342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0" y="5933222"/>
            <a:ext cx="31005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증도 曾島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88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3D0525-77F3-4DAC-887A-522CFDB218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20" y="-38100"/>
            <a:ext cx="949817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530D001A-FB49-4FF3-8D3E-C0D37A0FCBAE}"/>
              </a:ext>
            </a:extLst>
          </p:cNvPr>
          <p:cNvSpPr/>
          <p:nvPr/>
        </p:nvSpPr>
        <p:spPr>
          <a:xfrm>
            <a:off x="4810125" y="2076450"/>
            <a:ext cx="1285875" cy="990600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510736CF-1803-49A5-AA6B-CD8781E6C958}"/>
              </a:ext>
            </a:extLst>
          </p:cNvPr>
          <p:cNvSpPr/>
          <p:nvPr/>
        </p:nvSpPr>
        <p:spPr>
          <a:xfrm>
            <a:off x="7839075" y="2733675"/>
            <a:ext cx="108585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CC14F4ED-BBC1-4A72-8E1D-D6F83673E22B}"/>
              </a:ext>
            </a:extLst>
          </p:cNvPr>
          <p:cNvSpPr/>
          <p:nvPr/>
        </p:nvSpPr>
        <p:spPr>
          <a:xfrm>
            <a:off x="6424613" y="3581400"/>
            <a:ext cx="108585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3581BC2E-E503-4AEE-BA12-CEDFC4AC0B1F}"/>
              </a:ext>
            </a:extLst>
          </p:cNvPr>
          <p:cNvSpPr/>
          <p:nvPr/>
        </p:nvSpPr>
        <p:spPr>
          <a:xfrm>
            <a:off x="4910137" y="2895600"/>
            <a:ext cx="108585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F16CCAEE-8C30-48D1-95A3-22BD08C24028}"/>
              </a:ext>
            </a:extLst>
          </p:cNvPr>
          <p:cNvSpPr/>
          <p:nvPr/>
        </p:nvSpPr>
        <p:spPr>
          <a:xfrm>
            <a:off x="4267200" y="4362450"/>
            <a:ext cx="108585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9AB8C24-8830-41E4-A9C8-4E07F730A4D2}"/>
              </a:ext>
            </a:extLst>
          </p:cNvPr>
          <p:cNvSpPr/>
          <p:nvPr/>
        </p:nvSpPr>
        <p:spPr>
          <a:xfrm>
            <a:off x="6424613" y="4991100"/>
            <a:ext cx="108585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E1999BD-5FAE-4BC1-B772-E684FBD27FF1}"/>
              </a:ext>
            </a:extLst>
          </p:cNvPr>
          <p:cNvSpPr/>
          <p:nvPr/>
        </p:nvSpPr>
        <p:spPr>
          <a:xfrm>
            <a:off x="3762375" y="2495550"/>
            <a:ext cx="108585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36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8096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75F46A-3B5A-4557-970E-6E80D74333DF}"/>
              </a:ext>
            </a:extLst>
          </p:cNvPr>
          <p:cNvSpPr txBox="1"/>
          <p:nvPr/>
        </p:nvSpPr>
        <p:spPr>
          <a:xfrm>
            <a:off x="223238" y="1581151"/>
            <a:ext cx="11745523" cy="5180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한국전쟁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피난민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구제와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국내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소금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생산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증대를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endParaRPr lang="en-US" altLang="ko-KR" sz="3600" kern="100" dirty="0">
              <a:effectLst/>
              <a:latin typeface="游明朝" panose="02020400000000000000" pitchFamily="18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목적으로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건립하였다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전증도와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후증도를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둑으로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endParaRPr lang="en-US" altLang="ko-KR" sz="3600" kern="100" dirty="0">
              <a:effectLst/>
              <a:latin typeface="游明朝" panose="02020400000000000000" pitchFamily="18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연결하고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갯벌에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조성한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국내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최대의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단일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endParaRPr lang="en-US" altLang="ko-KR" sz="3600" kern="100" dirty="0">
              <a:effectLst/>
              <a:latin typeface="游明朝" panose="02020400000000000000" pitchFamily="18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염전으로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방향으로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장방형의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 1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공구가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북쪽에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</a:p>
          <a:p>
            <a:pPr>
              <a:lnSpc>
                <a:spcPts val="5000"/>
              </a:lnSpc>
            </a:pP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2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공구가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남쪽에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남북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방향으로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 3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공구가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조성되어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</a:p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염전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영역에는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목조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소금창고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석조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소금창고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염부사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</a:p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목욕탕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등의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건축물이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있으며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자연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생태의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갯벌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</a:p>
          <a:p>
            <a:pPr>
              <a:lnSpc>
                <a:spcPts val="50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저수지와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함께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천혜의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아름다운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경치를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이루고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kumimoji="1" lang="ja-JP" altLang="en-US" sz="3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17EA47-5EF0-41BC-9144-76827102C535}"/>
              </a:ext>
            </a:extLst>
          </p:cNvPr>
          <p:cNvSpPr txBox="1"/>
          <p:nvPr/>
        </p:nvSpPr>
        <p:spPr>
          <a:xfrm>
            <a:off x="8101607" y="942757"/>
            <a:ext cx="400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6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여의도</a:t>
            </a:r>
            <a:r>
              <a:rPr lang="ja-JP" altLang="ja-JP" sz="3600" b="1" dirty="0">
                <a:solidFill>
                  <a:srgbClr val="00B05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ja-JP" altLang="ja-JP" sz="36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면적의</a:t>
            </a:r>
            <a:r>
              <a:rPr lang="en-US" altLang="ja-JP" sz="3600" b="1" dirty="0">
                <a:solidFill>
                  <a:srgbClr val="00B05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 2</a:t>
            </a:r>
            <a:r>
              <a:rPr lang="ja-JP" altLang="ja-JP" sz="36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배</a:t>
            </a:r>
            <a:endParaRPr kumimoji="1" lang="ja-JP" altLang="en-US" sz="3600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AC7892B-EB74-4316-BCD3-7449E6048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786">
            <a:off x="7256637" y="7888"/>
            <a:ext cx="936275" cy="1481447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BE73931B-A915-450B-9DCD-4D9A0D4F0C46}"/>
              </a:ext>
            </a:extLst>
          </p:cNvPr>
          <p:cNvSpPr txBox="1">
            <a:spLocks/>
          </p:cNvSpPr>
          <p:nvPr/>
        </p:nvSpPr>
        <p:spPr>
          <a:xfrm>
            <a:off x="1226656" y="134937"/>
            <a:ext cx="6567488" cy="1393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200"/>
              </a:lnSpc>
              <a:buFont typeface="Arial" panose="020B0604020202020204" pitchFamily="34" charset="0"/>
              <a:buNone/>
            </a:pPr>
            <a:r>
              <a:rPr lang="ko-KR" altLang="en-US" sz="10000" b="1" spc="1000" dirty="0">
                <a:solidFill>
                  <a:schemeClr val="accent1">
                    <a:lumMod val="75000"/>
                  </a:schemeClr>
                </a:solidFill>
                <a:latin typeface="ＭＳ 明朝" panose="02020609040205080304" pitchFamily="17" charset="-128"/>
                <a:ea typeface="Batang" panose="02030600000101010101" pitchFamily="18" charset="-127"/>
              </a:rPr>
              <a:t>太平塩田</a:t>
            </a:r>
            <a:endParaRPr lang="ja-JP" altLang="en-US" sz="10000" spc="1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37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7" y="195262"/>
            <a:ext cx="11149013" cy="1393826"/>
          </a:xfrm>
        </p:spPr>
        <p:txBody>
          <a:bodyPr>
            <a:noAutofit/>
          </a:bodyPr>
          <a:lstStyle/>
          <a:p>
            <a:pPr marL="0" indent="0">
              <a:lnSpc>
                <a:spcPts val="11200"/>
              </a:lnSpc>
              <a:buFont typeface="Arial" panose="020B0604020202020204" pitchFamily="34" charset="0"/>
              <a:buNone/>
            </a:pPr>
            <a:r>
              <a:rPr lang="ko-KR" altLang="en-US" sz="10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태평 염전</a:t>
            </a:r>
            <a:r>
              <a:rPr lang="ko-KR" altLang="en-US" sz="10000" b="1" spc="1000" dirty="0">
                <a:solidFill>
                  <a:srgbClr val="FF0000"/>
                </a:solidFill>
                <a:latin typeface="ＭＳ 明朝" panose="02020609040205080304" pitchFamily="17" charset="-128"/>
                <a:ea typeface="Batang" panose="02030600000101010101" pitchFamily="18" charset="-127"/>
              </a:rPr>
              <a:t>太平塩田</a:t>
            </a:r>
            <a:endParaRPr lang="ja-JP" altLang="en-US" sz="10000" spc="1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8096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75F46A-3B5A-4557-970E-6E80D74333DF}"/>
              </a:ext>
            </a:extLst>
          </p:cNvPr>
          <p:cNvSpPr txBox="1"/>
          <p:nvPr/>
        </p:nvSpPr>
        <p:spPr>
          <a:xfrm>
            <a:off x="318934" y="1885028"/>
            <a:ext cx="11726287" cy="3990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朝鮮戦争以後避難民救済と国内塩生産増大を目的で建設</a:t>
            </a:r>
            <a:endParaRPr lang="en-US" altLang="ja-JP" sz="36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した。前曾島と後曾島を堤防で連結して、その間の</a:t>
            </a:r>
            <a:endParaRPr lang="en-US" altLang="ja-JP" sz="36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干潟に造成した国内最大の単一の塩田で、東西方向の</a:t>
            </a:r>
            <a:endParaRPr lang="en-US" altLang="ja-JP" sz="36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長い長方形の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</a:t>
            </a: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工区が北側に、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2</a:t>
            </a: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工区が南側に、南北方向</a:t>
            </a:r>
            <a:endParaRPr lang="en-US" altLang="ja-JP" sz="36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に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3</a:t>
            </a: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工区が造成されている。</a:t>
            </a:r>
            <a:endParaRPr lang="en-US" altLang="ja-JP" sz="36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塩田領域には木造塩倉庫、石造塩倉庫、鹽夫舍、</a:t>
            </a: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風呂などの建築物があり、自然生態の干潟、</a:t>
            </a:r>
          </a:p>
          <a:p>
            <a:pPr>
              <a:lnSpc>
                <a:spcPts val="3800"/>
              </a:lnSpc>
            </a:pPr>
            <a:r>
              <a:rPr lang="ja-JP" altLang="en-US" sz="36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貯水池とともに天恵の美しい景色を成し遂げている。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21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87F835-F4EA-4DF7-922D-C79CBA856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7" y="-85958"/>
            <a:ext cx="8701088" cy="6848708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7" y="195262"/>
            <a:ext cx="11149013" cy="1004888"/>
          </a:xfrm>
        </p:spPr>
        <p:txBody>
          <a:bodyPr>
            <a:noAutofit/>
          </a:bodyPr>
          <a:lstStyle/>
          <a:p>
            <a:pPr marL="0" indent="0">
              <a:lnSpc>
                <a:spcPts val="6500"/>
              </a:lnSpc>
              <a:buFont typeface="Arial" panose="020B0604020202020204" pitchFamily="34" charset="0"/>
              <a:buNone/>
            </a:pPr>
            <a:r>
              <a:rPr lang="ko-KR" altLang="en-US" sz="6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태평 염전</a:t>
            </a:r>
            <a:r>
              <a:rPr lang="ko-KR" altLang="en-US" sz="6000" b="1" spc="1000" dirty="0">
                <a:solidFill>
                  <a:srgbClr val="FF0000"/>
                </a:solidFill>
                <a:latin typeface="ＭＳ 明朝" panose="02020609040205080304" pitchFamily="17" charset="-128"/>
                <a:ea typeface="Batang" panose="02030600000101010101" pitchFamily="18" charset="-127"/>
              </a:rPr>
              <a:t>太平塩田</a:t>
            </a:r>
            <a:endParaRPr lang="ja-JP" altLang="en-US" sz="6000" spc="1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8096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378894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7" y="195262"/>
            <a:ext cx="11149013" cy="1004888"/>
          </a:xfrm>
        </p:spPr>
        <p:txBody>
          <a:bodyPr>
            <a:noAutofit/>
          </a:bodyPr>
          <a:lstStyle/>
          <a:p>
            <a:pPr marL="0" indent="0">
              <a:lnSpc>
                <a:spcPts val="6500"/>
              </a:lnSpc>
              <a:buFont typeface="Arial" panose="020B0604020202020204" pitchFamily="34" charset="0"/>
              <a:buNone/>
            </a:pPr>
            <a:r>
              <a:rPr lang="ko-KR" altLang="en-US" sz="6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태평 염전</a:t>
            </a:r>
            <a:r>
              <a:rPr lang="ko-KR" altLang="en-US" sz="6000" b="1" spc="1000" dirty="0">
                <a:solidFill>
                  <a:srgbClr val="FF0000"/>
                </a:solidFill>
                <a:latin typeface="ＭＳ 明朝" panose="02020609040205080304" pitchFamily="17" charset="-128"/>
                <a:ea typeface="Batang" panose="02030600000101010101" pitchFamily="18" charset="-127"/>
              </a:rPr>
              <a:t>太平塩田</a:t>
            </a:r>
            <a:endParaRPr lang="ja-JP" altLang="en-US" sz="6000" spc="1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8096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89D4BD15-EB05-477E-89C7-33EEE091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026" y="943769"/>
            <a:ext cx="7250916" cy="388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4A2003-CFA4-4896-B59C-63DE209F3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1657351"/>
            <a:ext cx="5282069" cy="51339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9583E3E-1C1F-439C-8F5B-F87095500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3" y="2012951"/>
            <a:ext cx="5362495" cy="35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338262" y="263525"/>
            <a:ext cx="10596563" cy="1184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000"/>
              </a:lnSpc>
              <a:buNone/>
            </a:pPr>
            <a:r>
              <a:rPr lang="ko-KR" altLang="en-US" sz="88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國立海洋遺物展示館</a:t>
            </a:r>
            <a:endParaRPr lang="ja-JP" altLang="en-US" sz="88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86BBC4-869C-4F58-AB35-6DE5B2F3DED8}"/>
              </a:ext>
            </a:extLst>
          </p:cNvPr>
          <p:cNvSpPr txBox="1"/>
          <p:nvPr/>
        </p:nvSpPr>
        <p:spPr>
          <a:xfrm>
            <a:off x="174346" y="1348800"/>
            <a:ext cx="1184330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 신안인근에서 발견됐다하며 붙여진 신안선의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거대 모형을 중심으로 전시물이 진열되어 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있으며 대개의 유물은 </a:t>
            </a:r>
            <a:r>
              <a:rPr lang="en-US" altLang="ko-KR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12</a:t>
            </a:r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세기 초 고려청자의 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원산이었던 </a:t>
            </a:r>
            <a:r>
              <a:rPr lang="ko-KR" altLang="en-US" sz="44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강진</a:t>
            </a:r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을 거쳐 중국으로 향하던 배가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침몰하면서 남은 유적들이다</a:t>
            </a:r>
            <a:r>
              <a:rPr lang="en-US" altLang="ko-KR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완도군 약산면 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어두리에서 인양한 고려항해선</a:t>
            </a:r>
            <a:r>
              <a:rPr lang="en-US" altLang="ko-KR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진도군 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벽파진에서 인양된 세계 최대의 통나무배 </a:t>
            </a:r>
            <a:endParaRPr lang="en-US" altLang="ko-KR" sz="4400" b="0" i="0" dirty="0">
              <a:solidFill>
                <a:srgbClr val="202122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등도 보존처리되어 있다</a:t>
            </a:r>
            <a:r>
              <a:rPr lang="en-US" altLang="ko-KR" sz="4400" b="0" i="0" dirty="0">
                <a:solidFill>
                  <a:srgbClr val="2021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kumimoji="1" lang="ja-JP" altLang="en-US" sz="4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7752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338262" y="263525"/>
            <a:ext cx="10596563" cy="1184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000"/>
              </a:lnSpc>
              <a:buNone/>
            </a:pPr>
            <a:r>
              <a:rPr lang="ko-KR" altLang="en-US" sz="4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국립해양유물전시관國立海洋遺物展示館</a:t>
            </a:r>
            <a:endParaRPr lang="ja-JP" altLang="en-US" sz="44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86BBC4-869C-4F58-AB35-6DE5B2F3DED8}"/>
              </a:ext>
            </a:extLst>
          </p:cNvPr>
          <p:cNvSpPr txBox="1"/>
          <p:nvPr/>
        </p:nvSpPr>
        <p:spPr>
          <a:xfrm>
            <a:off x="174346" y="1348800"/>
            <a:ext cx="1176475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Batang" panose="02030600000101010101" pitchFamily="18" charset="-127"/>
              </a:rPr>
              <a:t> </a:t>
            </a:r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新安近海で発見されたので付けられた新安船の</a:t>
            </a: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巨大模型を中心に展示物が陳列されていて、</a:t>
            </a:r>
            <a:endParaRPr lang="en-US" altLang="ja-JP" sz="42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大慨の遺物は</a:t>
            </a:r>
            <a:r>
              <a:rPr lang="en-US" altLang="ja-JP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世紀始め高麗青磁の原産で</a:t>
            </a:r>
            <a:endParaRPr lang="en-US" altLang="ja-JP" sz="42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あった</a:t>
            </a:r>
            <a:r>
              <a:rPr lang="ja-JP" altLang="en-US" sz="4200" b="0" i="0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康津</a:t>
            </a:r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を経て中国に向かった船が沈没して</a:t>
            </a:r>
            <a:endParaRPr lang="en-US" altLang="ja-JP" sz="42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残った遺跡である。 莞島郡薬山面어두리で</a:t>
            </a:r>
            <a:endParaRPr lang="en-US" altLang="ja-JP" sz="42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引き揚げられた高麗航海船、珍道郡碧波津で</a:t>
            </a:r>
            <a:endParaRPr lang="en-US" altLang="ja-JP" sz="42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引き揚げられた世界最大の丸太船なども</a:t>
            </a:r>
            <a:endParaRPr lang="en-US" altLang="ja-JP" sz="4200" b="0" i="0" dirty="0">
              <a:solidFill>
                <a:srgbClr val="202122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4200" b="0" i="0" dirty="0">
                <a:solidFill>
                  <a:srgbClr val="2021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保存処理されている。</a:t>
            </a:r>
            <a:endParaRPr kumimoji="1" lang="ja-JP" altLang="en-US" sz="4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275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D2229A0-BD3E-4029-81F6-134D1271DE2C}"/>
              </a:ext>
            </a:extLst>
          </p:cNvPr>
          <p:cNvGrpSpPr/>
          <p:nvPr/>
        </p:nvGrpSpPr>
        <p:grpSpPr>
          <a:xfrm>
            <a:off x="3298833" y="323850"/>
            <a:ext cx="8893167" cy="6421163"/>
            <a:chOff x="4943474" y="2536830"/>
            <a:chExt cx="5984723" cy="432116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10D911E-920B-4016-9CC6-F2680DA41BB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474" y="2536830"/>
              <a:ext cx="5984723" cy="4321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20A18C13-5FB5-4FB5-8A1F-A9F89095F8AF}"/>
                </a:ext>
              </a:extLst>
            </p:cNvPr>
            <p:cNvSpPr/>
            <p:nvPr/>
          </p:nvSpPr>
          <p:spPr>
            <a:xfrm>
              <a:off x="7934325" y="4810125"/>
              <a:ext cx="723900" cy="695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E9344CBF-9368-4186-9381-48E82EA35A4D}"/>
                </a:ext>
              </a:extLst>
            </p:cNvPr>
            <p:cNvSpPr/>
            <p:nvPr/>
          </p:nvSpPr>
          <p:spPr>
            <a:xfrm>
              <a:off x="6274156" y="4103206"/>
              <a:ext cx="723900" cy="695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482EAE84-90F9-451E-A171-2CE7B19012AC}"/>
                </a:ext>
              </a:extLst>
            </p:cNvPr>
            <p:cNvSpPr/>
            <p:nvPr/>
          </p:nvSpPr>
          <p:spPr>
            <a:xfrm>
              <a:off x="7034372" y="4278801"/>
              <a:ext cx="723900" cy="695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CA3AEEE-854A-4666-B9F1-F290ED122503}"/>
              </a:ext>
            </a:extLst>
          </p:cNvPr>
          <p:cNvSpPr txBox="1">
            <a:spLocks/>
          </p:cNvSpPr>
          <p:nvPr/>
        </p:nvSpPr>
        <p:spPr>
          <a:xfrm>
            <a:off x="1528762" y="218484"/>
            <a:ext cx="10596563" cy="85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ko-KR" altLang="en-US" sz="4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국립해양유물전시관國立海洋遺物展示館</a:t>
            </a:r>
            <a:endParaRPr lang="ja-JP" altLang="en-US" sz="4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0" name="タイトル 3">
            <a:extLst>
              <a:ext uri="{FF2B5EF4-FFF2-40B4-BE49-F238E27FC236}">
                <a16:creationId xmlns:a16="http://schemas.microsoft.com/office/drawing/2014/main" id="{534D1752-FECB-474F-8066-B5317CEA48B4}"/>
              </a:ext>
            </a:extLst>
          </p:cNvPr>
          <p:cNvSpPr txBox="1">
            <a:spLocks/>
          </p:cNvSpPr>
          <p:nvPr/>
        </p:nvSpPr>
        <p:spPr>
          <a:xfrm>
            <a:off x="366712" y="218484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43333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BE588D-A324-45AC-A340-B0774A3521A5}"/>
              </a:ext>
            </a:extLst>
          </p:cNvPr>
          <p:cNvSpPr txBox="1">
            <a:spLocks/>
          </p:cNvSpPr>
          <p:nvPr/>
        </p:nvSpPr>
        <p:spPr>
          <a:xfrm>
            <a:off x="1528762" y="123234"/>
            <a:ext cx="10596563" cy="85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ko-KR" altLang="en-US" sz="4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국립해양유물전시관國立海洋遺物展示館</a:t>
            </a:r>
            <a:endParaRPr lang="ja-JP" altLang="en-US" sz="4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73CDA64-2529-4C2F-8455-46492C28EAB6}"/>
              </a:ext>
            </a:extLst>
          </p:cNvPr>
          <p:cNvGrpSpPr/>
          <p:nvPr/>
        </p:nvGrpSpPr>
        <p:grpSpPr>
          <a:xfrm>
            <a:off x="633355" y="0"/>
            <a:ext cx="10925289" cy="6734766"/>
            <a:chOff x="499949" y="0"/>
            <a:chExt cx="10925289" cy="673476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4CB95FB-6491-43EF-86C3-4E6A6DE05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t="16111" r="11347" b="21389"/>
            <a:stretch/>
          </p:blipFill>
          <p:spPr>
            <a:xfrm>
              <a:off x="499949" y="0"/>
              <a:ext cx="10925289" cy="6734766"/>
            </a:xfrm>
            <a:prstGeom prst="rect">
              <a:avLst/>
            </a:prstGeom>
          </p:spPr>
        </p:pic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E3DFA417-3E98-4A0F-B3A1-DE460D849419}"/>
                </a:ext>
              </a:extLst>
            </p:cNvPr>
            <p:cNvSpPr/>
            <p:nvPr/>
          </p:nvSpPr>
          <p:spPr>
            <a:xfrm>
              <a:off x="6998493" y="2114550"/>
              <a:ext cx="859632" cy="7143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4F8A92A1-3291-49A8-837B-250E02D34249}"/>
                </a:ext>
              </a:extLst>
            </p:cNvPr>
            <p:cNvSpPr/>
            <p:nvPr/>
          </p:nvSpPr>
          <p:spPr>
            <a:xfrm>
              <a:off x="8627268" y="1400175"/>
              <a:ext cx="859632" cy="7143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98EF765-ADF5-4122-A0B2-B4B767739FCC}"/>
              </a:ext>
            </a:extLst>
          </p:cNvPr>
          <p:cNvGrpSpPr/>
          <p:nvPr/>
        </p:nvGrpSpPr>
        <p:grpSpPr>
          <a:xfrm>
            <a:off x="8122279" y="5341491"/>
            <a:ext cx="4481842" cy="1738610"/>
            <a:chOff x="8208004" y="5579616"/>
            <a:chExt cx="4481842" cy="1738610"/>
          </a:xfrm>
        </p:grpSpPr>
        <p:pic>
          <p:nvPicPr>
            <p:cNvPr id="2" name="グラフィックス 1">
              <a:extLst>
                <a:ext uri="{FF2B5EF4-FFF2-40B4-BE49-F238E27FC236}">
                  <a16:creationId xmlns:a16="http://schemas.microsoft.com/office/drawing/2014/main" id="{DF34C1C7-ADB0-475A-B569-8712FFF12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8004" y="5579616"/>
              <a:ext cx="4481842" cy="173861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2C36EB9-87F6-4C38-8D74-11637B63A7DA}"/>
                </a:ext>
              </a:extLst>
            </p:cNvPr>
            <p:cNvSpPr txBox="1"/>
            <p:nvPr/>
          </p:nvSpPr>
          <p:spPr>
            <a:xfrm>
              <a:off x="8720566" y="6089501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16" name="タイトル 3">
            <a:extLst>
              <a:ext uri="{FF2B5EF4-FFF2-40B4-BE49-F238E27FC236}">
                <a16:creationId xmlns:a16="http://schemas.microsoft.com/office/drawing/2014/main" id="{48B3612A-A2A8-4785-A6C7-F6AAD9D9B5F0}"/>
              </a:ext>
            </a:extLst>
          </p:cNvPr>
          <p:cNvSpPr txBox="1">
            <a:spLocks/>
          </p:cNvSpPr>
          <p:nvPr/>
        </p:nvSpPr>
        <p:spPr>
          <a:xfrm>
            <a:off x="26193" y="-110628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D008C1-D9E8-4BB0-A6CC-2CE53DE9991D}"/>
              </a:ext>
            </a:extLst>
          </p:cNvPr>
          <p:cNvGrpSpPr/>
          <p:nvPr/>
        </p:nvGrpSpPr>
        <p:grpSpPr>
          <a:xfrm>
            <a:off x="8260793" y="2471737"/>
            <a:ext cx="4204813" cy="2880297"/>
            <a:chOff x="346864" y="4067175"/>
            <a:chExt cx="4204813" cy="2880297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541E0E38-0FC0-4EBD-820E-CD2FB456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6864" y="4067175"/>
              <a:ext cx="4204813" cy="2880297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D84A511-F680-4F25-8A0A-0B4121CFED2E}"/>
                </a:ext>
              </a:extLst>
            </p:cNvPr>
            <p:cNvSpPr txBox="1"/>
            <p:nvPr/>
          </p:nvSpPr>
          <p:spPr>
            <a:xfrm>
              <a:off x="684664" y="4388257"/>
              <a:ext cx="365677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kumimoji="1" lang="ko-KR" altLang="en-US" sz="28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강진 고려청자 가마터</a:t>
              </a:r>
              <a:endParaRPr kumimoji="1" lang="en-US" altLang="ko-KR" sz="28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  <a:p>
              <a:pPr>
                <a:lnSpc>
                  <a:spcPts val="3000"/>
                </a:lnSpc>
              </a:pPr>
              <a:r>
                <a:rPr kumimoji="1" lang="zh-TW" altLang="en-US" sz="2800" b="1" dirty="0">
                  <a:solidFill>
                    <a:srgbClr val="FF0000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rPr>
                <a:t>康津 高麗靑瓷窯址</a:t>
              </a:r>
              <a:endParaRPr kumimoji="1" lang="ja-JP" altLang="en-US" sz="2800" b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890216C-FEB4-4A15-8FB0-5DD070F63D19}"/>
                </a:ext>
              </a:extLst>
            </p:cNvPr>
            <p:cNvSpPr txBox="1"/>
            <p:nvPr/>
          </p:nvSpPr>
          <p:spPr>
            <a:xfrm>
              <a:off x="684664" y="5374322"/>
              <a:ext cx="362150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ja-JP" altLang="ja-JP" sz="2800" b="1" dirty="0">
                  <a:solidFill>
                    <a:srgbClr val="FF0000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장흥 </a:t>
              </a:r>
              <a:r>
                <a:rPr lang="ko-KR" altLang="ja-JP" sz="2800" b="1" dirty="0">
                  <a:solidFill>
                    <a:srgbClr val="FF0000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조선백자 가마터</a:t>
              </a:r>
              <a:endParaRPr lang="en-US" altLang="ko-KR" sz="28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>
                <a:lnSpc>
                  <a:spcPts val="3000"/>
                </a:lnSpc>
              </a:pPr>
              <a:r>
                <a:rPr lang="ko-KR" altLang="ja-JP" sz="2800" b="1" dirty="0">
                  <a:solidFill>
                    <a:srgbClr val="FF0000"/>
                  </a:solidFill>
                  <a:effectLst/>
                  <a:ea typeface="ＭＳ 明朝" panose="02020609040205080304" pitchFamily="17" charset="-128"/>
                  <a:cs typeface="Batang" panose="02030600000101010101" pitchFamily="18" charset="-127"/>
                </a:rPr>
                <a:t>長興 朝鮮白磁窯址</a:t>
              </a:r>
              <a:endParaRPr kumimoji="1" lang="ja-JP" altLang="en-US" sz="2800" b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DA63282-5E51-4739-8149-60D163C4D2DB}"/>
              </a:ext>
            </a:extLst>
          </p:cNvPr>
          <p:cNvGrpSpPr/>
          <p:nvPr/>
        </p:nvGrpSpPr>
        <p:grpSpPr>
          <a:xfrm>
            <a:off x="785812" y="5708203"/>
            <a:ext cx="3376613" cy="1424684"/>
            <a:chOff x="785812" y="5708203"/>
            <a:chExt cx="3376613" cy="1424684"/>
          </a:xfrm>
        </p:grpSpPr>
        <p:pic>
          <p:nvPicPr>
            <p:cNvPr id="27" name="グラフィックス 26">
              <a:extLst>
                <a:ext uri="{FF2B5EF4-FFF2-40B4-BE49-F238E27FC236}">
                  <a16:creationId xmlns:a16="http://schemas.microsoft.com/office/drawing/2014/main" id="{82E20426-9DDD-4D55-8875-8E11B717A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5812" y="5708203"/>
              <a:ext cx="3376613" cy="1424684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BF1AE6F-1D48-4C3C-9F0C-893B48B689EB}"/>
                </a:ext>
              </a:extLst>
            </p:cNvPr>
            <p:cNvSpPr txBox="1"/>
            <p:nvPr/>
          </p:nvSpPr>
          <p:spPr>
            <a:xfrm>
              <a:off x="1143575" y="6112986"/>
              <a:ext cx="24881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reading 16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68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C2F300-6C5C-4B3F-AF5C-5B73930DB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-18931"/>
            <a:ext cx="6516213" cy="68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6193D43-7A18-400C-8321-A0531E427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79" y="74518"/>
            <a:ext cx="4862146" cy="68787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CD45B1F-533C-43B7-AE23-C1A2B290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894"/>
            <a:ext cx="6606159" cy="44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B67E0C3-27EB-4203-B028-8DE3DA7D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26" y="0"/>
            <a:ext cx="9142348" cy="6858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98AC9A0-6E2E-46BC-860C-E63A6654D079}"/>
              </a:ext>
            </a:extLst>
          </p:cNvPr>
          <p:cNvGrpSpPr/>
          <p:nvPr/>
        </p:nvGrpSpPr>
        <p:grpSpPr>
          <a:xfrm>
            <a:off x="351572" y="4534676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52DC9FB4-E278-48FF-BEA1-A986272C7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181E1AA-9529-4BB1-A455-1778B40FD274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20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-21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573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328879-09EB-4BA2-A75C-9F6601902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41" y="80367"/>
            <a:ext cx="5309658" cy="29866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30F129F-2DB7-4268-A8B0-1F3539FB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2" y="3590926"/>
            <a:ext cx="5892798" cy="33146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5190CC8-E943-48C5-BB1C-7EC5B6C40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1"/>
            <a:ext cx="6096000" cy="3429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3354FB1-E43B-4C46-B6B6-D22E6865A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81" y="80367"/>
            <a:ext cx="1785938" cy="31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61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D29A0B70-9387-4C62-8DB8-274B23F6051B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82B8DB-C817-45FD-A0AF-39BC9978D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6225" r="10434" b="21730"/>
          <a:stretch/>
        </p:blipFill>
        <p:spPr>
          <a:xfrm>
            <a:off x="2076449" y="215900"/>
            <a:ext cx="2857501" cy="36195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807C6CE-C597-499E-BA63-827F857B6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2" y="0"/>
            <a:ext cx="5450012" cy="36437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B15CD1A-C311-4CBB-89C5-AD69A8D28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6" y="3249357"/>
            <a:ext cx="4748214" cy="360864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4FD2838-1CA5-4BC8-A6AC-1A2567A9C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1" y="3801364"/>
            <a:ext cx="2076449" cy="30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8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281112" y="508425"/>
            <a:ext cx="10720388" cy="1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500"/>
              </a:lnSpc>
              <a:buFont typeface="Arial" panose="020B0604020202020204" pitchFamily="34" charset="0"/>
              <a:buNone/>
            </a:pPr>
            <a:r>
              <a:rPr lang="ko-KR" altLang="en-US" sz="12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공생원</a:t>
            </a:r>
            <a:r>
              <a:rPr lang="ja-JP" altLang="en-US" sz="12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12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共生園</a:t>
            </a:r>
            <a:endParaRPr lang="ja-JP" altLang="en-US" sz="12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9CF444-1319-4187-97A2-CE9019D5F466}"/>
              </a:ext>
            </a:extLst>
          </p:cNvPr>
          <p:cNvSpPr txBox="1"/>
          <p:nvPr/>
        </p:nvSpPr>
        <p:spPr>
          <a:xfrm>
            <a:off x="1281112" y="2400300"/>
            <a:ext cx="91903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200" b="0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다우치지즈꼬</a:t>
            </a:r>
            <a:r>
              <a:rPr lang="en-US" altLang="ko-KR" sz="7200" b="0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en-US" sz="7200" b="0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윤학자</a:t>
            </a:r>
            <a:r>
              <a:rPr lang="en-US" altLang="ko-KR" sz="7200" b="0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</a:p>
          <a:p>
            <a:r>
              <a:rPr kumimoji="1" lang="ja-JP" altLang="en-US" sz="72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田内千鶴子    </a:t>
            </a:r>
            <a:r>
              <a:rPr lang="ko-KR" altLang="en-US" sz="7200" b="0" i="0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尹鶴子</a:t>
            </a:r>
            <a:endParaRPr kumimoji="1" lang="ja-JP" altLang="en-US" sz="72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7689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DF580EC-FEED-4B38-BF60-B19F1652B59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DE2BE0-AF62-478E-98DD-D275E9E9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25" y="143111"/>
            <a:ext cx="4967287" cy="3714278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90E6D8B-3AFB-4DC8-8CAF-5EF8D6963A71}"/>
              </a:ext>
            </a:extLst>
          </p:cNvPr>
          <p:cNvSpPr txBox="1">
            <a:spLocks/>
          </p:cNvSpPr>
          <p:nvPr/>
        </p:nvSpPr>
        <p:spPr>
          <a:xfrm>
            <a:off x="1281112" y="508425"/>
            <a:ext cx="5157788" cy="1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500"/>
              </a:lnSpc>
              <a:buFont typeface="Arial" panose="020B0604020202020204" pitchFamily="34" charset="0"/>
              <a:buNone/>
            </a:pPr>
            <a:r>
              <a:rPr lang="ko-KR" altLang="en-US" sz="1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儒達山</a:t>
            </a:r>
            <a:endParaRPr lang="ja-JP" altLang="en-US" sz="12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964639-E81A-4DC3-A20D-3981D7F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2245150"/>
            <a:ext cx="5157788" cy="38533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51B891A-5C99-4E9D-86BA-A6A5619E1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5" y="3857389"/>
            <a:ext cx="3452812" cy="26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1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DF580EC-FEED-4B38-BF60-B19F1652B59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90E6D8B-3AFB-4DC8-8CAF-5EF8D6963A71}"/>
              </a:ext>
            </a:extLst>
          </p:cNvPr>
          <p:cNvSpPr txBox="1">
            <a:spLocks/>
          </p:cNvSpPr>
          <p:nvPr/>
        </p:nvSpPr>
        <p:spPr>
          <a:xfrm>
            <a:off x="1281112" y="508425"/>
            <a:ext cx="10720388" cy="1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500"/>
              </a:lnSpc>
              <a:buFont typeface="Arial" panose="020B0604020202020204" pitchFamily="34" charset="0"/>
              <a:buNone/>
            </a:pPr>
            <a:r>
              <a:rPr lang="ko-KR" altLang="en-US" sz="12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유달산</a:t>
            </a:r>
            <a:r>
              <a:rPr lang="ja-JP" altLang="en-US" sz="12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12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儒達山</a:t>
            </a:r>
            <a:endParaRPr lang="ja-JP" altLang="en-US" sz="12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C9162F-01EB-4A46-9881-CC77E7E31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2266951"/>
            <a:ext cx="3454400" cy="25908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769EFC-4EC3-4479-AB4A-C7CDF5E25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19" y="2266952"/>
            <a:ext cx="5181598" cy="25907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A584FE-60B5-4D09-8F99-BBFA7AC48461}"/>
              </a:ext>
            </a:extLst>
          </p:cNvPr>
          <p:cNvSpPr txBox="1"/>
          <p:nvPr/>
        </p:nvSpPr>
        <p:spPr>
          <a:xfrm>
            <a:off x="1173042" y="5518578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atang" panose="02030600000101010101" pitchFamily="18" charset="-127"/>
                <a:ea typeface="Batang" panose="02030600000101010101" pitchFamily="18" charset="-127"/>
              </a:rPr>
              <a:t>弘法大師像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CA2B1E-3DDB-4454-924E-9DE3DFDCB804}"/>
              </a:ext>
            </a:extLst>
          </p:cNvPr>
          <p:cNvSpPr txBox="1"/>
          <p:nvPr/>
        </p:nvSpPr>
        <p:spPr>
          <a:xfrm>
            <a:off x="5402142" y="5257803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atang" panose="02030600000101010101" pitchFamily="18" charset="-127"/>
                <a:ea typeface="Batang" panose="02030600000101010101" pitchFamily="18" charset="-127"/>
              </a:rPr>
              <a:t>露積峰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02F261C-E390-4C71-8F7A-A79DED742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43" y="4340902"/>
            <a:ext cx="3262432" cy="24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77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9FAFA48-0687-413A-A691-D0B34241C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0" y="5933222"/>
            <a:ext cx="290335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목포木浦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240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E57320B-3F59-464C-B3F3-45BDD46C4EBA}"/>
              </a:ext>
            </a:extLst>
          </p:cNvPr>
          <p:cNvGrpSpPr/>
          <p:nvPr/>
        </p:nvGrpSpPr>
        <p:grpSpPr>
          <a:xfrm>
            <a:off x="604031" y="1304925"/>
            <a:ext cx="5938125" cy="5417433"/>
            <a:chOff x="1450214" y="2653208"/>
            <a:chExt cx="3617086" cy="329991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15A2AE5-9E60-40B3-BC14-0A3A54EA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4" t="50000" r="33122" b="1882"/>
            <a:stretch/>
          </p:blipFill>
          <p:spPr>
            <a:xfrm>
              <a:off x="1450214" y="2653208"/>
              <a:ext cx="3617086" cy="3299917"/>
            </a:xfrm>
            <a:prstGeom prst="rect">
              <a:avLst/>
            </a:prstGeom>
          </p:spPr>
        </p:pic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F917C1D9-37F1-48D5-8F6F-2E4F29E93674}"/>
                </a:ext>
              </a:extLst>
            </p:cNvPr>
            <p:cNvSpPr/>
            <p:nvPr/>
          </p:nvSpPr>
          <p:spPr>
            <a:xfrm>
              <a:off x="2676525" y="3429000"/>
              <a:ext cx="1057275" cy="11620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DB55CEED-8432-4295-BC29-562680BAC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37" y="0"/>
            <a:ext cx="5422138" cy="6858000"/>
          </a:xfrm>
          <a:prstGeom prst="rect">
            <a:avLst/>
          </a:prstGeom>
        </p:spPr>
      </p:pic>
      <p:sp>
        <p:nvSpPr>
          <p:cNvPr id="8" name="タイトル 3">
            <a:extLst>
              <a:ext uri="{FF2B5EF4-FFF2-40B4-BE49-F238E27FC236}">
                <a16:creationId xmlns:a16="http://schemas.microsoft.com/office/drawing/2014/main" id="{876B84D8-9C6B-4DCC-96C6-E7AED57676B9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039E09FE-16F2-4ECF-97BC-BC49B1FE3054}"/>
              </a:ext>
            </a:extLst>
          </p:cNvPr>
          <p:cNvSpPr txBox="1">
            <a:spLocks/>
          </p:cNvSpPr>
          <p:nvPr/>
        </p:nvSpPr>
        <p:spPr>
          <a:xfrm>
            <a:off x="1824037" y="135642"/>
            <a:ext cx="4271963" cy="149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ja-JP" sz="9600" b="1" dirty="0">
                <a:solidFill>
                  <a:schemeClr val="accent1">
                    <a:lumMod val="75000"/>
                  </a:schemeClr>
                </a:solidFill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所安島</a:t>
            </a:r>
            <a:endParaRPr kumimoji="1" lang="ja-JP" altLang="en-US" sz="7200" b="1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EE5EE97-148B-40DE-8057-7B5C2EF87BAF}"/>
              </a:ext>
            </a:extLst>
          </p:cNvPr>
          <p:cNvGrpSpPr/>
          <p:nvPr/>
        </p:nvGrpSpPr>
        <p:grpSpPr>
          <a:xfrm>
            <a:off x="2916983" y="5553075"/>
            <a:ext cx="4481842" cy="1738610"/>
            <a:chOff x="8208004" y="5579616"/>
            <a:chExt cx="4481842" cy="1738610"/>
          </a:xfrm>
        </p:grpSpPr>
        <p:pic>
          <p:nvPicPr>
            <p:cNvPr id="11" name="グラフィックス 10">
              <a:extLst>
                <a:ext uri="{FF2B5EF4-FFF2-40B4-BE49-F238E27FC236}">
                  <a16:creationId xmlns:a16="http://schemas.microsoft.com/office/drawing/2014/main" id="{78D92E4C-5163-43A2-9DF3-9B47B9A40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08004" y="5579616"/>
              <a:ext cx="4481842" cy="173861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4BC29E1-5AEB-4239-884D-BE7C2010CEB1}"/>
                </a:ext>
              </a:extLst>
            </p:cNvPr>
            <p:cNvSpPr txBox="1"/>
            <p:nvPr/>
          </p:nvSpPr>
          <p:spPr>
            <a:xfrm>
              <a:off x="8720566" y="6089501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20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1036522-03B4-4B3F-A66F-CB5A1D412291}"/>
              </a:ext>
            </a:extLst>
          </p:cNvPr>
          <p:cNvGrpSpPr/>
          <p:nvPr/>
        </p:nvGrpSpPr>
        <p:grpSpPr>
          <a:xfrm>
            <a:off x="8191683" y="5191423"/>
            <a:ext cx="4463853" cy="1883420"/>
            <a:chOff x="8205786" y="5212705"/>
            <a:chExt cx="4463853" cy="1883420"/>
          </a:xfrm>
        </p:grpSpPr>
        <p:pic>
          <p:nvPicPr>
            <p:cNvPr id="16" name="グラフィックス 15">
              <a:extLst>
                <a:ext uri="{FF2B5EF4-FFF2-40B4-BE49-F238E27FC236}">
                  <a16:creationId xmlns:a16="http://schemas.microsoft.com/office/drawing/2014/main" id="{EDAB96CD-D281-4999-901B-1A89D0BE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05786" y="5212705"/>
              <a:ext cx="4463853" cy="188342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4EC1D9F-AF6E-45F3-80D9-78C3EDF1DC5D}"/>
                </a:ext>
              </a:extLst>
            </p:cNvPr>
            <p:cNvSpPr txBox="1"/>
            <p:nvPr/>
          </p:nvSpPr>
          <p:spPr>
            <a:xfrm>
              <a:off x="8806174" y="5661942"/>
              <a:ext cx="2688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Batang" panose="02030600000101010101" pitchFamily="18" charset="-127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onlinereading.pdf</a:t>
              </a:r>
            </a:p>
            <a:p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15</a:t>
              </a: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8480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3">
            <a:extLst>
              <a:ext uri="{FF2B5EF4-FFF2-40B4-BE49-F238E27FC236}">
                <a16:creationId xmlns:a16="http://schemas.microsoft.com/office/drawing/2014/main" id="{876B84D8-9C6B-4DCC-96C6-E7AED57676B9}"/>
              </a:ext>
            </a:extLst>
          </p:cNvPr>
          <p:cNvSpPr txBox="1">
            <a:spLocks/>
          </p:cNvSpPr>
          <p:nvPr/>
        </p:nvSpPr>
        <p:spPr>
          <a:xfrm>
            <a:off x="385762" y="3287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039E09FE-16F2-4ECF-97BC-BC49B1FE3054}"/>
              </a:ext>
            </a:extLst>
          </p:cNvPr>
          <p:cNvSpPr txBox="1">
            <a:spLocks/>
          </p:cNvSpPr>
          <p:nvPr/>
        </p:nvSpPr>
        <p:spPr>
          <a:xfrm>
            <a:off x="2088356" y="439607"/>
            <a:ext cx="8015288" cy="150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ja-JP" sz="9600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소안도 </a:t>
            </a:r>
            <a:r>
              <a:rPr lang="ko-KR" altLang="ja-JP" sz="9600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所安島</a:t>
            </a:r>
            <a:endParaRPr kumimoji="1" lang="ja-JP" altLang="en-US" sz="7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1E79032-0054-4337-9FFF-330378B6C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471"/>
            <a:ext cx="3535327" cy="340805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23F21C-6532-433E-89F7-FCA10510FDB5}"/>
              </a:ext>
            </a:extLst>
          </p:cNvPr>
          <p:cNvSpPr txBox="1"/>
          <p:nvPr/>
        </p:nvSpPr>
        <p:spPr>
          <a:xfrm>
            <a:off x="695190" y="1600758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600" dirty="0">
                <a:solidFill>
                  <a:srgbClr val="00B05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抗日運動の聖地</a:t>
            </a:r>
            <a:endParaRPr kumimoji="1" lang="ja-JP" altLang="en-US" sz="3600" dirty="0">
              <a:solidFill>
                <a:srgbClr val="00B05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26CFB49-3806-4DB1-97F0-55DD8690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819" y="4116818"/>
            <a:ext cx="5576887" cy="274118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99EDFB7-EE82-41E3-AA35-59A14917F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23" y="1654323"/>
            <a:ext cx="6443261" cy="23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75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87EE93-749B-4887-995C-1EE8E4432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880"/>
            <a:ext cx="10515600" cy="1259562"/>
          </a:xfrm>
        </p:spPr>
        <p:txBody>
          <a:bodyPr>
            <a:normAutofit/>
          </a:bodyPr>
          <a:lstStyle/>
          <a:p>
            <a:pPr marL="0" indent="0">
              <a:lnSpc>
                <a:spcPts val="3800"/>
              </a:lnSpc>
              <a:buNone/>
            </a:pP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全州にひとめぼれ！大邱が恋しくて</a:t>
            </a:r>
            <a:r>
              <a:rPr kumimoji="1" lang="en-US" altLang="ja-JP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!</a:t>
            </a: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en-US" altLang="ja-JP" sz="2600" dirty="0">
                <a:hlinkClick r:id="rId2"/>
              </a:rPr>
              <a:t>https://ameblo.jp/byonjeonju2/entry-12274718280.html</a:t>
            </a:r>
            <a:endParaRPr kumimoji="1" lang="ja-JP" altLang="en-US" sz="26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2733B76-F95F-46CA-B9B6-1B5B05BD5124}"/>
              </a:ext>
            </a:extLst>
          </p:cNvPr>
          <p:cNvGrpSpPr/>
          <p:nvPr/>
        </p:nvGrpSpPr>
        <p:grpSpPr>
          <a:xfrm>
            <a:off x="6548437" y="68338"/>
            <a:ext cx="5081588" cy="1443110"/>
            <a:chOff x="709612" y="138112"/>
            <a:chExt cx="5081588" cy="144311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08D45E4-429B-483A-B236-AA1821DDF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2" y="138112"/>
              <a:ext cx="5081588" cy="144311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D34DF10-5E41-476F-807E-E3EB6C3125C0}"/>
                </a:ext>
              </a:extLst>
            </p:cNvPr>
            <p:cNvSpPr txBox="1"/>
            <p:nvPr/>
          </p:nvSpPr>
          <p:spPr>
            <a:xfrm>
              <a:off x="1447800" y="598057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ビョンさんのブログ</a:t>
              </a:r>
            </a:p>
          </p:txBody>
        </p:sp>
      </p:grpSp>
      <p:sp>
        <p:nvSpPr>
          <p:cNvPr id="9" name="タイトル 3">
            <a:extLst>
              <a:ext uri="{FF2B5EF4-FFF2-40B4-BE49-F238E27FC236}">
                <a16:creationId xmlns:a16="http://schemas.microsoft.com/office/drawing/2014/main" id="{ED8ED21E-0362-4387-89BD-2728C2A095F5}"/>
              </a:ext>
            </a:extLst>
          </p:cNvPr>
          <p:cNvSpPr txBox="1">
            <a:spLocks/>
          </p:cNvSpPr>
          <p:nvPr/>
        </p:nvSpPr>
        <p:spPr>
          <a:xfrm>
            <a:off x="385762" y="3287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70C33C6-2000-4499-89F4-17BD43C0EC6B}"/>
              </a:ext>
            </a:extLst>
          </p:cNvPr>
          <p:cNvSpPr txBox="1">
            <a:spLocks/>
          </p:cNvSpPr>
          <p:nvPr/>
        </p:nvSpPr>
        <p:spPr>
          <a:xfrm>
            <a:off x="1635920" y="328760"/>
            <a:ext cx="2907505" cy="150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9600" dirty="0">
                <a:solidFill>
                  <a:schemeClr val="accent1">
                    <a:lumMod val="75000"/>
                  </a:schemeClr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완도</a:t>
            </a:r>
            <a:endParaRPr kumimoji="1" lang="ja-JP" altLang="en-US" sz="72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7B0A42A-DA41-4EA1-BD06-9F1E51976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317" y="3276600"/>
            <a:ext cx="2690683" cy="35811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456D0E8-DAC8-41FF-B4ED-F8F3EEA42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9" y="3429000"/>
            <a:ext cx="4419600" cy="33186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72A5D43-1E07-454B-9A40-6B4EE1AF5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3373830"/>
            <a:ext cx="3752850" cy="28180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67270B2-6DE9-46C8-B4FB-4065D421F843}"/>
              </a:ext>
            </a:extLst>
          </p:cNvPr>
          <p:cNvSpPr txBox="1"/>
          <p:nvPr/>
        </p:nvSpPr>
        <p:spPr>
          <a:xfrm>
            <a:off x="9374864" y="1514334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2017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endParaRPr lang="en-US" altLang="ja-JP" sz="3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274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7225110-9476-4CBD-B06A-12118862ACF4}"/>
              </a:ext>
            </a:extLst>
          </p:cNvPr>
          <p:cNvSpPr txBox="1">
            <a:spLocks/>
          </p:cNvSpPr>
          <p:nvPr/>
        </p:nvSpPr>
        <p:spPr>
          <a:xfrm>
            <a:off x="1635920" y="328760"/>
            <a:ext cx="5081588" cy="150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9600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완도莞島</a:t>
            </a:r>
            <a:endParaRPr kumimoji="1" lang="ja-JP" altLang="en-US" sz="7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BA5A7B3-5359-41B8-BBB9-057FD2A41C1D}"/>
              </a:ext>
            </a:extLst>
          </p:cNvPr>
          <p:cNvSpPr txBox="1">
            <a:spLocks/>
          </p:cNvSpPr>
          <p:nvPr/>
        </p:nvSpPr>
        <p:spPr>
          <a:xfrm>
            <a:off x="385762" y="3287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D54F2FE-2A01-438E-B263-B2C25194940D}"/>
              </a:ext>
            </a:extLst>
          </p:cNvPr>
          <p:cNvGrpSpPr/>
          <p:nvPr/>
        </p:nvGrpSpPr>
        <p:grpSpPr>
          <a:xfrm>
            <a:off x="6548437" y="68338"/>
            <a:ext cx="5081588" cy="1443110"/>
            <a:chOff x="709612" y="138112"/>
            <a:chExt cx="5081588" cy="144311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D9DCB7E-0095-4EA9-8C41-61C4BB54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2" y="138112"/>
              <a:ext cx="5081588" cy="144311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C286B7D-9DE3-4D16-91C3-8BC7E27FF281}"/>
                </a:ext>
              </a:extLst>
            </p:cNvPr>
            <p:cNvSpPr txBox="1"/>
            <p:nvPr/>
          </p:nvSpPr>
          <p:spPr>
            <a:xfrm>
              <a:off x="1447800" y="598057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ビョンさんのブログ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6E9190DC-579F-4B86-B42B-02F7CFF8C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" y="1832252"/>
            <a:ext cx="10337838" cy="487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2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491F4EE1-4CA0-4FE8-AE87-FE0F2BE6F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5" b="21805"/>
          <a:stretch/>
        </p:blipFill>
        <p:spPr>
          <a:xfrm>
            <a:off x="812861" y="9535"/>
            <a:ext cx="11379138" cy="6852459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984C35E-DCAE-4F01-AE3A-02E1A1255810}"/>
              </a:ext>
            </a:extLst>
          </p:cNvPr>
          <p:cNvGrpSpPr/>
          <p:nvPr/>
        </p:nvGrpSpPr>
        <p:grpSpPr>
          <a:xfrm>
            <a:off x="237272" y="5351016"/>
            <a:ext cx="4481842" cy="1738610"/>
            <a:chOff x="4987291" y="1852315"/>
            <a:chExt cx="4481842" cy="1738610"/>
          </a:xfrm>
        </p:grpSpPr>
        <p:pic>
          <p:nvPicPr>
            <p:cNvPr id="13" name="グラフィックス 12">
              <a:extLst>
                <a:ext uri="{FF2B5EF4-FFF2-40B4-BE49-F238E27FC236}">
                  <a16:creationId xmlns:a16="http://schemas.microsoft.com/office/drawing/2014/main" id="{1CD24C35-A271-44F8-821E-C985F8EC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5D9A30A-55F1-4B81-A3DC-028C935F4C40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20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-21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C0ED6EE2-01CF-4697-9BA8-6D6357825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74" y="9535"/>
            <a:ext cx="1142510" cy="1110477"/>
          </a:xfrm>
          <a:prstGeom prst="rect">
            <a:avLst/>
          </a:prstGeom>
        </p:spPr>
      </p:pic>
      <p:sp>
        <p:nvSpPr>
          <p:cNvPr id="16" name="タイトル 3">
            <a:extLst>
              <a:ext uri="{FF2B5EF4-FFF2-40B4-BE49-F238E27FC236}">
                <a16:creationId xmlns:a16="http://schemas.microsoft.com/office/drawing/2014/main" id="{1E6B6FB6-3B84-4A68-9786-88551878546B}"/>
              </a:ext>
            </a:extLst>
          </p:cNvPr>
          <p:cNvSpPr txBox="1">
            <a:spLocks/>
          </p:cNvSpPr>
          <p:nvPr/>
        </p:nvSpPr>
        <p:spPr>
          <a:xfrm>
            <a:off x="1919302" y="-301608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F91C77-8E7C-4388-8BB3-EEEBDD3BE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87" y="3578220"/>
            <a:ext cx="1228725" cy="911062"/>
          </a:xfrm>
          <a:prstGeom prst="rect">
            <a:avLst/>
          </a:prstGeom>
        </p:spPr>
      </p:pic>
      <p:sp>
        <p:nvSpPr>
          <p:cNvPr id="9" name="タイトル 3">
            <a:extLst>
              <a:ext uri="{FF2B5EF4-FFF2-40B4-BE49-F238E27FC236}">
                <a16:creationId xmlns:a16="http://schemas.microsoft.com/office/drawing/2014/main" id="{7E6B7AEF-A199-4A59-BC26-7C3C75D210B7}"/>
              </a:ext>
            </a:extLst>
          </p:cNvPr>
          <p:cNvSpPr txBox="1">
            <a:spLocks/>
          </p:cNvSpPr>
          <p:nvPr/>
        </p:nvSpPr>
        <p:spPr>
          <a:xfrm>
            <a:off x="3256468" y="3620658"/>
            <a:ext cx="1228725" cy="1359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7E5BC4D-118A-42DA-9046-1FF2813D3A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3864" r="2815" b="5095"/>
          <a:stretch/>
        </p:blipFill>
        <p:spPr>
          <a:xfrm>
            <a:off x="2724457" y="2558216"/>
            <a:ext cx="1456696" cy="98350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2FFC404-7BF6-49AA-B60B-154B7D6816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15010" r="28290" b="8297"/>
          <a:stretch/>
        </p:blipFill>
        <p:spPr>
          <a:xfrm>
            <a:off x="1809060" y="3620658"/>
            <a:ext cx="1338265" cy="1118277"/>
          </a:xfrm>
          <a:prstGeom prst="rect">
            <a:avLst/>
          </a:prstGeom>
        </p:spPr>
      </p:pic>
      <p:sp>
        <p:nvSpPr>
          <p:cNvPr id="11" name="タイトル 3">
            <a:extLst>
              <a:ext uri="{FF2B5EF4-FFF2-40B4-BE49-F238E27FC236}">
                <a16:creationId xmlns:a16="http://schemas.microsoft.com/office/drawing/2014/main" id="{B3802DCC-1BA2-45DB-9C6D-ABDFDDEAFACF}"/>
              </a:ext>
            </a:extLst>
          </p:cNvPr>
          <p:cNvSpPr txBox="1">
            <a:spLocks/>
          </p:cNvSpPr>
          <p:nvPr/>
        </p:nvSpPr>
        <p:spPr>
          <a:xfrm>
            <a:off x="3607807" y="2732630"/>
            <a:ext cx="1228725" cy="98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15" name="タイトル 3">
            <a:extLst>
              <a:ext uri="{FF2B5EF4-FFF2-40B4-BE49-F238E27FC236}">
                <a16:creationId xmlns:a16="http://schemas.microsoft.com/office/drawing/2014/main" id="{E434AEB8-9EB3-4152-B96A-B8FED9AF8E76}"/>
              </a:ext>
            </a:extLst>
          </p:cNvPr>
          <p:cNvSpPr txBox="1">
            <a:spLocks/>
          </p:cNvSpPr>
          <p:nvPr/>
        </p:nvSpPr>
        <p:spPr>
          <a:xfrm>
            <a:off x="2290766" y="3839906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D21EFB-DE47-464D-AFBC-0C0E88513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65" y="1156568"/>
            <a:ext cx="1406033" cy="790894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D29A0B70-9387-4C62-8DB8-274B23F6051B}"/>
              </a:ext>
            </a:extLst>
          </p:cNvPr>
          <p:cNvSpPr txBox="1">
            <a:spLocks/>
          </p:cNvSpPr>
          <p:nvPr/>
        </p:nvSpPr>
        <p:spPr>
          <a:xfrm>
            <a:off x="3212009" y="977521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21" name="タイトル 3">
            <a:extLst>
              <a:ext uri="{FF2B5EF4-FFF2-40B4-BE49-F238E27FC236}">
                <a16:creationId xmlns:a16="http://schemas.microsoft.com/office/drawing/2014/main" id="{C91281CE-3006-457B-B978-264BF0DF815D}"/>
              </a:ext>
            </a:extLst>
          </p:cNvPr>
          <p:cNvSpPr txBox="1">
            <a:spLocks/>
          </p:cNvSpPr>
          <p:nvPr/>
        </p:nvSpPr>
        <p:spPr>
          <a:xfrm>
            <a:off x="7209435" y="2785568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22" name="タイトル 3">
            <a:extLst>
              <a:ext uri="{FF2B5EF4-FFF2-40B4-BE49-F238E27FC236}">
                <a16:creationId xmlns:a16="http://schemas.microsoft.com/office/drawing/2014/main" id="{226BB7A4-3433-4A57-BFAF-E9DD2D324653}"/>
              </a:ext>
            </a:extLst>
          </p:cNvPr>
          <p:cNvSpPr txBox="1">
            <a:spLocks/>
          </p:cNvSpPr>
          <p:nvPr/>
        </p:nvSpPr>
        <p:spPr>
          <a:xfrm>
            <a:off x="8653698" y="2359559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532A51C-9AA4-4DD8-BAC5-B913721F4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54" y="1067619"/>
            <a:ext cx="1186644" cy="793356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1B48C547-79F1-465B-B8CF-C1072D1616E5}"/>
              </a:ext>
            </a:extLst>
          </p:cNvPr>
          <p:cNvSpPr txBox="1">
            <a:spLocks/>
          </p:cNvSpPr>
          <p:nvPr/>
        </p:nvSpPr>
        <p:spPr>
          <a:xfrm>
            <a:off x="3941823" y="904496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3A2F6B3-4748-4B96-AC23-53AF5608B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17" y="-462"/>
            <a:ext cx="1091294" cy="818471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8DDA73E4-E08A-4FD1-8CC6-542BFCD8C50A}"/>
              </a:ext>
            </a:extLst>
          </p:cNvPr>
          <p:cNvSpPr txBox="1">
            <a:spLocks/>
          </p:cNvSpPr>
          <p:nvPr/>
        </p:nvSpPr>
        <p:spPr>
          <a:xfrm>
            <a:off x="3974178" y="-399836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D63D8EC-4774-4F05-86DF-9BFFB04A75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83" y="5304761"/>
            <a:ext cx="1065695" cy="1027330"/>
          </a:xfrm>
          <a:prstGeom prst="rect">
            <a:avLst/>
          </a:prstGeom>
        </p:spPr>
      </p:pic>
      <p:sp>
        <p:nvSpPr>
          <p:cNvPr id="20" name="タイトル 3">
            <a:extLst>
              <a:ext uri="{FF2B5EF4-FFF2-40B4-BE49-F238E27FC236}">
                <a16:creationId xmlns:a16="http://schemas.microsoft.com/office/drawing/2014/main" id="{62C5D129-66F9-45A3-A8F1-3ED2BC641FFA}"/>
              </a:ext>
            </a:extLst>
          </p:cNvPr>
          <p:cNvSpPr txBox="1">
            <a:spLocks/>
          </p:cNvSpPr>
          <p:nvPr/>
        </p:nvSpPr>
        <p:spPr>
          <a:xfrm>
            <a:off x="5629516" y="514944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38660A62-E569-4456-94D2-9B54F35C34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79534" y="3847285"/>
            <a:ext cx="1073114" cy="805797"/>
          </a:xfrm>
          <a:prstGeom prst="rect">
            <a:avLst/>
          </a:prstGeom>
        </p:spPr>
      </p:pic>
      <p:sp>
        <p:nvSpPr>
          <p:cNvPr id="31" name="タイトル 3">
            <a:extLst>
              <a:ext uri="{FF2B5EF4-FFF2-40B4-BE49-F238E27FC236}">
                <a16:creationId xmlns:a16="http://schemas.microsoft.com/office/drawing/2014/main" id="{F703A11F-2536-4875-9FB5-F4F43C4506CD}"/>
              </a:ext>
            </a:extLst>
          </p:cNvPr>
          <p:cNvSpPr txBox="1">
            <a:spLocks/>
          </p:cNvSpPr>
          <p:nvPr/>
        </p:nvSpPr>
        <p:spPr>
          <a:xfrm>
            <a:off x="6547773" y="399030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6A69C5E-6BED-4F43-A07F-E89C4C2E6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37" y="522735"/>
            <a:ext cx="1327150" cy="74652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13A8F76-8DB1-41B4-9727-F223982FEA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55" y="1115081"/>
            <a:ext cx="1344962" cy="756541"/>
          </a:xfrm>
          <a:prstGeom prst="rect">
            <a:avLst/>
          </a:prstGeom>
        </p:spPr>
      </p:pic>
      <p:sp>
        <p:nvSpPr>
          <p:cNvPr id="12" name="タイトル 3">
            <a:extLst>
              <a:ext uri="{FF2B5EF4-FFF2-40B4-BE49-F238E27FC236}">
                <a16:creationId xmlns:a16="http://schemas.microsoft.com/office/drawing/2014/main" id="{AFE0B82D-C800-4B78-8397-4B716393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892" y="3470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E17B165D-8664-4A62-BDD5-2EB7D3A0946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5427" r="4380" b="2436"/>
          <a:stretch/>
        </p:blipFill>
        <p:spPr>
          <a:xfrm>
            <a:off x="10218167" y="1735010"/>
            <a:ext cx="853458" cy="1314957"/>
          </a:xfrm>
          <a:prstGeom prst="rect">
            <a:avLst/>
          </a:prstGeom>
        </p:spPr>
      </p:pic>
      <p:sp>
        <p:nvSpPr>
          <p:cNvPr id="32" name="タイトル 3">
            <a:extLst>
              <a:ext uri="{FF2B5EF4-FFF2-40B4-BE49-F238E27FC236}">
                <a16:creationId xmlns:a16="http://schemas.microsoft.com/office/drawing/2014/main" id="{2B9AD0F3-3D6B-48CA-A5DF-E7692C836EAF}"/>
              </a:ext>
            </a:extLst>
          </p:cNvPr>
          <p:cNvSpPr txBox="1">
            <a:spLocks/>
          </p:cNvSpPr>
          <p:nvPr/>
        </p:nvSpPr>
        <p:spPr>
          <a:xfrm>
            <a:off x="10536450" y="1360268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71CFF53F-DF69-4078-9A88-16A78AC63E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16" y="1744198"/>
            <a:ext cx="1046394" cy="513448"/>
          </a:xfrm>
          <a:prstGeom prst="rect">
            <a:avLst/>
          </a:prstGeom>
        </p:spPr>
      </p:pic>
      <p:sp>
        <p:nvSpPr>
          <p:cNvPr id="40" name="タイトル 3">
            <a:extLst>
              <a:ext uri="{FF2B5EF4-FFF2-40B4-BE49-F238E27FC236}">
                <a16:creationId xmlns:a16="http://schemas.microsoft.com/office/drawing/2014/main" id="{3316B6B1-10CF-47B3-A22D-CB2E728B0004}"/>
              </a:ext>
            </a:extLst>
          </p:cNvPr>
          <p:cNvSpPr txBox="1">
            <a:spLocks/>
          </p:cNvSpPr>
          <p:nvPr/>
        </p:nvSpPr>
        <p:spPr>
          <a:xfrm>
            <a:off x="5053865" y="935724"/>
            <a:ext cx="1186644" cy="1274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</p:spTree>
    <p:extLst>
      <p:ext uri="{BB962C8B-B14F-4D97-AF65-F5344CB8AC3E}">
        <p14:creationId xmlns:p14="http://schemas.microsoft.com/office/powerpoint/2010/main" val="470086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7225110-9476-4CBD-B06A-12118862ACF4}"/>
              </a:ext>
            </a:extLst>
          </p:cNvPr>
          <p:cNvSpPr txBox="1">
            <a:spLocks/>
          </p:cNvSpPr>
          <p:nvPr/>
        </p:nvSpPr>
        <p:spPr>
          <a:xfrm>
            <a:off x="1635920" y="328760"/>
            <a:ext cx="5081588" cy="1503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9600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완도莞島</a:t>
            </a:r>
            <a:endParaRPr kumimoji="1" lang="ja-JP" altLang="en-US" sz="7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BA5A7B3-5359-41B8-BBB9-057FD2A41C1D}"/>
              </a:ext>
            </a:extLst>
          </p:cNvPr>
          <p:cNvSpPr txBox="1">
            <a:spLocks/>
          </p:cNvSpPr>
          <p:nvPr/>
        </p:nvSpPr>
        <p:spPr>
          <a:xfrm>
            <a:off x="385762" y="3287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D54F2FE-2A01-438E-B263-B2C25194940D}"/>
              </a:ext>
            </a:extLst>
          </p:cNvPr>
          <p:cNvGrpSpPr/>
          <p:nvPr/>
        </p:nvGrpSpPr>
        <p:grpSpPr>
          <a:xfrm>
            <a:off x="6548437" y="68338"/>
            <a:ext cx="5081588" cy="1443110"/>
            <a:chOff x="709612" y="138112"/>
            <a:chExt cx="5081588" cy="144311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D9DCB7E-0095-4EA9-8C41-61C4BB54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2" y="138112"/>
              <a:ext cx="5081588" cy="144311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C286B7D-9DE3-4D16-91C3-8BC7E27FF281}"/>
                </a:ext>
              </a:extLst>
            </p:cNvPr>
            <p:cNvSpPr txBox="1"/>
            <p:nvPr/>
          </p:nvSpPr>
          <p:spPr>
            <a:xfrm>
              <a:off x="1447800" y="598057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ビョンさんのブログ</a:t>
              </a: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04DB39AC-DDC9-4144-8EFB-14C48A4B2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" y="2179484"/>
            <a:ext cx="5530242" cy="41526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02DFE77-537D-426B-8DAA-98882FFF2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37" y="2175317"/>
            <a:ext cx="5532591" cy="41544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B68F76-BD86-4AB7-A455-3E374AC826C0}"/>
              </a:ext>
            </a:extLst>
          </p:cNvPr>
          <p:cNvSpPr txBox="1"/>
          <p:nvPr/>
        </p:nvSpPr>
        <p:spPr>
          <a:xfrm>
            <a:off x="9374864" y="1514334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2017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月</a:t>
            </a:r>
            <a:endParaRPr lang="en-US" altLang="ja-JP" sz="3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8886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113BC-0618-4FF0-9260-2DCB5F6FEEA4}"/>
              </a:ext>
            </a:extLst>
          </p:cNvPr>
          <p:cNvSpPr txBox="1"/>
          <p:nvPr/>
        </p:nvSpPr>
        <p:spPr>
          <a:xfrm>
            <a:off x="8259096" y="501445"/>
            <a:ext cx="38247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경전선 </a:t>
            </a:r>
            <a:endParaRPr kumimoji="1" lang="en-US" altLang="ko-KR" sz="8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kumimoji="1" lang="ko-KR" altLang="en-US" sz="8000" dirty="0">
                <a:solidFill>
                  <a:srgbClr val="00B050"/>
                </a:solidFill>
                <a:latin typeface="ＭＳ 明朝" panose="02020609040205080304" pitchFamily="17" charset="-128"/>
              </a:rPr>
              <a:t>慶全線</a:t>
            </a:r>
            <a:endParaRPr kumimoji="1" lang="ja-JP" altLang="en-US" sz="80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solidFill>
                <a:srgbClr val="00B050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D658B0D-D07D-497B-89CA-5BDA269B78BC}"/>
              </a:ext>
            </a:extLst>
          </p:cNvPr>
          <p:cNvGrpSpPr/>
          <p:nvPr/>
        </p:nvGrpSpPr>
        <p:grpSpPr>
          <a:xfrm>
            <a:off x="2674374" y="74297"/>
            <a:ext cx="5218233" cy="6783703"/>
            <a:chOff x="2674374" y="74297"/>
            <a:chExt cx="5218233" cy="678370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132D7DA-ACD4-4BE1-931D-384215E4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374" y="74297"/>
              <a:ext cx="5218233" cy="6783703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6BBE2809-097D-45DE-B981-3A2EBB8E9E99}"/>
                </a:ext>
              </a:extLst>
            </p:cNvPr>
            <p:cNvSpPr/>
            <p:nvPr/>
          </p:nvSpPr>
          <p:spPr>
            <a:xfrm>
              <a:off x="3726425" y="4621161"/>
              <a:ext cx="3618271" cy="14060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C64C9ED-E573-4A4A-B283-9D917264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166" y="3324606"/>
            <a:ext cx="6487668" cy="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0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12A61F0-232B-4A41-B139-1F6CB979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85" y="304800"/>
            <a:ext cx="10647220" cy="6078219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3706F3B-58EC-40D7-9EFF-E6A32ADBE12A}"/>
              </a:ext>
            </a:extLst>
          </p:cNvPr>
          <p:cNvGrpSpPr/>
          <p:nvPr/>
        </p:nvGrpSpPr>
        <p:grpSpPr>
          <a:xfrm>
            <a:off x="8229600" y="5233782"/>
            <a:ext cx="3962400" cy="1671843"/>
            <a:chOff x="7753350" y="5463711"/>
            <a:chExt cx="3962400" cy="1671843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DB4D6238-0A9A-40A5-9D8B-8359C77A6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478994-ED0F-40BF-A5C5-7D29866429A4}"/>
                </a:ext>
              </a:extLst>
            </p:cNvPr>
            <p:cNvSpPr txBox="1"/>
            <p:nvPr/>
          </p:nvSpPr>
          <p:spPr>
            <a:xfrm>
              <a:off x="8298391" y="5962650"/>
              <a:ext cx="27029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9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D9350E4-D976-48A6-BABD-90363F0AEEB8}"/>
              </a:ext>
            </a:extLst>
          </p:cNvPr>
          <p:cNvGrpSpPr/>
          <p:nvPr/>
        </p:nvGrpSpPr>
        <p:grpSpPr>
          <a:xfrm>
            <a:off x="8143874" y="820418"/>
            <a:ext cx="3248025" cy="2437131"/>
            <a:chOff x="6095999" y="1314450"/>
            <a:chExt cx="3248025" cy="2114550"/>
          </a:xfrm>
        </p:grpSpPr>
        <p:pic>
          <p:nvPicPr>
            <p:cNvPr id="14" name="グラフィックス 13">
              <a:extLst>
                <a:ext uri="{FF2B5EF4-FFF2-40B4-BE49-F238E27FC236}">
                  <a16:creationId xmlns:a16="http://schemas.microsoft.com/office/drawing/2014/main" id="{1659A608-2F56-4239-99AF-0B3A5815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5999" y="1314450"/>
              <a:ext cx="3248025" cy="211455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A41C411-C32C-4D42-8C89-AB8704600C1E}"/>
                </a:ext>
              </a:extLst>
            </p:cNvPr>
            <p:cNvSpPr txBox="1"/>
            <p:nvPr/>
          </p:nvSpPr>
          <p:spPr>
            <a:xfrm>
              <a:off x="6385070" y="1875012"/>
              <a:ext cx="2698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出てきた駅名を</a:t>
              </a:r>
              <a:endParaRPr lang="en-US" altLang="ja-JP" sz="28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8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マークしよう</a:t>
              </a:r>
              <a:endParaRPr kumimoji="1" lang="ja-JP" altLang="en-US" sz="28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BF5D74-239B-4A89-A2F3-27DFB7B9C89B}"/>
              </a:ext>
            </a:extLst>
          </p:cNvPr>
          <p:cNvSpPr txBox="1"/>
          <p:nvPr/>
        </p:nvSpPr>
        <p:spPr>
          <a:xfrm>
            <a:off x="2200875" y="959538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P18-19  </a:t>
            </a:r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,4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B71DBE-7412-4026-B49A-11901481ACBE}"/>
              </a:ext>
            </a:extLst>
          </p:cNvPr>
          <p:cNvSpPr txBox="1"/>
          <p:nvPr/>
        </p:nvSpPr>
        <p:spPr>
          <a:xfrm>
            <a:off x="2528918" y="3476406"/>
            <a:ext cx="114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P21  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15242F7-55AA-439C-B5F1-FCAC9C55C7C3}"/>
              </a:ext>
            </a:extLst>
          </p:cNvPr>
          <p:cNvCxnSpPr>
            <a:cxnSpLocks/>
          </p:cNvCxnSpPr>
          <p:nvPr/>
        </p:nvCxnSpPr>
        <p:spPr>
          <a:xfrm>
            <a:off x="3964114" y="1144204"/>
            <a:ext cx="931736" cy="265496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FBC8FAA-86CE-4E2F-8BA5-AD2E29E2327E}"/>
              </a:ext>
            </a:extLst>
          </p:cNvPr>
          <p:cNvCxnSpPr>
            <a:cxnSpLocks/>
          </p:cNvCxnSpPr>
          <p:nvPr/>
        </p:nvCxnSpPr>
        <p:spPr>
          <a:xfrm flipV="1">
            <a:off x="3964114" y="1685925"/>
            <a:ext cx="931736" cy="310964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38C9579-DBA8-41EA-AB4F-01C7E3F5D249}"/>
              </a:ext>
            </a:extLst>
          </p:cNvPr>
          <p:cNvSpPr/>
          <p:nvPr/>
        </p:nvSpPr>
        <p:spPr>
          <a:xfrm>
            <a:off x="4981575" y="1328870"/>
            <a:ext cx="2227168" cy="1195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回数とページも入れておくと良いよ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176F1A1-7F65-4A7E-9388-DF67E1983A07}"/>
              </a:ext>
            </a:extLst>
          </p:cNvPr>
          <p:cNvSpPr txBox="1"/>
          <p:nvPr/>
        </p:nvSpPr>
        <p:spPr>
          <a:xfrm>
            <a:off x="2242831" y="175870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P18-19  </a:t>
            </a:r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,4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B48AE03-EA30-4738-BCE0-3FF7E2904984}"/>
              </a:ext>
            </a:extLst>
          </p:cNvPr>
          <p:cNvSpPr txBox="1"/>
          <p:nvPr/>
        </p:nvSpPr>
        <p:spPr>
          <a:xfrm>
            <a:off x="2548166" y="5529130"/>
            <a:ext cx="114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P21  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332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271239-C927-4EF2-ABDE-670935A6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13" y="98323"/>
            <a:ext cx="1013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1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98AC9A0-6E2E-46BC-860C-E63A6654D079}"/>
              </a:ext>
            </a:extLst>
          </p:cNvPr>
          <p:cNvGrpSpPr/>
          <p:nvPr/>
        </p:nvGrpSpPr>
        <p:grpSpPr>
          <a:xfrm>
            <a:off x="521472" y="5347157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52DC9FB4-E278-48FF-BEA1-A986272C7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181E1AA-9529-4BB1-A455-1778B40FD274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21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E6EEBD8-2E43-4C45-90D6-7A8F09CC74AB}"/>
              </a:ext>
            </a:extLst>
          </p:cNvPr>
          <p:cNvGrpSpPr/>
          <p:nvPr/>
        </p:nvGrpSpPr>
        <p:grpSpPr>
          <a:xfrm>
            <a:off x="4966271" y="-30754"/>
            <a:ext cx="7225729" cy="6827414"/>
            <a:chOff x="4890562" y="0"/>
            <a:chExt cx="7301438" cy="689895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CB67E0C3-27EB-4203-B028-8DE3DA7D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66" r="4554" b="51784"/>
            <a:stretch/>
          </p:blipFill>
          <p:spPr>
            <a:xfrm>
              <a:off x="4890562" y="0"/>
              <a:ext cx="7301438" cy="6898950"/>
            </a:xfrm>
            <a:prstGeom prst="rect">
              <a:avLst/>
            </a:prstGeom>
          </p:spPr>
        </p:pic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E269FA59-DDD7-4149-8190-5854F81A7CE7}"/>
                </a:ext>
              </a:extLst>
            </p:cNvPr>
            <p:cNvSpPr/>
            <p:nvPr/>
          </p:nvSpPr>
          <p:spPr>
            <a:xfrm>
              <a:off x="6886575" y="762000"/>
              <a:ext cx="1276350" cy="1143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C0D79686-C7B6-480F-A7EB-0A97432BD7DA}"/>
                </a:ext>
              </a:extLst>
            </p:cNvPr>
            <p:cNvSpPr/>
            <p:nvPr/>
          </p:nvSpPr>
          <p:spPr>
            <a:xfrm>
              <a:off x="10315575" y="2428875"/>
              <a:ext cx="1276350" cy="1143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265F5A-A782-4293-8400-2597B8D4A7A4}"/>
              </a:ext>
            </a:extLst>
          </p:cNvPr>
          <p:cNvSpPr txBox="1"/>
          <p:nvPr/>
        </p:nvSpPr>
        <p:spPr>
          <a:xfrm>
            <a:off x="885106" y="1293951"/>
            <a:ext cx="3086101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ja-JP" sz="36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운주사 </a:t>
            </a:r>
            <a:r>
              <a:rPr lang="ko-KR" altLang="ja-JP" sz="36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雲住寺</a:t>
            </a:r>
            <a:endParaRPr kumimoji="1" lang="ja-JP" altLang="en-US" sz="3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87E384-B9E8-415E-9F5D-BB00DD8E32F4}"/>
              </a:ext>
            </a:extLst>
          </p:cNvPr>
          <p:cNvSpPr txBox="1"/>
          <p:nvPr/>
        </p:nvSpPr>
        <p:spPr>
          <a:xfrm>
            <a:off x="885106" y="1809934"/>
            <a:ext cx="2624436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화순 고인돌</a:t>
            </a:r>
            <a:endParaRPr kumimoji="1" lang="ja-JP" altLang="en-US" sz="3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C67875-A3F2-4D82-B8CC-71A18FACC9B5}"/>
              </a:ext>
            </a:extLst>
          </p:cNvPr>
          <p:cNvSpPr txBox="1"/>
          <p:nvPr/>
        </p:nvSpPr>
        <p:spPr>
          <a:xfrm>
            <a:off x="825394" y="2314608"/>
            <a:ext cx="4140877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화순 탄광 </a:t>
            </a:r>
            <a:r>
              <a:rPr lang="ja-JP" altLang="en-US" sz="36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和順炭鉱</a:t>
            </a:r>
            <a:endParaRPr kumimoji="1" lang="ja-JP" altLang="en-US" sz="3600" dirty="0"/>
          </a:p>
        </p:txBody>
      </p:sp>
      <p:sp>
        <p:nvSpPr>
          <p:cNvPr id="19" name="タイトル 3">
            <a:extLst>
              <a:ext uri="{FF2B5EF4-FFF2-40B4-BE49-F238E27FC236}">
                <a16:creationId xmlns:a16="http://schemas.microsoft.com/office/drawing/2014/main" id="{2E0742C9-FE5F-4594-9B5F-79049D4F1B4F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FACA9C9-1D24-4B39-BAD7-A96D5115BEA6}"/>
              </a:ext>
            </a:extLst>
          </p:cNvPr>
          <p:cNvSpPr/>
          <p:nvPr/>
        </p:nvSpPr>
        <p:spPr>
          <a:xfrm>
            <a:off x="1595437" y="398061"/>
            <a:ext cx="3167474" cy="751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ja-JP" sz="32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화순역 和順驛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B9F4F926-D1FB-45C7-AB55-B1297434601E}"/>
              </a:ext>
            </a:extLst>
          </p:cNvPr>
          <p:cNvSpPr/>
          <p:nvPr/>
        </p:nvSpPr>
        <p:spPr>
          <a:xfrm>
            <a:off x="1460958" y="3273857"/>
            <a:ext cx="3167474" cy="751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보성역 寶城驛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94ADA2-767D-422B-9779-653765B93B59}"/>
              </a:ext>
            </a:extLst>
          </p:cNvPr>
          <p:cNvSpPr txBox="1"/>
          <p:nvPr/>
        </p:nvSpPr>
        <p:spPr>
          <a:xfrm>
            <a:off x="1115938" y="4340400"/>
            <a:ext cx="2624436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보성 녹차밭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65717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86172129-E511-4B7F-BC9F-50179CB98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99" y="1766402"/>
            <a:ext cx="3716110" cy="520255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8BD60C4-E2A8-48A5-98F4-B2335D8FB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086695"/>
            <a:ext cx="6518275" cy="3666530"/>
          </a:xfrm>
          <a:prstGeom prst="rect">
            <a:avLst/>
          </a:prstGeom>
        </p:spPr>
      </p:pic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C96A4F-AC23-4D6F-B0F0-9C9C97DA0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29" y="104775"/>
            <a:ext cx="5016137" cy="2821577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3687A1C-6CBB-44AF-A8F4-77AAF40CEC26}"/>
              </a:ext>
            </a:extLst>
          </p:cNvPr>
          <p:cNvGrpSpPr/>
          <p:nvPr/>
        </p:nvGrpSpPr>
        <p:grpSpPr>
          <a:xfrm>
            <a:off x="9543544" y="2333910"/>
            <a:ext cx="2377522" cy="501679"/>
            <a:chOff x="3976687" y="1087409"/>
            <a:chExt cx="2377522" cy="501679"/>
          </a:xfrm>
        </p:grpSpPr>
        <p:pic>
          <p:nvPicPr>
            <p:cNvPr id="11" name="グラフィックス 10">
              <a:extLst>
                <a:ext uri="{FF2B5EF4-FFF2-40B4-BE49-F238E27FC236}">
                  <a16:creationId xmlns:a16="http://schemas.microsoft.com/office/drawing/2014/main" id="{2BBBC921-B4C3-4C5B-9D81-E25FBF1D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76687" y="1087409"/>
              <a:ext cx="2377522" cy="501679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9E47E2-5071-44E5-86A2-9C3C5765ECCF}"/>
                </a:ext>
              </a:extLst>
            </p:cNvPr>
            <p:cNvSpPr txBox="1"/>
            <p:nvPr/>
          </p:nvSpPr>
          <p:spPr>
            <a:xfrm flipH="1">
              <a:off x="3976687" y="1127423"/>
              <a:ext cx="2230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ja-JP" sz="2400" dirty="0">
                  <a:solidFill>
                    <a:schemeClr val="accent1">
                      <a:lumMod val="75000"/>
                    </a:schemeClr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운주사 </a:t>
              </a:r>
              <a:r>
                <a:rPr lang="ko-KR" altLang="ja-JP" sz="2400" dirty="0">
                  <a:solidFill>
                    <a:schemeClr val="accent1">
                      <a:lumMod val="75000"/>
                    </a:schemeClr>
                  </a:solidFill>
                  <a:effectLst/>
                  <a:ea typeface="ＭＳ 明朝" panose="02020609040205080304" pitchFamily="17" charset="-128"/>
                  <a:cs typeface="Batang" panose="02030600000101010101" pitchFamily="18" charset="-127"/>
                </a:rPr>
                <a:t>雲住寺</a:t>
              </a:r>
              <a:endParaRPr kumimoji="1" lang="ja-JP" alt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4B66CF9-75EB-47D0-932C-EECA1C8B2433}"/>
              </a:ext>
            </a:extLst>
          </p:cNvPr>
          <p:cNvGrpSpPr/>
          <p:nvPr/>
        </p:nvGrpSpPr>
        <p:grpSpPr>
          <a:xfrm>
            <a:off x="9543544" y="6251546"/>
            <a:ext cx="2377522" cy="501679"/>
            <a:chOff x="3976687" y="1087409"/>
            <a:chExt cx="2377522" cy="501679"/>
          </a:xfrm>
        </p:grpSpPr>
        <p:pic>
          <p:nvPicPr>
            <p:cNvPr id="16" name="グラフィックス 15">
              <a:extLst>
                <a:ext uri="{FF2B5EF4-FFF2-40B4-BE49-F238E27FC236}">
                  <a16:creationId xmlns:a16="http://schemas.microsoft.com/office/drawing/2014/main" id="{01C9F8DC-FF90-4966-B74E-574B6B2DB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76687" y="1087409"/>
              <a:ext cx="2377522" cy="501679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3F70736-1F9F-43C7-950C-230593A70488}"/>
                </a:ext>
              </a:extLst>
            </p:cNvPr>
            <p:cNvSpPr txBox="1"/>
            <p:nvPr/>
          </p:nvSpPr>
          <p:spPr>
            <a:xfrm flipH="1">
              <a:off x="3976687" y="1127423"/>
              <a:ext cx="2230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chemeClr val="accent1">
                      <a:lumMod val="75000"/>
                    </a:schemeClr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화순 고인돌</a:t>
              </a:r>
              <a:r>
                <a:rPr lang="ko-KR" altLang="ja-JP" sz="2400" dirty="0">
                  <a:solidFill>
                    <a:schemeClr val="accent1">
                      <a:lumMod val="75000"/>
                    </a:schemeClr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 </a:t>
              </a:r>
              <a:endParaRPr kumimoji="1" lang="ja-JP" alt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F4AAEBD-EA2C-4458-823B-FAB05071462E}"/>
              </a:ext>
            </a:extLst>
          </p:cNvPr>
          <p:cNvSpPr txBox="1"/>
          <p:nvPr/>
        </p:nvSpPr>
        <p:spPr>
          <a:xfrm>
            <a:off x="4400549" y="1404422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화순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C51FA647-E570-41A8-8F88-599CE2536053}"/>
              </a:ext>
            </a:extLst>
          </p:cNvPr>
          <p:cNvGrpSpPr/>
          <p:nvPr/>
        </p:nvGrpSpPr>
        <p:grpSpPr>
          <a:xfrm>
            <a:off x="1127929" y="1176066"/>
            <a:ext cx="2377522" cy="501679"/>
            <a:chOff x="3976687" y="1087409"/>
            <a:chExt cx="2377522" cy="501679"/>
          </a:xfrm>
        </p:grpSpPr>
        <p:pic>
          <p:nvPicPr>
            <p:cNvPr id="23" name="グラフィックス 22">
              <a:extLst>
                <a:ext uri="{FF2B5EF4-FFF2-40B4-BE49-F238E27FC236}">
                  <a16:creationId xmlns:a16="http://schemas.microsoft.com/office/drawing/2014/main" id="{2699240E-175B-4E5F-A9D8-0689F1907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76687" y="1087409"/>
              <a:ext cx="2377522" cy="501679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14C26E2-D20B-42A1-9054-52B9049972BE}"/>
                </a:ext>
              </a:extLst>
            </p:cNvPr>
            <p:cNvSpPr txBox="1"/>
            <p:nvPr/>
          </p:nvSpPr>
          <p:spPr>
            <a:xfrm flipH="1">
              <a:off x="3976687" y="1108373"/>
              <a:ext cx="2230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1">
                      <a:lumMod val="75000"/>
                    </a:schemeClr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화순 뮤지컬</a:t>
              </a:r>
            </a:p>
          </p:txBody>
        </p:sp>
      </p:grp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F3F25261-7934-4F9A-AB6D-644582FFBB5C}"/>
              </a:ext>
            </a:extLst>
          </p:cNvPr>
          <p:cNvSpPr/>
          <p:nvPr/>
        </p:nvSpPr>
        <p:spPr>
          <a:xfrm>
            <a:off x="1595437" y="200181"/>
            <a:ext cx="3167474" cy="751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ja-JP" sz="32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화순역 和順驛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87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F86A6A7-AD26-4A29-8862-60DB0E063554}"/>
              </a:ext>
            </a:extLst>
          </p:cNvPr>
          <p:cNvGrpSpPr/>
          <p:nvPr/>
        </p:nvGrpSpPr>
        <p:grpSpPr>
          <a:xfrm>
            <a:off x="6096000" y="95250"/>
            <a:ext cx="5599135" cy="6762750"/>
            <a:chOff x="3259114" y="0"/>
            <a:chExt cx="5673771" cy="68580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2047CA3-6A21-42E4-87DF-9A404C9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114" y="0"/>
              <a:ext cx="5673771" cy="6858000"/>
            </a:xfrm>
            <a:prstGeom prst="rect">
              <a:avLst/>
            </a:prstGeom>
          </p:spPr>
        </p:pic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119AB160-DCC9-44E6-A445-B92E99949A05}"/>
                </a:ext>
              </a:extLst>
            </p:cNvPr>
            <p:cNvSpPr/>
            <p:nvPr/>
          </p:nvSpPr>
          <p:spPr>
            <a:xfrm>
              <a:off x="7391400" y="3057525"/>
              <a:ext cx="990600" cy="8096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タイトル 3">
            <a:extLst>
              <a:ext uri="{FF2B5EF4-FFF2-40B4-BE49-F238E27FC236}">
                <a16:creationId xmlns:a16="http://schemas.microsoft.com/office/drawing/2014/main" id="{D12BA0C1-24C2-4F1F-9070-24996AE95543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E8A4B9-EEE7-4395-BD7B-2141D8EE625D}"/>
              </a:ext>
            </a:extLst>
          </p:cNvPr>
          <p:cNvSpPr txBox="1"/>
          <p:nvPr/>
        </p:nvSpPr>
        <p:spPr>
          <a:xfrm>
            <a:off x="261937" y="1276350"/>
            <a:ext cx="6579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44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화순석탄공사 화순광업소</a:t>
            </a:r>
            <a:endParaRPr kumimoji="1" lang="ja-JP" altLang="en-US" sz="44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1761C5C-8F66-4E5B-804A-D00BA002E68D}"/>
              </a:ext>
            </a:extLst>
          </p:cNvPr>
          <p:cNvSpPr/>
          <p:nvPr/>
        </p:nvSpPr>
        <p:spPr>
          <a:xfrm>
            <a:off x="1595437" y="398061"/>
            <a:ext cx="3167474" cy="751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ja-JP" sz="32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화순역 和順驛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03DCC3-7923-4D44-9BC8-8B906B091D59}"/>
              </a:ext>
            </a:extLst>
          </p:cNvPr>
          <p:cNvSpPr txBox="1"/>
          <p:nvPr/>
        </p:nvSpPr>
        <p:spPr>
          <a:xfrm>
            <a:off x="771731" y="3093682"/>
            <a:ext cx="5118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和順駅からバスで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時間くらい</a:t>
            </a:r>
          </a:p>
        </p:txBody>
      </p:sp>
    </p:spTree>
    <p:extLst>
      <p:ext uri="{BB962C8B-B14F-4D97-AF65-F5344CB8AC3E}">
        <p14:creationId xmlns:p14="http://schemas.microsoft.com/office/powerpoint/2010/main" val="509835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1A0FD90-7CCB-4EA5-A86F-DBBF0B538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5427" r="4380" b="2436"/>
          <a:stretch/>
        </p:blipFill>
        <p:spPr>
          <a:xfrm>
            <a:off x="1309893" y="1097844"/>
            <a:ext cx="3738563" cy="5760156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038185C5-3040-4E96-B0E6-C460B21045F3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AD80B3D3-EBCA-425A-97F5-B31EA8A40414}"/>
              </a:ext>
            </a:extLst>
          </p:cNvPr>
          <p:cNvSpPr/>
          <p:nvPr/>
        </p:nvSpPr>
        <p:spPr>
          <a:xfrm>
            <a:off x="1595437" y="463982"/>
            <a:ext cx="3167474" cy="751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보성역 寶城驛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9433482-9115-4999-AD5A-3438B66A1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821656"/>
            <a:ext cx="6715125" cy="503634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86D977-93B7-4749-9EB1-F64023BF74B0}"/>
              </a:ext>
            </a:extLst>
          </p:cNvPr>
          <p:cNvSpPr txBox="1"/>
          <p:nvPr/>
        </p:nvSpPr>
        <p:spPr>
          <a:xfrm>
            <a:off x="6277181" y="574624"/>
            <a:ext cx="5025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寶城驛からバスで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分くらい</a:t>
            </a:r>
          </a:p>
        </p:txBody>
      </p:sp>
    </p:spTree>
    <p:extLst>
      <p:ext uri="{BB962C8B-B14F-4D97-AF65-F5344CB8AC3E}">
        <p14:creationId xmlns:p14="http://schemas.microsoft.com/office/powerpoint/2010/main" val="1140249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10DCFE-8924-41A7-AF3E-D2AB9F17F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0" y="1420748"/>
            <a:ext cx="11080983" cy="54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736" y="1358899"/>
            <a:ext cx="8967789" cy="2524843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하굿둑</a:t>
            </a:r>
            <a:endParaRPr lang="en-US" altLang="ko-KR" sz="22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</p:spTree>
    <p:extLst>
      <p:ext uri="{BB962C8B-B14F-4D97-AF65-F5344CB8AC3E}">
        <p14:creationId xmlns:p14="http://schemas.microsoft.com/office/powerpoint/2010/main" val="397510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1DC386-ED96-44C5-893C-C42C58580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4" b="26481"/>
          <a:stretch/>
        </p:blipFill>
        <p:spPr>
          <a:xfrm>
            <a:off x="7048500" y="0"/>
            <a:ext cx="5205414" cy="6880708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48A6AD-18EA-42A6-BE06-B8B4A3334857}"/>
              </a:ext>
            </a:extLst>
          </p:cNvPr>
          <p:cNvSpPr txBox="1"/>
          <p:nvPr/>
        </p:nvSpPr>
        <p:spPr>
          <a:xfrm>
            <a:off x="604837" y="3440354"/>
            <a:ext cx="7119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100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바다 갈라짐 현상</a:t>
            </a:r>
            <a:endParaRPr kumimoji="1" lang="ja-JP" altLang="en-US" sz="10000" dirty="0"/>
          </a:p>
        </p:txBody>
      </p:sp>
    </p:spTree>
    <p:extLst>
      <p:ext uri="{BB962C8B-B14F-4D97-AF65-F5344CB8AC3E}">
        <p14:creationId xmlns:p14="http://schemas.microsoft.com/office/powerpoint/2010/main" val="3767557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561" y="385762"/>
            <a:ext cx="8967789" cy="1203326"/>
          </a:xfrm>
        </p:spPr>
        <p:txBody>
          <a:bodyPr>
            <a:noAutofit/>
          </a:bodyPr>
          <a:lstStyle/>
          <a:p>
            <a:pPr marL="0" indent="0">
              <a:lnSpc>
                <a:spcPts val="8500"/>
              </a:lnSpc>
              <a:buNone/>
            </a:pPr>
            <a:r>
              <a:rPr lang="ko-KR" altLang="en-US" sz="8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하굿둑</a:t>
            </a:r>
            <a:r>
              <a:rPr lang="ja-JP" altLang="en-US" sz="8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8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河口堰</a:t>
            </a:r>
            <a:endParaRPr lang="ja-JP" altLang="en-US" sz="8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E176A1-EE87-45B4-965E-5C9F417B68F5}"/>
              </a:ext>
            </a:extLst>
          </p:cNvPr>
          <p:cNvSpPr txBox="1"/>
          <p:nvPr/>
        </p:nvSpPr>
        <p:spPr>
          <a:xfrm>
            <a:off x="203713" y="1589088"/>
            <a:ext cx="1203406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44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강물이 바다로 흘러 들어가는 강어귀의 </a:t>
            </a:r>
            <a:endParaRPr lang="en-US" altLang="ko-KR" sz="4400" dirty="0"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44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넓이와 수심을 일정하게 유지하려 하거나 </a:t>
            </a:r>
            <a:endParaRPr lang="en-US" altLang="ko-KR" sz="4400" dirty="0"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44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바닷물이 침입하는 것을 막기 위하여 강어귀 </a:t>
            </a:r>
            <a:endParaRPr lang="en-US" altLang="ko-KR" sz="4400" dirty="0"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44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부근에 쌓은 댐</a:t>
            </a:r>
            <a:r>
              <a:rPr lang="en-US" altLang="ja-JP" sz="44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</a:p>
          <a:p>
            <a:r>
              <a:rPr lang="ja-JP" altLang="ja-JP" sz="4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川の水が海に流れて行く河口の広さと水深を</a:t>
            </a:r>
            <a:endParaRPr lang="en-US" altLang="ja-JP" sz="4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ja-JP" sz="4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一定に維持しようとしたり海水が侵入すること</a:t>
            </a:r>
            <a:endParaRPr lang="en-US" altLang="ja-JP" sz="4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ja-JP" sz="4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を防ぐ為に河口付近に積んだダム</a:t>
            </a:r>
            <a:endParaRPr lang="ja-JP" altLang="en-US" sz="4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185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7792F2-A895-49B0-AA9C-DC81678D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0"/>
            <a:ext cx="7439025" cy="55435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257B0F6-24E0-4BF4-86A0-B7DFD153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3235775"/>
            <a:ext cx="4714875" cy="335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5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08A9E5A-93F9-4CA5-B0C1-1CA0A1BB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173" y="149225"/>
            <a:ext cx="4880990" cy="36988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981749-0C0C-4843-AF6B-C1B59800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68469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1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254D-2E4B-493A-96DD-A568E764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175" y="3289362"/>
            <a:ext cx="4576762" cy="34400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9D92F52-5F68-4816-BE69-26401A9C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81956"/>
            <a:ext cx="5786437" cy="44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F04271-0626-42E9-AEFF-7FB7ABE4D244}"/>
              </a:ext>
            </a:extLst>
          </p:cNvPr>
          <p:cNvSpPr txBox="1"/>
          <p:nvPr/>
        </p:nvSpPr>
        <p:spPr>
          <a:xfrm>
            <a:off x="1595437" y="110698"/>
            <a:ext cx="97241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10000" b="1" dirty="0">
                <a:solidFill>
                  <a:srgbClr val="FF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바다 갈라짐 현상</a:t>
            </a:r>
            <a:endParaRPr kumimoji="1" lang="ja-JP" altLang="en-US" sz="10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5C4DDE-DF2E-4073-BA2D-4D1819A20A57}"/>
              </a:ext>
            </a:extLst>
          </p:cNvPr>
          <p:cNvSpPr txBox="1"/>
          <p:nvPr/>
        </p:nvSpPr>
        <p:spPr>
          <a:xfrm>
            <a:off x="279297" y="1682512"/>
            <a:ext cx="11269432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600"/>
              </a:lnSpc>
            </a:pP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조석의 저조시에 주위보다 높은 </a:t>
            </a:r>
            <a:endParaRPr lang="en-US" altLang="ko-KR" sz="6000" kern="100" dirty="0">
              <a:effectLst/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해저 지형이 해상으로 노출되어</a:t>
            </a:r>
            <a:r>
              <a:rPr lang="en-US" altLang="ja-JP" sz="6000" kern="1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</a:p>
          <a:p>
            <a:pPr>
              <a:lnSpc>
                <a:spcPts val="6600"/>
              </a:lnSpc>
            </a:pP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바다가 갈라진 것 같아 보이는 </a:t>
            </a:r>
            <a:endParaRPr lang="en-US" altLang="ko-KR" sz="6000" kern="100" dirty="0">
              <a:effectLst/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>
              <a:lnSpc>
                <a:spcPts val="6600"/>
              </a:lnSpc>
            </a:pP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현상이다</a:t>
            </a:r>
            <a:r>
              <a:rPr lang="en-US" altLang="ja-JP" sz="6000" kern="1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</a:p>
          <a:p>
            <a:pPr>
              <a:lnSpc>
                <a:spcPts val="6600"/>
              </a:lnSpc>
            </a:pP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모세의 기적</a:t>
            </a:r>
            <a:r>
              <a:rPr lang="en-US" altLang="ja-JP" sz="6000" kern="1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신비의 바다길</a:t>
            </a:r>
            <a:r>
              <a:rPr lang="en-US" altLang="ja-JP" sz="6000" kern="1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</a:p>
          <a:p>
            <a:pPr>
              <a:lnSpc>
                <a:spcPts val="6600"/>
              </a:lnSpc>
            </a:pPr>
            <a:r>
              <a:rPr lang="ko-KR" altLang="ja-JP" sz="6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신비의 바닷길 등으로도 부른다</a:t>
            </a:r>
            <a:r>
              <a:rPr lang="en-US" altLang="ja-JP" sz="6000" kern="100" dirty="0"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Batang" panose="02030600000101010101" pitchFamily="18" charset="-127"/>
              </a:rPr>
              <a:t>.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735254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7770</TotalTime>
  <Words>872</Words>
  <Application>Microsoft Office PowerPoint</Application>
  <PresentationFormat>ワイド画面</PresentationFormat>
  <Paragraphs>223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9" baseType="lpstr">
      <vt:lpstr>Batang</vt:lpstr>
      <vt:lpstr>BatangChe</vt:lpstr>
      <vt:lpstr>HG丸ｺﾞｼｯｸM-PRO</vt:lpstr>
      <vt:lpstr>ＭＳ 明朝</vt:lpstr>
      <vt:lpstr>游ゴシック</vt:lpstr>
      <vt:lpstr>游ゴシック Light</vt:lpstr>
      <vt:lpstr>游明朝</vt:lpstr>
      <vt:lpstr>Arial</vt:lpstr>
      <vt:lpstr>Office テーマ</vt:lpstr>
      <vt:lpstr>우리 땅 기차 여행で 仮想空間を列車旅行しよう</vt:lpstr>
      <vt:lpstr>PowerPoint プレゼンテーション</vt:lpstr>
      <vt:lpstr>PowerPoint プレゼンテーション</vt:lpstr>
      <vt:lpstr>⑩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239</cp:revision>
  <cp:lastPrinted>2020-08-03T12:07:08Z</cp:lastPrinted>
  <dcterms:created xsi:type="dcterms:W3CDTF">2020-07-24T06:00:28Z</dcterms:created>
  <dcterms:modified xsi:type="dcterms:W3CDTF">2020-11-29T15:28:57Z</dcterms:modified>
</cp:coreProperties>
</file>