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74" r:id="rId3"/>
    <p:sldId id="464" r:id="rId4"/>
    <p:sldId id="512" r:id="rId5"/>
    <p:sldId id="546" r:id="rId6"/>
    <p:sldId id="579" r:id="rId7"/>
    <p:sldId id="522" r:id="rId8"/>
    <p:sldId id="547" r:id="rId9"/>
    <p:sldId id="497" r:id="rId10"/>
    <p:sldId id="523" r:id="rId11"/>
    <p:sldId id="548" r:id="rId12"/>
    <p:sldId id="447" r:id="rId13"/>
    <p:sldId id="363" r:id="rId14"/>
    <p:sldId id="442" r:id="rId15"/>
    <p:sldId id="549" r:id="rId16"/>
    <p:sldId id="539" r:id="rId17"/>
    <p:sldId id="552" r:id="rId18"/>
    <p:sldId id="550" r:id="rId19"/>
    <p:sldId id="554" r:id="rId20"/>
    <p:sldId id="553" r:id="rId21"/>
    <p:sldId id="555" r:id="rId22"/>
    <p:sldId id="556" r:id="rId23"/>
    <p:sldId id="568" r:id="rId24"/>
    <p:sldId id="569" r:id="rId25"/>
    <p:sldId id="567" r:id="rId26"/>
    <p:sldId id="570" r:id="rId27"/>
    <p:sldId id="571" r:id="rId28"/>
    <p:sldId id="560" r:id="rId29"/>
    <p:sldId id="561" r:id="rId30"/>
    <p:sldId id="551" r:id="rId31"/>
    <p:sldId id="562" r:id="rId32"/>
    <p:sldId id="563" r:id="rId33"/>
    <p:sldId id="574" r:id="rId34"/>
    <p:sldId id="575" r:id="rId35"/>
    <p:sldId id="559" r:id="rId36"/>
    <p:sldId id="576" r:id="rId37"/>
    <p:sldId id="573" r:id="rId38"/>
    <p:sldId id="580" r:id="rId39"/>
    <p:sldId id="578" r:id="rId40"/>
    <p:sldId id="577" r:id="rId41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igusa Hatsuko" initials="SH" lastIdx="2" clrIdx="0">
    <p:extLst>
      <p:ext uri="{19B8F6BF-5375-455C-9EA6-DF929625EA0E}">
        <p15:presenceInfo xmlns:p15="http://schemas.microsoft.com/office/powerpoint/2012/main" userId="b142db85d87d60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EE3FF"/>
    <a:srgbClr val="84CCCB"/>
    <a:srgbClr val="F7E3FF"/>
    <a:srgbClr val="E9EBF5"/>
    <a:srgbClr val="FF6699"/>
    <a:srgbClr val="FECAFF"/>
    <a:srgbClr val="E694BD"/>
    <a:srgbClr val="C246C2"/>
    <a:srgbClr val="20A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淡色スタイル 3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濃色スタイル 1 - アクセント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C54BC-F285-42B3-A053-1A29FC1D38D8}" type="datetimeFigureOut">
              <a:rPr kumimoji="1" lang="ja-JP" altLang="en-US" smtClean="0"/>
              <a:t>2021/6/29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D9678-0E7E-43FF-906A-4A5ECC1B3F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626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572CB0-4D3C-45C2-8BB9-6842D10D3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30B99C1-75D0-4572-BAC6-49577287A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6355F6-1D91-416A-A63A-FED710ED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1F2D2C-CFCF-4B86-88EB-8064C6C5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35D234-B347-4F0B-AD97-3D5A19BB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18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3E5DD8-7E46-46AC-B91F-8A6D8F20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4F8C63-A527-4BE4-97CC-5AEAF9126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6C9C96-F4BB-4147-97BE-B95C8D18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8258EA-43F6-4489-80A5-8FB31D42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BAA36A-938F-4359-96E1-3EC998C6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82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C3E9C3C-2E2E-452E-88F6-D5C2DD559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D7F1EA1-3BBB-4D0E-8332-F0180BAC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F415E3-A881-4188-AAFA-9623F242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A9D757-EFF3-4FFA-B006-4CCFD1AA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197993-6745-4E4E-AD1B-E2A9D6D9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53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2A71E9-3E1E-4BC3-BF65-F0A55F2E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014D76-F30A-4984-8F8F-FC9E7B052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8143DD-23D3-47EC-A57F-81BC86E2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DE3509-963F-4D95-8416-BCC6100F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774301-CA56-41EE-B25D-F39EC699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32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39E9BE-05F2-4CDC-80E3-1445C142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12522E-7CD5-4299-91C5-0AE445398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DF1ADF-A4E5-469C-B698-665825A2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3F9723-84EB-440A-A7BF-ECAA3232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C2EA3E-AD62-4ED5-814A-5F618E8E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791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F59F40-6678-4036-A878-5AAAEC21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7A65E6-2C59-4197-9E54-1D42C5727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36240A7-FFE6-4D91-BB65-86A9B68DC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965E19-43F3-4D57-BAC3-5CA330D8C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73C626F-BC30-4240-9E96-794B79E6C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58C6422-7775-4EEC-AECE-B9ADA973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50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9FC9-1133-4A62-A47D-6F93B678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442F275-CBE7-4835-8C47-24D05141E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1DEA22A-5306-43E2-A56E-1F78A8095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9F5506A-189C-4647-B06E-C9911EE84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2A10D0A-9DAC-4FA2-9EE1-8261A0790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A1287CE-6297-46EC-AEAF-CFE48221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2021/6/29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9F319BB-1449-44B0-8FAC-E69246F9C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E3284FC-9A07-4945-8518-A7FA07FB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09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6E09B5-20DE-4E23-A678-E3F3F8EE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FB743B0-0EF7-4FB2-A52B-2606E3B0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2021/6/29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4AE99D-BC1D-47DC-8B57-6A5CA08E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0D2597F-6407-4A25-9DD7-7E08A61B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30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D705C77-6C79-4D26-B367-4E9FE1D36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2021/6/29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0F1340B-52ED-4876-BBF7-E41ED85C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E4D909-FB90-411D-9D2B-CCC1857C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85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1AFE5A-05DB-4E51-AEA4-4042991D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49E199-84F8-4DCC-BBE4-9ED67DFF7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FA225E-7DB6-40F5-9780-BE50483C4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0E47A2B-490F-40D1-91C1-6170E550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6B3F910-6EE2-4444-B960-7C963348D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B5145EC-32C6-4D6A-86C2-D53FB4FE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0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A83C54-2F7A-4271-BC92-AD3A34AFD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AD7882-F8BB-4233-9AC4-9C33326ED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A96DFCD-1DB5-4E9F-B78B-668E1E4DB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DF8196A-8739-441A-A642-2F6E6252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9B4E74-5EFC-48FD-87F9-BE8BF855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DE58208-48E5-40D7-809A-C449F0AA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78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957A3C1-1D62-47B3-B514-B740554BC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E120468-2191-44ED-BBD9-F7DBF5362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C88945-23D8-4134-888C-E7048CEE0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D701A-8E53-40E5-9873-A6B9CA5A98F2}" type="datetimeFigureOut">
              <a:rPr kumimoji="1" lang="ja-JP" altLang="en-US" smtClean="0"/>
              <a:t>2021/6/29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9CF9F7-4507-4569-84DC-56DBB842D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73702F-CD7E-44F5-9C18-6BF635C71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36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9.svg"/><Relationship Id="rId7" Type="http://schemas.openxmlformats.org/officeDocument/2006/relationships/image" Target="../media/image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1.jpg"/><Relationship Id="rId10" Type="http://schemas.openxmlformats.org/officeDocument/2006/relationships/image" Target="../media/image33.svg"/><Relationship Id="rId4" Type="http://schemas.openxmlformats.org/officeDocument/2006/relationships/image" Target="../media/image30.jp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1.jpg"/><Relationship Id="rId5" Type="http://schemas.openxmlformats.org/officeDocument/2006/relationships/image" Target="../media/image37.jpg"/><Relationship Id="rId10" Type="http://schemas.openxmlformats.org/officeDocument/2006/relationships/image" Target="../media/image33.svg"/><Relationship Id="rId4" Type="http://schemas.openxmlformats.org/officeDocument/2006/relationships/image" Target="../media/image36.jpe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htour.pohang.go.kr/Ivyimages/site/phtour/sub/tour_map_190809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IK6OsceT6A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l1VhdILBIU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5JRXpJjwf8?feature=oembe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27.sv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pud9aFEy1I?feature=oembed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yLgJmogi00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o.wikipedia.org/wiki/%EB%8F%99%EB%B0%B1%EC%82%B0%EC%97%AD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83CF874-E280-4ED9-A80D-42288C3F9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746" y="1739900"/>
            <a:ext cx="2756154" cy="38975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6AA40A-7557-4B6F-83AB-C450835AF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342900"/>
            <a:ext cx="11391900" cy="2419350"/>
          </a:xfrm>
        </p:spPr>
        <p:txBody>
          <a:bodyPr>
            <a:noAutofit/>
          </a:bodyPr>
          <a:lstStyle/>
          <a:p>
            <a:r>
              <a:rPr lang="ko-KR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우리 땅 기차 여행</a:t>
            </a:r>
            <a:r>
              <a:rPr lang="ja-JP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</a:t>
            </a:r>
            <a:br>
              <a:rPr lang="en-US" altLang="ja-JP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仮想空間を列車旅行しよう</a:t>
            </a:r>
            <a:endParaRPr kumimoji="1" lang="ja-JP" altLang="en-US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658E3E8-20E8-4B71-87CB-526D69885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8900" y="4233597"/>
            <a:ext cx="6006846" cy="1046162"/>
          </a:xfrm>
        </p:spPr>
        <p:txBody>
          <a:bodyPr>
            <a:normAutofit/>
          </a:bodyPr>
          <a:lstStyle/>
          <a:p>
            <a:r>
              <a:rPr lang="en-US" altLang="ja-JP" sz="5400" b="1" i="1" dirty="0"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rPr>
              <a:t>2021/6/16 &amp; 6/29</a:t>
            </a:r>
            <a:endParaRPr lang="ja-JP" altLang="en-US" sz="5400" b="1" i="1" dirty="0">
              <a:latin typeface="ＭＳ 明朝" panose="02020609040205080304" pitchFamily="17" charset="-128"/>
              <a:ea typeface="ＭＳ 明朝" panose="02020609040205080304" pitchFamily="17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A3003B-AB04-41FD-BF1E-96D4557C14B0}"/>
              </a:ext>
            </a:extLst>
          </p:cNvPr>
          <p:cNvSpPr txBox="1"/>
          <p:nvPr/>
        </p:nvSpPr>
        <p:spPr>
          <a:xfrm flipH="1">
            <a:off x="4002904" y="2973588"/>
            <a:ext cx="3474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その</a:t>
            </a:r>
            <a:r>
              <a:rPr lang="en-US" altLang="ja-JP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12</a:t>
            </a:r>
            <a:endParaRPr lang="ja-JP" altLang="en-US" sz="6000" b="1" dirty="0">
              <a:solidFill>
                <a:schemeClr val="accent5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j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B61DD12-B11B-44F5-9BEA-CF9D0BB1C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63" y="5821279"/>
            <a:ext cx="5862437" cy="96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89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3">
            <a:extLst>
              <a:ext uri="{FF2B5EF4-FFF2-40B4-BE49-F238E27FC236}">
                <a16:creationId xmlns:a16="http://schemas.microsoft.com/office/drawing/2014/main" id="{770CB45F-563E-4A34-9165-28C678C8B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113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D86B91C-E42C-4A9D-9A44-88088D953A51}"/>
              </a:ext>
            </a:extLst>
          </p:cNvPr>
          <p:cNvSpPr/>
          <p:nvPr/>
        </p:nvSpPr>
        <p:spPr>
          <a:xfrm>
            <a:off x="1408429" y="167200"/>
            <a:ext cx="4058677" cy="872935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동화사</a:t>
            </a: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  桐華寺</a:t>
            </a:r>
            <a:endParaRPr kumimoji="1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ＭＳ 明朝" panose="02020609040205080304" pitchFamily="17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C6DC98C-C3C8-46F2-B4DC-7C564775D560}"/>
              </a:ext>
            </a:extLst>
          </p:cNvPr>
          <p:cNvSpPr txBox="1"/>
          <p:nvPr/>
        </p:nvSpPr>
        <p:spPr>
          <a:xfrm>
            <a:off x="1408429" y="970646"/>
            <a:ext cx="102349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《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동화사사적비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》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(1931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)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에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따르면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신라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소지왕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 15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24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21</a:t>
            </a:r>
            <a:r>
              <a:rPr lang="ja-JP" altLang="en-US" sz="2400" kern="100" dirty="0">
                <a:solidFill>
                  <a:srgbClr val="000000"/>
                </a:solidFill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代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493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)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에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극달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화상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極達和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尙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)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유가사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瑜伽寺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)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라는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이름으로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처음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지은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것을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흥덕왕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en-US" altLang="ja-JP" sz="2400" kern="100" dirty="0">
                <a:solidFill>
                  <a:srgbClr val="000000"/>
                </a:solidFill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42</a:t>
            </a:r>
            <a:r>
              <a:rPr lang="ja-JP" altLang="en-US" sz="2400" kern="100" dirty="0">
                <a:solidFill>
                  <a:srgbClr val="000000"/>
                </a:solidFill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代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興德王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) 7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(832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)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심지조사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(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心地祖師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)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가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중창하면서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지금의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이름으로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바꾸었다고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한다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.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동화사라는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이름은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중창할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당시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, </a:t>
            </a:r>
            <a:r>
              <a:rPr lang="ko-KR" altLang="ja-JP" sz="4000" kern="10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겨울인데도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오동나무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가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꽃을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피운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것을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보고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상서로운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징조로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여긴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심지조사가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붙인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이름이라고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한다</a:t>
            </a:r>
            <a:r>
              <a:rPr lang="en-US" altLang="ja-JP" sz="40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.</a:t>
            </a:r>
            <a:r>
              <a:rPr lang="ko-KR" altLang="ja-JP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</a:t>
            </a:r>
            <a:r>
              <a:rPr lang="en-US" altLang="ko-KR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※</a:t>
            </a:r>
            <a:r>
              <a:rPr lang="ko-KR" altLang="en-US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상서</a:t>
            </a:r>
            <a:r>
              <a:rPr lang="en-US" altLang="ko-KR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[</a:t>
            </a:r>
            <a:r>
              <a:rPr lang="ko-KR" altLang="en-US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祥瑞</a:t>
            </a:r>
            <a:r>
              <a:rPr lang="en-US" altLang="ko-KR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]</a:t>
            </a:r>
            <a:r>
              <a:rPr lang="ko-KR" altLang="en-US" sz="40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롭다</a:t>
            </a:r>
            <a:endParaRPr kumimoji="1" lang="ja-JP" altLang="en-US" sz="4000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3F05212-2F16-4552-8D50-798FA5DDAC4D}"/>
              </a:ext>
            </a:extLst>
          </p:cNvPr>
          <p:cNvGrpSpPr/>
          <p:nvPr/>
        </p:nvGrpSpPr>
        <p:grpSpPr>
          <a:xfrm>
            <a:off x="8077200" y="-268364"/>
            <a:ext cx="4307840" cy="1634832"/>
            <a:chOff x="7187319" y="5463711"/>
            <a:chExt cx="4528431" cy="1671843"/>
          </a:xfrm>
        </p:grpSpPr>
        <p:pic>
          <p:nvPicPr>
            <p:cNvPr id="11" name="グラフィックス 10">
              <a:extLst>
                <a:ext uri="{FF2B5EF4-FFF2-40B4-BE49-F238E27FC236}">
                  <a16:creationId xmlns:a16="http://schemas.microsoft.com/office/drawing/2014/main" id="{C62B834E-5466-4C81-BC7D-D4674C4E8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187319" y="5463711"/>
              <a:ext cx="4528431" cy="1671843"/>
            </a:xfrm>
            <a:prstGeom prst="rect">
              <a:avLst/>
            </a:prstGeom>
          </p:spPr>
        </p:pic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7037706-3CE5-4A17-98EF-8D9D793046BF}"/>
                </a:ext>
              </a:extLst>
            </p:cNvPr>
            <p:cNvSpPr txBox="1"/>
            <p:nvPr/>
          </p:nvSpPr>
          <p:spPr>
            <a:xfrm>
              <a:off x="7565111" y="5998967"/>
              <a:ext cx="3592944" cy="409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material 1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の</a:t>
              </a:r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26-27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8934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E27D70F3-5FFF-492C-9DF9-2E08D6C17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896911"/>
            <a:ext cx="6779261" cy="4519508"/>
          </a:xfrm>
          <a:prstGeom prst="rect">
            <a:avLst/>
          </a:prstGeom>
        </p:spPr>
      </p:pic>
      <p:sp>
        <p:nvSpPr>
          <p:cNvPr id="7" name="タイトル 3">
            <a:extLst>
              <a:ext uri="{FF2B5EF4-FFF2-40B4-BE49-F238E27FC236}">
                <a16:creationId xmlns:a16="http://schemas.microsoft.com/office/drawing/2014/main" id="{770CB45F-563E-4A34-9165-28C678C8B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113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7D86B91C-E42C-4A9D-9A44-88088D953A51}"/>
              </a:ext>
            </a:extLst>
          </p:cNvPr>
          <p:cNvSpPr/>
          <p:nvPr/>
        </p:nvSpPr>
        <p:spPr>
          <a:xfrm>
            <a:off x="1408429" y="167200"/>
            <a:ext cx="4058677" cy="872935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동화사</a:t>
            </a: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  桐華寺</a:t>
            </a:r>
            <a:endParaRPr kumimoji="1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ＭＳ 明朝" panose="02020609040205080304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891307E-9345-41EB-8FF6-41349E6F0B73}"/>
              </a:ext>
            </a:extLst>
          </p:cNvPr>
          <p:cNvSpPr txBox="1"/>
          <p:nvPr/>
        </p:nvSpPr>
        <p:spPr>
          <a:xfrm>
            <a:off x="7463096" y="3013501"/>
            <a:ext cx="4719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i="0" dirty="0">
                <a:solidFill>
                  <a:srgbClr val="5E5E5E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高さ</a:t>
            </a:r>
            <a:r>
              <a:rPr lang="en-US" altLang="ja-JP" sz="2400" b="1" i="0" dirty="0">
                <a:solidFill>
                  <a:srgbClr val="5E5E5E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30</a:t>
            </a:r>
            <a:r>
              <a:rPr lang="ja-JP" altLang="en-US" sz="2400" b="1" i="0" dirty="0">
                <a:solidFill>
                  <a:srgbClr val="5E5E5E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メートルの巨大な薬師如来大仏</a:t>
            </a:r>
            <a:endParaRPr kumimoji="1" lang="ja-JP" altLang="en-US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7FC1961-5DE8-40A9-8C9D-5A98374D3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934" y="0"/>
            <a:ext cx="4632066" cy="30880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F2053AC-2944-4AC1-B198-95AA4FD70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67" y="3946226"/>
            <a:ext cx="4372033" cy="291177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6E10EEB-5AF4-4B9A-9E21-A2156AEE08FD}"/>
              </a:ext>
            </a:extLst>
          </p:cNvPr>
          <p:cNvSpPr txBox="1"/>
          <p:nvPr/>
        </p:nvSpPr>
        <p:spPr>
          <a:xfrm>
            <a:off x="328741" y="5624491"/>
            <a:ext cx="723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アクセス：東大邱駅北部にあるバス停留所から「急行</a:t>
            </a:r>
            <a:r>
              <a:rPr lang="en-US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1</a:t>
            </a:r>
            <a:r>
              <a:rPr lang="ja-JP" altLang="ja-JP" sz="2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番」バスの利用が便利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81240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68F0692C-8BE4-4C56-9057-157AA1E28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514156"/>
              </p:ext>
            </p:extLst>
          </p:nvPr>
        </p:nvGraphicFramePr>
        <p:xfrm>
          <a:off x="1155064" y="1107915"/>
          <a:ext cx="10067925" cy="2728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58075">
                  <a:extLst>
                    <a:ext uri="{9D8B030D-6E8A-4147-A177-3AD203B41FA5}">
                      <a16:colId xmlns:a16="http://schemas.microsoft.com/office/drawing/2014/main" val="573904482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val="3141840360"/>
                    </a:ext>
                  </a:extLst>
                </a:gridCol>
              </a:tblGrid>
              <a:tr h="909585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</a:pPr>
                      <a:r>
                        <a:rPr lang="ko-KR" sz="4400" kern="100" dirty="0">
                          <a:solidFill>
                            <a:srgbClr val="FF0000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낙동강</a:t>
                      </a:r>
                      <a:r>
                        <a:rPr lang="ko-KR" sz="3600" kern="100" dirty="0">
                          <a:effectLst/>
                        </a:rPr>
                        <a:t>  </a:t>
                      </a:r>
                      <a:r>
                        <a:rPr lang="ko-KR" sz="3600" kern="100" dirty="0">
                          <a:effectLst/>
                          <a:latin typeface="ＭＳ 明朝" panose="02020609040205080304" pitchFamily="17" charset="-128"/>
                        </a:rPr>
                        <a:t>洛東江</a:t>
                      </a:r>
                      <a:endParaRPr lang="ja-JP" sz="3600" kern="100" dirty="0">
                        <a:effectLst/>
                        <a:latin typeface="ＭＳ 明朝" panose="02020609040205080304" pitchFamily="17" charset="-128"/>
                        <a:ea typeface="ＭＳ 明朝" panose="02020609040205080304" pitchFamily="17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600"/>
                        </a:lnSpc>
                      </a:pPr>
                      <a:r>
                        <a:rPr kumimoji="1" lang="en-US" sz="3600" b="1" kern="100" dirty="0">
                          <a:solidFill>
                            <a:schemeClr val="lt1"/>
                          </a:solidFill>
                          <a:effectLst/>
                          <a:latin typeface="AR丸ゴシック体04M" panose="020F0609000000000000" pitchFamily="49" charset="-128"/>
                          <a:ea typeface="AR丸ゴシック体04M" panose="020F0609000000000000" pitchFamily="49" charset="-128"/>
                          <a:cs typeface="+mn-cs"/>
                        </a:rPr>
                        <a:t>510km</a:t>
                      </a:r>
                      <a:endParaRPr kumimoji="1" lang="ja-JP" altLang="en-US" sz="3600" b="1" kern="100" dirty="0">
                        <a:solidFill>
                          <a:schemeClr val="lt1"/>
                        </a:solidFill>
                        <a:effectLst/>
                        <a:latin typeface="AR丸ゴシック体04M" panose="020F0609000000000000" pitchFamily="49" charset="-128"/>
                        <a:ea typeface="AR丸ゴシック体04M" panose="020F0609000000000000" pitchFamily="49" charset="-128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20AE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656130"/>
                  </a:ext>
                </a:extLst>
              </a:tr>
              <a:tr h="9095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4600"/>
                        </a:lnSpc>
                      </a:pPr>
                      <a:r>
                        <a:rPr kumimoji="1" lang="ko-KR" altLang="en-US" sz="4400" b="1" kern="100" dirty="0">
                          <a:solidFill>
                            <a:srgbClr val="FF0000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  <a:cs typeface="+mn-cs"/>
                        </a:rPr>
                        <a:t>한강</a:t>
                      </a:r>
                      <a:r>
                        <a:rPr kumimoji="1" lang="ko-KR" altLang="en-US" sz="3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1" lang="en-US" sz="3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kumimoji="1" lang="ko-KR" altLang="en-US" sz="3600" b="1" kern="100" dirty="0">
                          <a:solidFill>
                            <a:schemeClr val="lt1"/>
                          </a:solidFill>
                          <a:effectLst/>
                          <a:latin typeface="HG丸ｺﾞｼｯｸM-PRO" panose="020F0600000000000000" pitchFamily="50" charset="-128"/>
                          <a:ea typeface="+mn-ea"/>
                          <a:cs typeface="+mn-cs"/>
                        </a:rPr>
                        <a:t>漢江</a:t>
                      </a:r>
                      <a:endParaRPr kumimoji="1" lang="ja-JP" altLang="en-US" sz="3600" b="1" kern="100" dirty="0">
                        <a:solidFill>
                          <a:schemeClr val="lt1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600"/>
                        </a:lnSpc>
                      </a:pPr>
                      <a:r>
                        <a:rPr kumimoji="1" lang="en-US" sz="3600" b="1" kern="100" dirty="0">
                          <a:solidFill>
                            <a:schemeClr val="lt1"/>
                          </a:solidFill>
                          <a:effectLst/>
                          <a:latin typeface="AR丸ゴシック体04M" panose="020F0609000000000000" pitchFamily="49" charset="-128"/>
                          <a:ea typeface="AR丸ゴシック体04M" panose="020F0609000000000000" pitchFamily="49" charset="-128"/>
                          <a:cs typeface="+mn-cs"/>
                        </a:rPr>
                        <a:t>494km</a:t>
                      </a:r>
                      <a:endParaRPr kumimoji="1" lang="ja-JP" altLang="en-US" sz="3600" b="1" kern="100" dirty="0">
                        <a:solidFill>
                          <a:schemeClr val="lt1"/>
                        </a:solidFill>
                        <a:effectLst/>
                        <a:latin typeface="AR丸ゴシック体04M" panose="020F0609000000000000" pitchFamily="49" charset="-128"/>
                        <a:ea typeface="AR丸ゴシック体04M" panose="020F0609000000000000" pitchFamily="49" charset="-128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84CC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897305"/>
                  </a:ext>
                </a:extLst>
              </a:tr>
              <a:tr h="9095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4600"/>
                        </a:lnSpc>
                      </a:pPr>
                      <a:r>
                        <a:rPr kumimoji="1" lang="ko-KR" altLang="en-US" sz="4400" b="1" kern="100" dirty="0">
                          <a:solidFill>
                            <a:srgbClr val="FF0000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  <a:cs typeface="+mn-cs"/>
                        </a:rPr>
                        <a:t>금강</a:t>
                      </a:r>
                      <a:r>
                        <a:rPr kumimoji="1" lang="ko-KR" altLang="en-US" sz="36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sz="3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</a:t>
                      </a:r>
                      <a:r>
                        <a:rPr kumimoji="1" lang="ko-KR" altLang="en-US" sz="36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錦江</a:t>
                      </a:r>
                      <a:endParaRPr kumimoji="1" lang="ja-JP" altLang="en-US" sz="36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600"/>
                        </a:lnSpc>
                      </a:pPr>
                      <a:r>
                        <a:rPr kumimoji="1" lang="en-US" sz="3600" b="1" kern="100" dirty="0">
                          <a:solidFill>
                            <a:schemeClr val="lt1"/>
                          </a:solidFill>
                          <a:effectLst/>
                          <a:latin typeface="AR丸ゴシック体04M" panose="020F0609000000000000" pitchFamily="49" charset="-128"/>
                          <a:ea typeface="AR丸ゴシック体04M" panose="020F0609000000000000" pitchFamily="49" charset="-128"/>
                          <a:cs typeface="+mn-cs"/>
                        </a:rPr>
                        <a:t>398km</a:t>
                      </a:r>
                      <a:endParaRPr kumimoji="1" lang="ja-JP" altLang="en-US" sz="3600" b="1" kern="100" dirty="0">
                        <a:solidFill>
                          <a:schemeClr val="lt1"/>
                        </a:solidFill>
                        <a:effectLst/>
                        <a:latin typeface="AR丸ゴシック体04M" panose="020F0609000000000000" pitchFamily="49" charset="-128"/>
                        <a:ea typeface="AR丸ゴシック体04M" panose="020F0609000000000000" pitchFamily="49" charset="-128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998463"/>
                  </a:ext>
                </a:extLst>
              </a:tr>
            </a:tbl>
          </a:graphicData>
        </a:graphic>
      </p:graphicFrame>
      <p:graphicFrame>
        <p:nvGraphicFramePr>
          <p:cNvPr id="8" name="表 7">
            <a:extLst>
              <a:ext uri="{FF2B5EF4-FFF2-40B4-BE49-F238E27FC236}">
                <a16:creationId xmlns:a16="http://schemas.microsoft.com/office/drawing/2014/main" id="{235914FA-7AF9-4992-9751-F6A3920FD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252130"/>
              </p:ext>
            </p:extLst>
          </p:nvPr>
        </p:nvGraphicFramePr>
        <p:xfrm>
          <a:off x="1155064" y="3956050"/>
          <a:ext cx="10067926" cy="2728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19975">
                  <a:extLst>
                    <a:ext uri="{9D8B030D-6E8A-4147-A177-3AD203B41FA5}">
                      <a16:colId xmlns:a16="http://schemas.microsoft.com/office/drawing/2014/main" val="573904482"/>
                    </a:ext>
                  </a:extLst>
                </a:gridCol>
                <a:gridCol w="2647951">
                  <a:extLst>
                    <a:ext uri="{9D8B030D-6E8A-4147-A177-3AD203B41FA5}">
                      <a16:colId xmlns:a16="http://schemas.microsoft.com/office/drawing/2014/main" val="3141840360"/>
                    </a:ext>
                  </a:extLst>
                </a:gridCol>
              </a:tblGrid>
              <a:tr h="909585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</a:pPr>
                      <a:r>
                        <a:rPr lang="ja-JP" altLang="en-US" sz="4400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信濃川</a:t>
                      </a:r>
                      <a:r>
                        <a:rPr lang="ja-JP" altLang="en-US" sz="4400" kern="100" dirty="0">
                          <a:solidFill>
                            <a:srgbClr val="0070C0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（長野県・新潟県）</a:t>
                      </a:r>
                      <a:endParaRPr lang="ja-JP" sz="3600" kern="100" dirty="0">
                        <a:solidFill>
                          <a:srgbClr val="0070C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ECA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600"/>
                        </a:lnSpc>
                      </a:pPr>
                      <a:r>
                        <a:rPr kumimoji="1" lang="en-US" sz="3600" b="1" kern="100" dirty="0">
                          <a:solidFill>
                            <a:srgbClr val="0070C0"/>
                          </a:solidFill>
                          <a:effectLst/>
                          <a:latin typeface="AR丸ゴシック体04M" panose="020F0609000000000000" pitchFamily="49" charset="-128"/>
                          <a:ea typeface="AR丸ゴシック体04M" panose="020F0609000000000000" pitchFamily="49" charset="-128"/>
                          <a:cs typeface="+mn-cs"/>
                        </a:rPr>
                        <a:t>367km</a:t>
                      </a:r>
                      <a:endParaRPr kumimoji="1" lang="ja-JP" altLang="en-US" sz="3600" b="1" kern="100" dirty="0">
                        <a:solidFill>
                          <a:srgbClr val="0070C0"/>
                        </a:solidFill>
                        <a:effectLst/>
                        <a:latin typeface="AR丸ゴシック体04M" panose="020F0609000000000000" pitchFamily="49" charset="-128"/>
                        <a:ea typeface="AR丸ゴシック体04M" panose="020F0609000000000000" pitchFamily="49" charset="-128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2656130"/>
                  </a:ext>
                </a:extLst>
              </a:tr>
              <a:tr h="9095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4600"/>
                        </a:lnSpc>
                      </a:pPr>
                      <a:r>
                        <a:rPr kumimoji="1" lang="ja-JP" altLang="en-US" sz="4400" b="1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  <a:cs typeface="+mn-cs"/>
                        </a:rPr>
                        <a:t>利根川</a:t>
                      </a:r>
                      <a:r>
                        <a:rPr kumimoji="1" lang="ja-JP" altLang="en-US" sz="3200" b="1" kern="100" dirty="0">
                          <a:solidFill>
                            <a:srgbClr val="0070C0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  <a:cs typeface="+mn-cs"/>
                        </a:rPr>
                        <a:t>（群馬県・茨城県・千葉県）</a:t>
                      </a:r>
                      <a:endParaRPr kumimoji="1" lang="ja-JP" altLang="en-US" sz="3200" b="1" kern="100" dirty="0">
                        <a:solidFill>
                          <a:srgbClr val="0070C0"/>
                        </a:solidFill>
                        <a:effectLst/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ECA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600"/>
                        </a:lnSpc>
                      </a:pPr>
                      <a:r>
                        <a:rPr kumimoji="1" lang="en-US" sz="3600" b="1" kern="100" dirty="0">
                          <a:solidFill>
                            <a:srgbClr val="0070C0"/>
                          </a:solidFill>
                          <a:effectLst/>
                          <a:latin typeface="AR丸ゴシック体04M" panose="020F0609000000000000" pitchFamily="49" charset="-128"/>
                          <a:ea typeface="AR丸ゴシック体04M" panose="020F0609000000000000" pitchFamily="49" charset="-128"/>
                          <a:cs typeface="+mn-cs"/>
                        </a:rPr>
                        <a:t>322km</a:t>
                      </a:r>
                      <a:endParaRPr kumimoji="1" lang="ja-JP" altLang="en-US" sz="3600" b="1" kern="100" dirty="0">
                        <a:solidFill>
                          <a:srgbClr val="0070C0"/>
                        </a:solidFill>
                        <a:effectLst/>
                        <a:latin typeface="AR丸ゴシック体04M" panose="020F0609000000000000" pitchFamily="49" charset="-128"/>
                        <a:ea typeface="AR丸ゴシック体04M" panose="020F0609000000000000" pitchFamily="49" charset="-128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E694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897305"/>
                  </a:ext>
                </a:extLst>
              </a:tr>
              <a:tr h="909585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ts val="4600"/>
                        </a:lnSpc>
                      </a:pPr>
                      <a:r>
                        <a:rPr kumimoji="1" lang="ko-KR" altLang="en-US" sz="4400" b="1" kern="1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  <a:cs typeface="+mn-cs"/>
                        </a:rPr>
                        <a:t>石狩川</a:t>
                      </a:r>
                      <a:r>
                        <a:rPr kumimoji="1" lang="ko-KR" altLang="en-US" sz="4400" b="1" kern="100" dirty="0">
                          <a:solidFill>
                            <a:srgbClr val="0070C0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  <a:cs typeface="+mn-cs"/>
                        </a:rPr>
                        <a:t>（北海道）</a:t>
                      </a:r>
                      <a:endParaRPr kumimoji="1" lang="ja-JP" altLang="en-US" sz="3600" b="1" kern="1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ECA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4600"/>
                        </a:lnSpc>
                      </a:pPr>
                      <a:r>
                        <a:rPr kumimoji="1" lang="en-US" sz="3600" b="1" kern="100" dirty="0">
                          <a:solidFill>
                            <a:srgbClr val="0070C0"/>
                          </a:solidFill>
                          <a:effectLst/>
                          <a:latin typeface="AR丸ゴシック体04M" panose="020F0609000000000000" pitchFamily="49" charset="-128"/>
                          <a:ea typeface="AR丸ゴシック体04M" panose="020F0609000000000000" pitchFamily="49" charset="-128"/>
                          <a:cs typeface="+mn-cs"/>
                        </a:rPr>
                        <a:t>268km</a:t>
                      </a:r>
                      <a:endParaRPr kumimoji="1" lang="ja-JP" altLang="en-US" sz="3600" b="1" kern="100" dirty="0">
                        <a:solidFill>
                          <a:srgbClr val="0070C0"/>
                        </a:solidFill>
                        <a:effectLst/>
                        <a:latin typeface="AR丸ゴシック体04M" panose="020F0609000000000000" pitchFamily="49" charset="-128"/>
                        <a:ea typeface="AR丸ゴシック体04M" panose="020F0609000000000000" pitchFamily="49" charset="-128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FE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998463"/>
                  </a:ext>
                </a:extLst>
              </a:tr>
            </a:tbl>
          </a:graphicData>
        </a:graphic>
      </p:graphicFrame>
      <p:sp>
        <p:nvSpPr>
          <p:cNvPr id="4" name="タイトル 3">
            <a:extLst>
              <a:ext uri="{FF2B5EF4-FFF2-40B4-BE49-F238E27FC236}">
                <a16:creationId xmlns:a16="http://schemas.microsoft.com/office/drawing/2014/main" id="{E2BE6054-F5D8-408C-BDE1-08C5660E9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-13626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E1E5A5A1-28E6-4E41-BD46-2D582DA845CE}"/>
              </a:ext>
            </a:extLst>
          </p:cNvPr>
          <p:cNvSpPr/>
          <p:nvPr/>
        </p:nvSpPr>
        <p:spPr>
          <a:xfrm>
            <a:off x="1195068" y="115600"/>
            <a:ext cx="7156451" cy="872935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もう一度</a:t>
            </a: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동강洛東江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を復習しよう</a:t>
            </a:r>
            <a:endParaRPr kumimoji="1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9414F5F-54C5-4F6E-BAC4-9D8F6FC366B3}"/>
              </a:ext>
            </a:extLst>
          </p:cNvPr>
          <p:cNvGrpSpPr/>
          <p:nvPr/>
        </p:nvGrpSpPr>
        <p:grpSpPr>
          <a:xfrm>
            <a:off x="8562476" y="63577"/>
            <a:ext cx="3762191" cy="1462231"/>
            <a:chOff x="8219328" y="5242759"/>
            <a:chExt cx="4278732" cy="1805313"/>
          </a:xfrm>
        </p:grpSpPr>
        <p:pic>
          <p:nvPicPr>
            <p:cNvPr id="12" name="グラフィックス 11">
              <a:extLst>
                <a:ext uri="{FF2B5EF4-FFF2-40B4-BE49-F238E27FC236}">
                  <a16:creationId xmlns:a16="http://schemas.microsoft.com/office/drawing/2014/main" id="{6606C961-EE1E-4725-AD74-35D1830EE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19328" y="5242759"/>
              <a:ext cx="4278732" cy="1805313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9E5149F-09D7-4479-8089-A9A0116B5FA8}"/>
                </a:ext>
              </a:extLst>
            </p:cNvPr>
            <p:cNvSpPr txBox="1"/>
            <p:nvPr/>
          </p:nvSpPr>
          <p:spPr>
            <a:xfrm>
              <a:off x="8750080" y="5460164"/>
              <a:ext cx="3057690" cy="1025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chemeClr val="accent1">
                      <a:lumMod val="75000"/>
                    </a:schemeClr>
                  </a:solidFill>
                  <a:effectLst/>
                  <a:latin typeface="Batang" panose="02030600000101010101" pitchFamily="18" charset="-127"/>
                  <a:ea typeface="HG丸ｺﾞｼｯｸM-PRO" panose="020F0600000000000000" pitchFamily="50" charset="-128"/>
                  <a:cs typeface="Batang" panose="02030600000101010101" pitchFamily="18" charset="-127"/>
                </a:rPr>
                <a:t>onlinereading.pdf</a:t>
              </a:r>
            </a:p>
            <a:p>
              <a:r>
                <a:rPr lang="en-US" altLang="ja-JP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</a:t>
              </a:r>
              <a:r>
                <a:rPr lang="ja-JP" altLang="en-US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８</a:t>
              </a:r>
              <a:r>
                <a:rPr kumimoji="1" lang="ja-JP" altLang="en-US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983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D2A5B72E-77DC-48A1-AED5-8CC7208E9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403" y="244735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pic>
        <p:nvPicPr>
          <p:cNvPr id="13" name="グラフィックス 12">
            <a:extLst>
              <a:ext uri="{FF2B5EF4-FFF2-40B4-BE49-F238E27FC236}">
                <a16:creationId xmlns:a16="http://schemas.microsoft.com/office/drawing/2014/main" id="{926A05D5-ADEE-4986-B3D3-9D9DD73AB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1602" y="53349"/>
            <a:ext cx="3324224" cy="1321059"/>
          </a:xfrm>
          <a:prstGeom prst="rect">
            <a:avLst/>
          </a:prstGeom>
        </p:spPr>
      </p:pic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F06DA1C-D0B3-4670-BEDC-8A0688937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4673" y="319624"/>
            <a:ext cx="2598082" cy="883758"/>
          </a:xfrm>
        </p:spPr>
        <p:txBody>
          <a:bodyPr>
            <a:noAutofit/>
          </a:bodyPr>
          <a:lstStyle/>
          <a:p>
            <a:pPr marL="0" indent="0">
              <a:lnSpc>
                <a:spcPts val="6500"/>
              </a:lnSpc>
              <a:buNone/>
            </a:pPr>
            <a:r>
              <a:rPr lang="ko-KR" altLang="en-US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洛東江</a:t>
            </a:r>
            <a:endParaRPr kumimoji="1" lang="ja-JP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294E03B6-4B61-48C5-8934-08CBCA0AF27E}"/>
              </a:ext>
            </a:extLst>
          </p:cNvPr>
          <p:cNvGrpSpPr/>
          <p:nvPr/>
        </p:nvGrpSpPr>
        <p:grpSpPr>
          <a:xfrm>
            <a:off x="6236904" y="37506"/>
            <a:ext cx="5723171" cy="2437326"/>
            <a:chOff x="5839495" y="-74127"/>
            <a:chExt cx="6140435" cy="2678254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A9BD33A0-813F-4083-A11B-370086323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08" t="6851" r="29696" b="52591"/>
            <a:stretch/>
          </p:blipFill>
          <p:spPr>
            <a:xfrm>
              <a:off x="5839495" y="0"/>
              <a:ext cx="6140435" cy="2604127"/>
            </a:xfrm>
            <a:prstGeom prst="rect">
              <a:avLst/>
            </a:prstGeom>
          </p:spPr>
        </p:pic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1C5BDF5E-2542-499E-8F20-E527D4C6995F}"/>
                </a:ext>
              </a:extLst>
            </p:cNvPr>
            <p:cNvSpPr/>
            <p:nvPr/>
          </p:nvSpPr>
          <p:spPr>
            <a:xfrm>
              <a:off x="8472395" y="-74127"/>
              <a:ext cx="1447801" cy="3249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068DC0F-9328-462B-B737-BF3B42348941}"/>
              </a:ext>
            </a:extLst>
          </p:cNvPr>
          <p:cNvGrpSpPr/>
          <p:nvPr/>
        </p:nvGrpSpPr>
        <p:grpSpPr>
          <a:xfrm>
            <a:off x="33777" y="1667634"/>
            <a:ext cx="7216081" cy="2486643"/>
            <a:chOff x="4356457" y="4200525"/>
            <a:chExt cx="7623474" cy="2604126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E47E85DA-707B-4D61-8219-978FBE21BA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4" t="5516" r="8094" b="55379"/>
            <a:stretch/>
          </p:blipFill>
          <p:spPr>
            <a:xfrm>
              <a:off x="4356457" y="4200525"/>
              <a:ext cx="7623474" cy="2604126"/>
            </a:xfrm>
            <a:prstGeom prst="rect">
              <a:avLst/>
            </a:prstGeom>
          </p:spPr>
        </p:pic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E5578149-5C30-43CB-B628-4BDEF7640D59}"/>
                </a:ext>
              </a:extLst>
            </p:cNvPr>
            <p:cNvSpPr/>
            <p:nvPr/>
          </p:nvSpPr>
          <p:spPr>
            <a:xfrm rot="20515167">
              <a:off x="7052516" y="5649119"/>
              <a:ext cx="1386935" cy="3058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3609F26E-652B-40D0-A43F-7AD76FE8F7C0}"/>
              </a:ext>
            </a:extLst>
          </p:cNvPr>
          <p:cNvGrpSpPr/>
          <p:nvPr/>
        </p:nvGrpSpPr>
        <p:grpSpPr>
          <a:xfrm>
            <a:off x="6096000" y="2778827"/>
            <a:ext cx="4034474" cy="1480724"/>
            <a:chOff x="4987291" y="1619405"/>
            <a:chExt cx="4481842" cy="1738610"/>
          </a:xfrm>
        </p:grpSpPr>
        <p:pic>
          <p:nvPicPr>
            <p:cNvPr id="27" name="グラフィックス 26">
              <a:extLst>
                <a:ext uri="{FF2B5EF4-FFF2-40B4-BE49-F238E27FC236}">
                  <a16:creationId xmlns:a16="http://schemas.microsoft.com/office/drawing/2014/main" id="{5EB34FAF-A6E0-4593-81C2-8145AA939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87291" y="1619405"/>
              <a:ext cx="4481842" cy="1738610"/>
            </a:xfrm>
            <a:prstGeom prst="rect">
              <a:avLst/>
            </a:prstGeom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BBDB5720-2D49-4F94-90E3-E478F23E1A08}"/>
                </a:ext>
              </a:extLst>
            </p:cNvPr>
            <p:cNvSpPr txBox="1"/>
            <p:nvPr/>
          </p:nvSpPr>
          <p:spPr>
            <a:xfrm>
              <a:off x="5472648" y="2110487"/>
              <a:ext cx="3446115" cy="542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32-34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40D2E9B6-AC48-4A65-8F7B-87A6BA17FF00}"/>
              </a:ext>
            </a:extLst>
          </p:cNvPr>
          <p:cNvGrpSpPr/>
          <p:nvPr/>
        </p:nvGrpSpPr>
        <p:grpSpPr>
          <a:xfrm>
            <a:off x="8372961" y="1589088"/>
            <a:ext cx="4034474" cy="1480724"/>
            <a:chOff x="4987291" y="1619405"/>
            <a:chExt cx="4481842" cy="1738610"/>
          </a:xfrm>
        </p:grpSpPr>
        <p:pic>
          <p:nvPicPr>
            <p:cNvPr id="21" name="グラフィックス 20">
              <a:extLst>
                <a:ext uri="{FF2B5EF4-FFF2-40B4-BE49-F238E27FC236}">
                  <a16:creationId xmlns:a16="http://schemas.microsoft.com/office/drawing/2014/main" id="{B3FB9017-7A2A-46C9-A6AF-0DECA2A4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87291" y="1619405"/>
              <a:ext cx="4481842" cy="1738610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E65393D2-2712-4CE5-B219-BC540CAE56F3}"/>
                </a:ext>
              </a:extLst>
            </p:cNvPr>
            <p:cNvSpPr txBox="1"/>
            <p:nvPr/>
          </p:nvSpPr>
          <p:spPr>
            <a:xfrm>
              <a:off x="5472648" y="2110487"/>
              <a:ext cx="3688473" cy="5489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28-29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3E1B25F5-94DC-4B05-8985-6706037DB6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8"/>
          <a:stretch/>
        </p:blipFill>
        <p:spPr>
          <a:xfrm>
            <a:off x="3302309" y="4274240"/>
            <a:ext cx="8689514" cy="2135929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A2991F22-8105-45EA-9481-D63C2A779E28}"/>
              </a:ext>
            </a:extLst>
          </p:cNvPr>
          <p:cNvSpPr/>
          <p:nvPr/>
        </p:nvSpPr>
        <p:spPr>
          <a:xfrm>
            <a:off x="6428458" y="5188351"/>
            <a:ext cx="947748" cy="1923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0096D784-48E9-4EF7-8351-9A72E8079BC6}"/>
              </a:ext>
            </a:extLst>
          </p:cNvPr>
          <p:cNvGrpSpPr/>
          <p:nvPr/>
        </p:nvGrpSpPr>
        <p:grpSpPr>
          <a:xfrm>
            <a:off x="8452782" y="3754258"/>
            <a:ext cx="4034474" cy="1480724"/>
            <a:chOff x="4987291" y="1619405"/>
            <a:chExt cx="4481842" cy="1738610"/>
          </a:xfrm>
        </p:grpSpPr>
        <p:pic>
          <p:nvPicPr>
            <p:cNvPr id="32" name="グラフィックス 31">
              <a:extLst>
                <a:ext uri="{FF2B5EF4-FFF2-40B4-BE49-F238E27FC236}">
                  <a16:creationId xmlns:a16="http://schemas.microsoft.com/office/drawing/2014/main" id="{17BF9D8A-3B48-4852-AF48-A19F149CE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87291" y="1619405"/>
              <a:ext cx="4481842" cy="1738610"/>
            </a:xfrm>
            <a:prstGeom prst="rect">
              <a:avLst/>
            </a:prstGeom>
          </p:spPr>
        </p:pic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ACC398C4-78C6-40B3-B64E-AB0A85A05C8B}"/>
                </a:ext>
              </a:extLst>
            </p:cNvPr>
            <p:cNvSpPr txBox="1"/>
            <p:nvPr/>
          </p:nvSpPr>
          <p:spPr>
            <a:xfrm>
              <a:off x="5472648" y="2110487"/>
              <a:ext cx="3446115" cy="5420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36-37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D41A458F-C3A0-4D24-A117-D8C05708D1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0" t="82433" r="51667"/>
          <a:stretch/>
        </p:blipFill>
        <p:spPr>
          <a:xfrm>
            <a:off x="200177" y="4239834"/>
            <a:ext cx="2981657" cy="2230030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E0E3CE59-2CB3-4DF3-BD94-81081E8AB419}"/>
              </a:ext>
            </a:extLst>
          </p:cNvPr>
          <p:cNvGrpSpPr/>
          <p:nvPr/>
        </p:nvGrpSpPr>
        <p:grpSpPr>
          <a:xfrm>
            <a:off x="1371602" y="15044"/>
            <a:ext cx="4911230" cy="1398299"/>
            <a:chOff x="1371602" y="15044"/>
            <a:chExt cx="4911230" cy="1398299"/>
          </a:xfrm>
        </p:grpSpPr>
        <p:pic>
          <p:nvPicPr>
            <p:cNvPr id="35" name="グラフィックス 34">
              <a:extLst>
                <a:ext uri="{FF2B5EF4-FFF2-40B4-BE49-F238E27FC236}">
                  <a16:creationId xmlns:a16="http://schemas.microsoft.com/office/drawing/2014/main" id="{A281FB6C-264E-4F82-86AE-FFD1BE77D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71602" y="15044"/>
              <a:ext cx="4725757" cy="1398299"/>
            </a:xfrm>
            <a:prstGeom prst="rect">
              <a:avLst/>
            </a:prstGeom>
          </p:spPr>
        </p:pic>
        <p:sp>
          <p:nvSpPr>
            <p:cNvPr id="36" name="コンテンツ プレースホルダー 2">
              <a:extLst>
                <a:ext uri="{FF2B5EF4-FFF2-40B4-BE49-F238E27FC236}">
                  <a16:creationId xmlns:a16="http://schemas.microsoft.com/office/drawing/2014/main" id="{868D11B2-DEDB-494A-95A2-E9C8EEBAE318}"/>
                </a:ext>
              </a:extLst>
            </p:cNvPr>
            <p:cNvSpPr txBox="1">
              <a:spLocks/>
            </p:cNvSpPr>
            <p:nvPr/>
          </p:nvSpPr>
          <p:spPr>
            <a:xfrm>
              <a:off x="1371602" y="271999"/>
              <a:ext cx="4911230" cy="8837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6500"/>
                </a:lnSpc>
                <a:buFont typeface="Arial" panose="020B0604020202020204" pitchFamily="34" charset="0"/>
                <a:buNone/>
              </a:pPr>
              <a:r>
                <a:rPr lang="ko-KR" altLang="en-US" sz="6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tang" panose="02030600000101010101" pitchFamily="18" charset="-127"/>
                  <a:ea typeface="Batang" panose="02030600000101010101" pitchFamily="18" charset="-127"/>
                </a:rPr>
                <a:t>낙동강洛東江</a:t>
              </a:r>
              <a:endParaRPr lang="ja-JP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23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88D1C6A-87B1-49C8-8813-E5037FE82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641" y="24650"/>
            <a:ext cx="5303191" cy="6861762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D2A5B72E-77DC-48A1-AED5-8CC7208E9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08" y="0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172F35B-D960-4C3E-877B-0B0D5582E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832" y="2310990"/>
            <a:ext cx="2066788" cy="155009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E03870F-594D-419A-8962-3592C33C6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7" y="2508265"/>
            <a:ext cx="2228652" cy="167148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AD902D1-D9F5-4DD3-9CB7-516442878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08" y="4753923"/>
            <a:ext cx="2561692" cy="143820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AC58FD3-BAE5-405A-BA95-986ED9700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22" y="153060"/>
            <a:ext cx="2396998" cy="1589314"/>
          </a:xfrm>
          <a:prstGeom prst="rect">
            <a:avLst/>
          </a:prstGeom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FD6A2605-BF85-4CCE-9AB3-81B9566C2EEE}"/>
              </a:ext>
            </a:extLst>
          </p:cNvPr>
          <p:cNvSpPr/>
          <p:nvPr/>
        </p:nvSpPr>
        <p:spPr>
          <a:xfrm>
            <a:off x="9801224" y="1656421"/>
            <a:ext cx="2174127" cy="5937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>
                <a:solidFill>
                  <a:schemeClr val="accent1">
                    <a:lumMod val="75000"/>
                  </a:schemeClr>
                </a:solidFill>
              </a:rPr>
              <a:t>태백시 황지연못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4390B717-A9B5-4490-9806-5D4117CFAADA}"/>
              </a:ext>
            </a:extLst>
          </p:cNvPr>
          <p:cNvSpPr/>
          <p:nvPr/>
        </p:nvSpPr>
        <p:spPr>
          <a:xfrm>
            <a:off x="1616306" y="3240626"/>
            <a:ext cx="1789590" cy="5937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>
                <a:solidFill>
                  <a:schemeClr val="accent1">
                    <a:lumMod val="75000"/>
                  </a:schemeClr>
                </a:solidFill>
              </a:rPr>
              <a:t>안동시 부용대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E3B9B7C5-7134-4C3E-AB36-D276C0BBDA48}"/>
              </a:ext>
            </a:extLst>
          </p:cNvPr>
          <p:cNvSpPr/>
          <p:nvPr/>
        </p:nvSpPr>
        <p:spPr>
          <a:xfrm>
            <a:off x="9304512" y="3925921"/>
            <a:ext cx="2444308" cy="5937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dirty="0">
                <a:solidFill>
                  <a:schemeClr val="accent1">
                    <a:lumMod val="75000"/>
                  </a:schemeClr>
                </a:solidFill>
              </a:rPr>
              <a:t>태백시 콘크리트 공장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75DA4D09-9F08-4ACF-BABF-174EFEE752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151" y="1213659"/>
            <a:ext cx="1972332" cy="1479249"/>
          </a:xfrm>
          <a:prstGeom prst="rect">
            <a:avLst/>
          </a:prstGeom>
        </p:spPr>
      </p:pic>
      <p:sp>
        <p:nvSpPr>
          <p:cNvPr id="29" name="四角形: 角を丸くする 28">
            <a:extLst>
              <a:ext uri="{FF2B5EF4-FFF2-40B4-BE49-F238E27FC236}">
                <a16:creationId xmlns:a16="http://schemas.microsoft.com/office/drawing/2014/main" id="{A1119095-8C77-484E-B786-09029E52F1C7}"/>
              </a:ext>
            </a:extLst>
          </p:cNvPr>
          <p:cNvSpPr/>
          <p:nvPr/>
        </p:nvSpPr>
        <p:spPr>
          <a:xfrm>
            <a:off x="299708" y="1292224"/>
            <a:ext cx="2008247" cy="5937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>
                <a:solidFill>
                  <a:schemeClr val="accent1">
                    <a:lumMod val="75000"/>
                  </a:schemeClr>
                </a:solidFill>
              </a:rPr>
              <a:t>안동시 도산서원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348D3F0C-C6FD-4018-A56C-D27A182679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8" y="4330967"/>
            <a:ext cx="2176532" cy="1632399"/>
          </a:xfrm>
          <a:prstGeom prst="rect">
            <a:avLst/>
          </a:prstGeom>
        </p:spPr>
      </p:pic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E8C683CC-8465-4F43-891E-C56CB2FB8853}"/>
              </a:ext>
            </a:extLst>
          </p:cNvPr>
          <p:cNvGrpSpPr/>
          <p:nvPr/>
        </p:nvGrpSpPr>
        <p:grpSpPr>
          <a:xfrm>
            <a:off x="1359407" y="32966"/>
            <a:ext cx="3526977" cy="1097697"/>
            <a:chOff x="1371602" y="15044"/>
            <a:chExt cx="4966103" cy="1398299"/>
          </a:xfrm>
        </p:grpSpPr>
        <p:pic>
          <p:nvPicPr>
            <p:cNvPr id="31" name="グラフィックス 30">
              <a:extLst>
                <a:ext uri="{FF2B5EF4-FFF2-40B4-BE49-F238E27FC236}">
                  <a16:creationId xmlns:a16="http://schemas.microsoft.com/office/drawing/2014/main" id="{3A6CD2CA-94B1-4E28-920B-93F01E196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71602" y="15044"/>
              <a:ext cx="4725757" cy="1398299"/>
            </a:xfrm>
            <a:prstGeom prst="rect">
              <a:avLst/>
            </a:prstGeom>
          </p:spPr>
        </p:pic>
        <p:sp>
          <p:nvSpPr>
            <p:cNvPr id="32" name="コンテンツ プレースホルダー 2">
              <a:extLst>
                <a:ext uri="{FF2B5EF4-FFF2-40B4-BE49-F238E27FC236}">
                  <a16:creationId xmlns:a16="http://schemas.microsoft.com/office/drawing/2014/main" id="{DF3E84D2-2FD5-4981-95A1-0FD123C442C9}"/>
                </a:ext>
              </a:extLst>
            </p:cNvPr>
            <p:cNvSpPr txBox="1">
              <a:spLocks/>
            </p:cNvSpPr>
            <p:nvPr/>
          </p:nvSpPr>
          <p:spPr>
            <a:xfrm>
              <a:off x="1426475" y="141756"/>
              <a:ext cx="4911230" cy="88375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kumimoji="1"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6500"/>
                </a:lnSpc>
                <a:buFont typeface="Arial" panose="020B0604020202020204" pitchFamily="34" charset="0"/>
                <a:buNone/>
              </a:pPr>
              <a:r>
                <a:rPr lang="ko-KR" altLang="en-US" sz="40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tang" panose="02030600000101010101" pitchFamily="18" charset="-127"/>
                  <a:ea typeface="Batang" panose="02030600000101010101" pitchFamily="18" charset="-127"/>
                </a:rPr>
                <a:t>낙동강洛東江</a:t>
              </a:r>
              <a:endParaRPr lang="ja-JP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E6BF56A6-8953-43D9-851B-2671E26AD868}"/>
              </a:ext>
            </a:extLst>
          </p:cNvPr>
          <p:cNvSpPr/>
          <p:nvPr/>
        </p:nvSpPr>
        <p:spPr>
          <a:xfrm>
            <a:off x="359083" y="5936019"/>
            <a:ext cx="3741502" cy="5937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dirty="0">
                <a:solidFill>
                  <a:schemeClr val="accent1">
                    <a:lumMod val="75000"/>
                  </a:schemeClr>
                </a:solidFill>
              </a:rPr>
              <a:t>구미시 새마을 운동 테마 공원</a:t>
            </a: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1B0E738A-E478-4A20-B5E2-49D330CD3136}"/>
              </a:ext>
            </a:extLst>
          </p:cNvPr>
          <p:cNvSpPr/>
          <p:nvPr/>
        </p:nvSpPr>
        <p:spPr>
          <a:xfrm>
            <a:off x="6791388" y="581814"/>
            <a:ext cx="1040236" cy="8398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楕円 35">
            <a:extLst>
              <a:ext uri="{FF2B5EF4-FFF2-40B4-BE49-F238E27FC236}">
                <a16:creationId xmlns:a16="http://schemas.microsoft.com/office/drawing/2014/main" id="{7202C193-4F68-4A45-A1D4-AAD1ED750273}"/>
              </a:ext>
            </a:extLst>
          </p:cNvPr>
          <p:cNvSpPr/>
          <p:nvPr/>
        </p:nvSpPr>
        <p:spPr>
          <a:xfrm>
            <a:off x="5971733" y="2310990"/>
            <a:ext cx="746408" cy="6172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DA4C86AD-8F44-4948-8C9C-BF391E093012}"/>
              </a:ext>
            </a:extLst>
          </p:cNvPr>
          <p:cNvSpPr/>
          <p:nvPr/>
        </p:nvSpPr>
        <p:spPr>
          <a:xfrm>
            <a:off x="8558104" y="6050264"/>
            <a:ext cx="901728" cy="4794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356837A-995C-4745-AB77-B5F4C8A8DB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548" y="186776"/>
            <a:ext cx="1291111" cy="8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5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AF5D471E-609D-4EA4-ACAA-DF4FED5AB391}"/>
              </a:ext>
            </a:extLst>
          </p:cNvPr>
          <p:cNvGrpSpPr/>
          <p:nvPr/>
        </p:nvGrpSpPr>
        <p:grpSpPr>
          <a:xfrm>
            <a:off x="8294838" y="888144"/>
            <a:ext cx="3769382" cy="1462230"/>
            <a:chOff x="4987291" y="1619405"/>
            <a:chExt cx="4481842" cy="1738610"/>
          </a:xfrm>
        </p:grpSpPr>
        <p:pic>
          <p:nvPicPr>
            <p:cNvPr id="32" name="グラフィックス 31">
              <a:extLst>
                <a:ext uri="{FF2B5EF4-FFF2-40B4-BE49-F238E27FC236}">
                  <a16:creationId xmlns:a16="http://schemas.microsoft.com/office/drawing/2014/main" id="{6444D65C-3096-4FE0-B582-91C900C75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87291" y="1619405"/>
              <a:ext cx="4481842" cy="1738610"/>
            </a:xfrm>
            <a:prstGeom prst="rect">
              <a:avLst/>
            </a:prstGeom>
          </p:spPr>
        </p:pic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0962FE51-0294-46D2-9EF5-97DC314EDD58}"/>
                </a:ext>
              </a:extLst>
            </p:cNvPr>
            <p:cNvSpPr txBox="1"/>
            <p:nvPr/>
          </p:nvSpPr>
          <p:spPr>
            <a:xfrm>
              <a:off x="5456159" y="2102114"/>
              <a:ext cx="3572796" cy="512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2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 </a:t>
              </a:r>
              <a:r>
                <a:rPr kumimoji="1" lang="en-US" altLang="ja-JP" sz="22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36</a:t>
              </a:r>
              <a:r>
                <a:rPr kumimoji="1" lang="ja-JP" altLang="en-US" sz="22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9956980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ja-JP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ドラマ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동백꽃 필 무렵</a:t>
            </a:r>
            <a:r>
              <a:rPr lang="ja-JP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のオンサンってどこ？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7DF77A1-354D-4D67-94D8-6D210B0891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4" r="54481" b="23333"/>
          <a:stretch/>
        </p:blipFill>
        <p:spPr>
          <a:xfrm>
            <a:off x="1525705" y="1094927"/>
            <a:ext cx="5908811" cy="5763073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94B5CF20-87E2-497D-A46D-4E7BF74E0A94}"/>
              </a:ext>
            </a:extLst>
          </p:cNvPr>
          <p:cNvSpPr/>
          <p:nvPr/>
        </p:nvSpPr>
        <p:spPr>
          <a:xfrm>
            <a:off x="1900280" y="4648201"/>
            <a:ext cx="3481345" cy="2047874"/>
          </a:xfrm>
          <a:prstGeom prst="ellipse">
            <a:avLst/>
          </a:prstGeom>
          <a:solidFill>
            <a:srgbClr val="FEE3FF">
              <a:alpha val="4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39C20B7-ADE2-472C-9277-DD71A19F20AC}"/>
              </a:ext>
            </a:extLst>
          </p:cNvPr>
          <p:cNvGrpSpPr/>
          <p:nvPr/>
        </p:nvGrpSpPr>
        <p:grpSpPr>
          <a:xfrm>
            <a:off x="7438367" y="2288274"/>
            <a:ext cx="4625853" cy="3274480"/>
            <a:chOff x="7438367" y="2288274"/>
            <a:chExt cx="4625853" cy="327448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3BEA36C6-E41B-4C6A-8CE7-2068FF641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8367" y="2288274"/>
              <a:ext cx="4625853" cy="3274480"/>
            </a:xfrm>
            <a:prstGeom prst="rect">
              <a:avLst/>
            </a:prstGeom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83D908D0-9AF9-4A5F-ADD7-BE7AA5E14A2B}"/>
                </a:ext>
              </a:extLst>
            </p:cNvPr>
            <p:cNvSpPr txBox="1"/>
            <p:nvPr/>
          </p:nvSpPr>
          <p:spPr>
            <a:xfrm>
              <a:off x="7950668" y="3394941"/>
              <a:ext cx="33991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ko-KR" altLang="en-US" sz="6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tang" panose="02030600000101010101" pitchFamily="18" charset="-127"/>
                  <a:ea typeface="Batang" panose="02030600000101010101" pitchFamily="18" charset="-127"/>
                </a:rPr>
                <a:t>포항</a:t>
              </a:r>
              <a:r>
                <a:rPr lang="ja-JP" altLang="en-US" sz="6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ＭＳ 明朝" panose="02020609040205080304" pitchFamily="17" charset="-128"/>
                  <a:ea typeface="ＭＳ 明朝" panose="02020609040205080304" pitchFamily="17" charset="-128"/>
                </a:rPr>
                <a:t>浦項</a:t>
              </a:r>
              <a:endParaRPr kumimoji="1" lang="ja-JP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940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60006F1-9795-404A-AA87-86C33FF9E4F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90" y="902335"/>
            <a:ext cx="6585359" cy="58176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E845F821-45B8-4713-88DC-071BB2508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124" y="-47625"/>
            <a:ext cx="5104876" cy="511492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E47BB9C-CFED-4389-9917-C306B688A33F}"/>
              </a:ext>
            </a:extLst>
          </p:cNvPr>
          <p:cNvSpPr txBox="1"/>
          <p:nvPr/>
        </p:nvSpPr>
        <p:spPr>
          <a:xfrm>
            <a:off x="7419975" y="5484257"/>
            <a:ext cx="42862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altLang="ja-JP" sz="1800" u="sng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  <a:hlinkClick r:id="rId4"/>
              </a:rPr>
              <a:t>http://phtour.pohang.go.kr/Ivyimages/site/phtour/sub/tour_map_190809.pdf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A19EBC-A834-4672-8779-0CFEE0D406A7}"/>
              </a:ext>
            </a:extLst>
          </p:cNvPr>
          <p:cNvSpPr txBox="1"/>
          <p:nvPr/>
        </p:nvSpPr>
        <p:spPr>
          <a:xfrm>
            <a:off x="7419975" y="5114925"/>
            <a:ext cx="1685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下記より抜粋</a:t>
            </a: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84565F4-637E-4BD3-96FC-75269BADCAD4}"/>
              </a:ext>
            </a:extLst>
          </p:cNvPr>
          <p:cNvSpPr/>
          <p:nvPr/>
        </p:nvSpPr>
        <p:spPr>
          <a:xfrm>
            <a:off x="5076825" y="1168264"/>
            <a:ext cx="1733550" cy="10253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  <a:endParaRPr kumimoji="1" lang="ja-JP" altLang="en-US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398FF31-0B3C-4DEE-BAD1-5026A0C3AA33}"/>
              </a:ext>
            </a:extLst>
          </p:cNvPr>
          <p:cNvSpPr/>
          <p:nvPr/>
        </p:nvSpPr>
        <p:spPr>
          <a:xfrm>
            <a:off x="1215845" y="4971579"/>
            <a:ext cx="1733550" cy="10253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kumimoji="1" lang="ja-JP" altLang="en-US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BEB04749-8731-44DC-8EFF-A7149FC50A22}"/>
              </a:ext>
            </a:extLst>
          </p:cNvPr>
          <p:cNvSpPr/>
          <p:nvPr/>
        </p:nvSpPr>
        <p:spPr>
          <a:xfrm>
            <a:off x="2315680" y="3236878"/>
            <a:ext cx="742826" cy="7935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  <a:endParaRPr lang="en-US" altLang="ja-JP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AF3E8F8A-2603-46AC-B1DB-14613DBD9543}"/>
              </a:ext>
            </a:extLst>
          </p:cNvPr>
          <p:cNvSpPr/>
          <p:nvPr/>
        </p:nvSpPr>
        <p:spPr>
          <a:xfrm rot="19284266">
            <a:off x="2866346" y="2558506"/>
            <a:ext cx="3711553" cy="8159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  <a:endParaRPr lang="en-US" altLang="ja-JP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7D86030D-75E9-4973-A04E-83A542F501E9}"/>
              </a:ext>
            </a:extLst>
          </p:cNvPr>
          <p:cNvSpPr/>
          <p:nvPr/>
        </p:nvSpPr>
        <p:spPr>
          <a:xfrm>
            <a:off x="657307" y="3151872"/>
            <a:ext cx="1209214" cy="10253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⑨</a:t>
            </a:r>
            <a:endParaRPr kumimoji="1" lang="ja-JP" altLang="en-US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750A073-BC94-4B60-98E0-F3F8FB9B2228}"/>
              </a:ext>
            </a:extLst>
          </p:cNvPr>
          <p:cNvSpPr/>
          <p:nvPr/>
        </p:nvSpPr>
        <p:spPr>
          <a:xfrm>
            <a:off x="1990823" y="1495205"/>
            <a:ext cx="1114896" cy="8680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  <a:endParaRPr lang="en-US" altLang="ja-JP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010CB589-353B-44B7-ADFF-EC0B63479E16}"/>
              </a:ext>
            </a:extLst>
          </p:cNvPr>
          <p:cNvSpPr/>
          <p:nvPr/>
        </p:nvSpPr>
        <p:spPr>
          <a:xfrm>
            <a:off x="1340928" y="2082441"/>
            <a:ext cx="1156169" cy="10253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⑫</a:t>
            </a:r>
            <a:endParaRPr lang="en-US" altLang="ja-JP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AFF87D68-F749-4A88-93F9-32BEC4C546EF}"/>
              </a:ext>
            </a:extLst>
          </p:cNvPr>
          <p:cNvSpPr/>
          <p:nvPr/>
        </p:nvSpPr>
        <p:spPr>
          <a:xfrm>
            <a:off x="2079353" y="2443944"/>
            <a:ext cx="1020594" cy="7935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  <a:endParaRPr lang="en-US" altLang="ja-JP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96BA019A-8DEA-45A5-9CEA-36D8BE1D7748}"/>
              </a:ext>
            </a:extLst>
          </p:cNvPr>
          <p:cNvSpPr/>
          <p:nvPr/>
        </p:nvSpPr>
        <p:spPr>
          <a:xfrm>
            <a:off x="2924635" y="1926417"/>
            <a:ext cx="877215" cy="8978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  <a:endParaRPr lang="en-US" altLang="ja-JP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D961E30B-83E0-4FBC-B2DF-ABB5B7C2B4F5}"/>
              </a:ext>
            </a:extLst>
          </p:cNvPr>
          <p:cNvSpPr/>
          <p:nvPr/>
        </p:nvSpPr>
        <p:spPr>
          <a:xfrm>
            <a:off x="3442852" y="3432926"/>
            <a:ext cx="1733550" cy="10253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2A324E88-8486-4041-A450-C5FDBC2F8DC7}"/>
              </a:ext>
            </a:extLst>
          </p:cNvPr>
          <p:cNvSpPr/>
          <p:nvPr/>
        </p:nvSpPr>
        <p:spPr>
          <a:xfrm>
            <a:off x="8200095" y="3370070"/>
            <a:ext cx="1209214" cy="10253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⑨</a:t>
            </a:r>
            <a:endParaRPr kumimoji="1" lang="ja-JP" altLang="en-US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8D6874EB-A90C-4694-B5E0-46E14BC30F56}"/>
              </a:ext>
            </a:extLst>
          </p:cNvPr>
          <p:cNvSpPr/>
          <p:nvPr/>
        </p:nvSpPr>
        <p:spPr>
          <a:xfrm>
            <a:off x="4208372" y="5334891"/>
            <a:ext cx="1733550" cy="10253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⑪</a:t>
            </a:r>
            <a:endParaRPr kumimoji="1" lang="ja-JP" altLang="en-US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DA807535-AD9D-41AC-A7EF-CFBE9793921E}"/>
              </a:ext>
            </a:extLst>
          </p:cNvPr>
          <p:cNvSpPr/>
          <p:nvPr/>
        </p:nvSpPr>
        <p:spPr>
          <a:xfrm>
            <a:off x="5076825" y="3236878"/>
            <a:ext cx="1733550" cy="10253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⑫</a:t>
            </a:r>
            <a:endParaRPr kumimoji="1" lang="ja-JP" altLang="en-US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8829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187270" y="0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" name="オンライン メディア 2" title="포항 가볼만한곳 12경과 경북 숨은 명소를 다니며 찍은 영상  / 호미곶 / 영일대해수욕장 / 죽도시장 / 장기읍성 / 포항운하 / 오어사 / 연오랑세오녀테마공원 / 철길숲">
            <a:hlinkClick r:id="" action="ppaction://media"/>
            <a:extLst>
              <a:ext uri="{FF2B5EF4-FFF2-40B4-BE49-F238E27FC236}">
                <a16:creationId xmlns:a16="http://schemas.microsoft.com/office/drawing/2014/main" id="{EF07AE82-85C6-4D39-8E69-9FA5911DE7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40928" y="913038"/>
            <a:ext cx="10522057" cy="5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1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6372225" y="138060"/>
            <a:ext cx="468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1.</a:t>
            </a:r>
            <a:r>
              <a:rPr kumimoji="1" lang="ko-KR" alt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호미곶</a:t>
            </a:r>
            <a:r>
              <a:rPr kumimoji="1" lang="ko-KR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일출</a:t>
            </a:r>
            <a:endParaRPr kumimoji="1" lang="ja-JP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D8B4E46-CA90-45CC-B607-7D759B2C3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2" y="1390650"/>
            <a:ext cx="6263844" cy="416242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59DF384-D04D-4C4A-8D19-D9954F7170C9}"/>
              </a:ext>
            </a:extLst>
          </p:cNvPr>
          <p:cNvSpPr txBox="1"/>
          <p:nvPr/>
        </p:nvSpPr>
        <p:spPr>
          <a:xfrm>
            <a:off x="7115176" y="1885950"/>
            <a:ext cx="46005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48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대한민국 내륙에서 가장 해가 먼저 뜨는 곳이다</a:t>
            </a:r>
            <a:r>
              <a:rPr lang="en-US" altLang="ja-JP" sz="4800" kern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endParaRPr lang="ja-JP" altLang="ja-JP" sz="4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sz="4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BB84AC-2BFE-45DE-975A-77B23EA0FF46}"/>
              </a:ext>
            </a:extLst>
          </p:cNvPr>
          <p:cNvSpPr txBox="1"/>
          <p:nvPr/>
        </p:nvSpPr>
        <p:spPr>
          <a:xfrm>
            <a:off x="7142479" y="1061390"/>
            <a:ext cx="3382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Helvetica" panose="020B0604020202020204" pitchFamily="34" charset="0"/>
              </a:rPr>
              <a:t>虎尾串　日の出</a:t>
            </a:r>
            <a:endParaRPr kumimoji="1" lang="ja-JP" alt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150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9C12C549-E91C-4B5E-A918-5DD78EF27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466725"/>
            <a:ext cx="6391275" cy="6391275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3825695" y="30467"/>
            <a:ext cx="86486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2.</a:t>
            </a:r>
            <a:r>
              <a:rPr kumimoji="1" lang="ko-KR" alt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내연산</a:t>
            </a:r>
            <a:r>
              <a:rPr kumimoji="1" lang="ko-KR" alt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kumimoji="1" lang="en-US" altLang="ko-KR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12</a:t>
            </a:r>
            <a:r>
              <a:rPr kumimoji="1" lang="ko-KR" alt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폭포 비경</a:t>
            </a:r>
            <a:endParaRPr kumimoji="1" lang="ja-JP" altLang="en-US" sz="5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863E98E-183D-41DE-B68B-DD8BEB8FB212}"/>
              </a:ext>
            </a:extLst>
          </p:cNvPr>
          <p:cNvGrpSpPr/>
          <p:nvPr/>
        </p:nvGrpSpPr>
        <p:grpSpPr>
          <a:xfrm>
            <a:off x="433388" y="2768464"/>
            <a:ext cx="3769382" cy="1634832"/>
            <a:chOff x="7753350" y="5463711"/>
            <a:chExt cx="3962400" cy="1671843"/>
          </a:xfrm>
        </p:grpSpPr>
        <p:pic>
          <p:nvPicPr>
            <p:cNvPr id="9" name="グラフィックス 8">
              <a:extLst>
                <a:ext uri="{FF2B5EF4-FFF2-40B4-BE49-F238E27FC236}">
                  <a16:creationId xmlns:a16="http://schemas.microsoft.com/office/drawing/2014/main" id="{E1F9E379-8274-4309-B37E-DA91AE157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53350" y="5463711"/>
              <a:ext cx="3962400" cy="1671843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B280507-1557-4216-8527-C3D13A760C79}"/>
                </a:ext>
              </a:extLst>
            </p:cNvPr>
            <p:cNvSpPr txBox="1"/>
            <p:nvPr/>
          </p:nvSpPr>
          <p:spPr>
            <a:xfrm>
              <a:off x="8164016" y="5969250"/>
              <a:ext cx="3055401" cy="409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material 1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の</a:t>
              </a:r>
              <a:r>
                <a:rPr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21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sp>
        <p:nvSpPr>
          <p:cNvPr id="14" name="楕円 13">
            <a:extLst>
              <a:ext uri="{FF2B5EF4-FFF2-40B4-BE49-F238E27FC236}">
                <a16:creationId xmlns:a16="http://schemas.microsoft.com/office/drawing/2014/main" id="{7C6CC71F-D28E-4E0D-923F-DC14A4100B9F}"/>
              </a:ext>
            </a:extLst>
          </p:cNvPr>
          <p:cNvSpPr/>
          <p:nvPr/>
        </p:nvSpPr>
        <p:spPr>
          <a:xfrm>
            <a:off x="8856572" y="974409"/>
            <a:ext cx="1504950" cy="1203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  <a:endParaRPr kumimoji="1" lang="ja-JP" altLang="en-US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A986D017-1819-490A-93A6-4A1820CBF0EA}"/>
              </a:ext>
            </a:extLst>
          </p:cNvPr>
          <p:cNvSpPr/>
          <p:nvPr/>
        </p:nvSpPr>
        <p:spPr>
          <a:xfrm>
            <a:off x="7151599" y="720567"/>
            <a:ext cx="1840001" cy="12034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  <a:endParaRPr kumimoji="1" lang="ja-JP" altLang="en-US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E64B601B-2E1A-49C4-9B85-A6B87C3466B1}"/>
              </a:ext>
            </a:extLst>
          </p:cNvPr>
          <p:cNvSpPr/>
          <p:nvPr/>
        </p:nvSpPr>
        <p:spPr>
          <a:xfrm>
            <a:off x="7358651" y="2166404"/>
            <a:ext cx="1663519" cy="139846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  <a:endParaRPr kumimoji="1" lang="ja-JP" altLang="en-US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F806323A-7F3D-4E45-B4F9-8C84598A0657}"/>
              </a:ext>
            </a:extLst>
          </p:cNvPr>
          <p:cNvSpPr/>
          <p:nvPr/>
        </p:nvSpPr>
        <p:spPr>
          <a:xfrm>
            <a:off x="10528482" y="3704063"/>
            <a:ext cx="1368244" cy="10203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⑪</a:t>
            </a:r>
            <a:endParaRPr kumimoji="1" lang="ja-JP" altLang="en-US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E5F7DE60-43E5-426D-AEC8-949F44775D4B}"/>
              </a:ext>
            </a:extLst>
          </p:cNvPr>
          <p:cNvSpPr/>
          <p:nvPr/>
        </p:nvSpPr>
        <p:spPr>
          <a:xfrm>
            <a:off x="9871675" y="2544533"/>
            <a:ext cx="1368244" cy="1020338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kumimoji="1" lang="ja-JP" altLang="en-US" sz="32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DC585CB-D11D-4EA1-B8B2-6B09E63B8C0C}"/>
              </a:ext>
            </a:extLst>
          </p:cNvPr>
          <p:cNvSpPr txBox="1"/>
          <p:nvPr/>
        </p:nvSpPr>
        <p:spPr>
          <a:xfrm>
            <a:off x="1215844" y="4015885"/>
            <a:ext cx="4442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  <a:cs typeface="Helvetica" panose="020B0604020202020204" pitchFamily="34" charset="0"/>
              </a:rPr>
              <a:t>內延山　</a:t>
            </a:r>
            <a:r>
              <a:rPr lang="en-US" altLang="ja-JP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  <a:cs typeface="Helvetica" panose="020B0604020202020204" pitchFamily="34" charset="0"/>
              </a:rPr>
              <a:t>12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  <a:cs typeface="Helvetica" panose="020B0604020202020204" pitchFamily="34" charset="0"/>
              </a:rPr>
              <a:t>瀑布 </a:t>
            </a:r>
            <a:r>
              <a:rPr lang="ja-JP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  <a:cs typeface="Helvetica" panose="020B0604020202020204" pitchFamily="34" charset="0"/>
              </a:rPr>
              <a:t>秘境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  <a:cs typeface="Helvetica" panose="020B0604020202020204" pitchFamily="34" charset="0"/>
              </a:rPr>
              <a:t> </a:t>
            </a:r>
            <a:endParaRPr kumimoji="1" lang="ja-JP" alt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572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2C5C09F-9A68-4038-8F82-BFE29DFA0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8" r="6626"/>
          <a:stretch/>
        </p:blipFill>
        <p:spPr>
          <a:xfrm rot="5400000">
            <a:off x="5331224" y="-268685"/>
            <a:ext cx="6520653" cy="7200899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7980922D-FA6F-48A8-9A59-7EC1738AC11B}"/>
              </a:ext>
            </a:extLst>
          </p:cNvPr>
          <p:cNvSpPr/>
          <p:nvPr/>
        </p:nvSpPr>
        <p:spPr>
          <a:xfrm>
            <a:off x="238125" y="71438"/>
            <a:ext cx="4905375" cy="718657"/>
          </a:xfrm>
          <a:prstGeom prst="roundRect">
            <a:avLst/>
          </a:prstGeom>
          <a:solidFill>
            <a:srgbClr val="FEDAFA"/>
          </a:solidFill>
          <a:ln w="28575">
            <a:solidFill>
              <a:srgbClr val="FE38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43.  </a:t>
            </a:r>
            <a:r>
              <a:rPr kumimoji="1" lang="ko-KR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오늘이 </a:t>
            </a:r>
            <a:r>
              <a:rPr kumimoji="1"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100</a:t>
            </a:r>
            <a:r>
              <a:rPr kumimoji="1" lang="ko-KR" altLang="en-US" sz="32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일이에요</a:t>
            </a:r>
            <a:r>
              <a:rPr kumimoji="1" lang="ko-KR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endParaRPr kumimoji="1" lang="ja-JP" alt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A7E813D-353F-4FAF-879E-CABE17622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34120" y="2084955"/>
            <a:ext cx="6021540" cy="361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65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3810000" y="120458"/>
            <a:ext cx="86486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2.</a:t>
            </a:r>
            <a:r>
              <a:rPr kumimoji="1" lang="ko-KR" alt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내연산內延山 </a:t>
            </a:r>
            <a:r>
              <a:rPr kumimoji="1" lang="en-US" altLang="ko-KR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12</a:t>
            </a:r>
            <a:r>
              <a:rPr kumimoji="1" lang="ko-KR" alt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폭포 비경</a:t>
            </a:r>
            <a:endParaRPr kumimoji="1" lang="ja-JP" altLang="en-US" sz="5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5483F16-7484-4B0C-836A-2445246D6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133" y="1092874"/>
            <a:ext cx="3717681" cy="28098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C3FDAD1-8FC7-465B-B1CF-CEF83DB08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08" y="936810"/>
            <a:ext cx="5861389" cy="390048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93112EC-7AF4-4011-B724-06D589B54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3" y="3902749"/>
            <a:ext cx="5324475" cy="299501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4300F51-0078-4BF1-B086-EE7FD18101E9}"/>
              </a:ext>
            </a:extLst>
          </p:cNvPr>
          <p:cNvSpPr txBox="1"/>
          <p:nvPr/>
        </p:nvSpPr>
        <p:spPr>
          <a:xfrm>
            <a:off x="6685279" y="5336415"/>
            <a:ext cx="4735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  <a:cs typeface="Helvetica" panose="020B0604020202020204" pitchFamily="34" charset="0"/>
              </a:rPr>
              <a:t>內延山　</a:t>
            </a:r>
            <a:r>
              <a:rPr lang="en-US" altLang="zh-TW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  <a:cs typeface="Helvetica" panose="020B0604020202020204" pitchFamily="34" charset="0"/>
              </a:rPr>
              <a:t>12</a:t>
            </a:r>
            <a:r>
              <a:rPr lang="zh-TW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  <a:cs typeface="Helvetica" panose="020B0604020202020204" pitchFamily="34" charset="0"/>
              </a:rPr>
              <a:t>瀑布 秘境</a:t>
            </a:r>
            <a:endParaRPr kumimoji="1" lang="ja-JP" alt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305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3825696" y="30467"/>
            <a:ext cx="85758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3.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운제산오어사雲梯山吾魚寺</a:t>
            </a:r>
            <a:endParaRPr kumimoji="1" lang="ja-JP" alt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0556768-0D33-4DA1-A27E-07E9F4A9111A}"/>
              </a:ext>
            </a:extLst>
          </p:cNvPr>
          <p:cNvSpPr txBox="1"/>
          <p:nvPr/>
        </p:nvSpPr>
        <p:spPr>
          <a:xfrm>
            <a:off x="389477" y="1429557"/>
            <a:ext cx="111833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800"/>
              </a:lnSpc>
            </a:pPr>
            <a:r>
              <a:rPr lang="ko-KR" altLang="ja-JP" sz="4400" kern="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운제산</a:t>
            </a:r>
            <a:r>
              <a:rPr lang="en-US" altLang="ja-JP" sz="4400" kern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(</a:t>
            </a:r>
            <a:r>
              <a:rPr lang="ko-KR" altLang="ja-JP" sz="44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雲梯山</a:t>
            </a:r>
            <a:r>
              <a:rPr lang="en-US" altLang="ja-JP" sz="4400" kern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)</a:t>
            </a:r>
            <a:r>
              <a:rPr lang="ko-KR" altLang="ja-JP" sz="44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에 있는 삼국시대 신라의 제</a:t>
            </a:r>
            <a:r>
              <a:rPr lang="en-US" altLang="ja-JP" sz="4400" kern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26</a:t>
            </a:r>
            <a:r>
              <a:rPr lang="ko-KR" altLang="ja-JP" sz="44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대 </a:t>
            </a:r>
            <a:r>
              <a:rPr lang="ko-KR" altLang="ja-JP" sz="4400" kern="0" dirty="0" err="1">
                <a:solidFill>
                  <a:srgbClr val="000000"/>
                </a:solidFill>
                <a:effectLst/>
                <a:highlight>
                  <a:srgbClr val="00FFFF"/>
                </a:highlight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진평왕</a:t>
            </a:r>
            <a:r>
              <a:rPr lang="ko-KR" altLang="ja-JP" sz="44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당시 창건한 사찰</a:t>
            </a:r>
            <a:r>
              <a:rPr lang="en-US" altLang="ja-JP" sz="4400" kern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.</a:t>
            </a:r>
            <a:endParaRPr lang="ja-JP" altLang="ja-JP" sz="44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81C8CDA-A508-4593-9156-22CE7D32B7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21" y="2827912"/>
            <a:ext cx="5617402" cy="3724582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C2E1D46-DCE9-4488-829C-CF6DB5108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5" y="2752996"/>
            <a:ext cx="5066316" cy="37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17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4235270" y="151236"/>
            <a:ext cx="70324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4.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호미반도 </a:t>
            </a:r>
            <a:r>
              <a:rPr kumimoji="1" lang="ko-KR" alt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해안둘레길</a:t>
            </a:r>
            <a:endParaRPr kumimoji="1" lang="ja-JP" alt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0556768-0D33-4DA1-A27E-07E9F4A9111A}"/>
              </a:ext>
            </a:extLst>
          </p:cNvPr>
          <p:cNvSpPr txBox="1"/>
          <p:nvPr/>
        </p:nvSpPr>
        <p:spPr>
          <a:xfrm>
            <a:off x="112203" y="1199703"/>
            <a:ext cx="11967594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ko-KR" altLang="en-US" sz="3800" b="0" i="0" dirty="0" err="1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청림동</a:t>
            </a:r>
            <a:r>
              <a:rPr lang="ko-KR" altLang="en-US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주민센터에서 시작해 바닷길을 따라 </a:t>
            </a:r>
            <a:r>
              <a:rPr lang="ko-KR" altLang="en-US" sz="3800" b="0" i="0" dirty="0" err="1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호미곶까지</a:t>
            </a:r>
            <a:r>
              <a:rPr lang="ko-KR" altLang="en-US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장장 </a:t>
            </a:r>
            <a:r>
              <a:rPr lang="en-US" altLang="ko-KR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25km </a:t>
            </a:r>
            <a:r>
              <a:rPr lang="ko-KR" altLang="en-US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거리를 가진 </a:t>
            </a:r>
            <a:r>
              <a:rPr lang="ko-KR" altLang="en-US" sz="3800" b="0" i="0" dirty="0" err="1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트래킹</a:t>
            </a:r>
            <a:r>
              <a:rPr lang="ko-KR" altLang="en-US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코스로서 어른 걸음으로 약 </a:t>
            </a:r>
            <a:r>
              <a:rPr lang="en-US" altLang="ko-KR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6~8</a:t>
            </a:r>
            <a:r>
              <a:rPr lang="ko-KR" altLang="en-US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시간 정도 걸린다</a:t>
            </a:r>
            <a:r>
              <a:rPr lang="en-US" altLang="ko-KR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r>
              <a:rPr lang="ko-KR" altLang="en-US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걷는 내내 바다를 품고 걸을 수 있고</a:t>
            </a:r>
            <a:r>
              <a:rPr lang="en-US" altLang="ko-KR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, </a:t>
            </a:r>
            <a:r>
              <a:rPr lang="ko-KR" altLang="en-US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사람의 발길이 닿지 않던 구간이 많아서 다양한 해안의 기암 등 볼거리를 많이 가지고 있다</a:t>
            </a:r>
            <a:r>
              <a:rPr lang="en-US" altLang="ko-KR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r>
              <a:rPr lang="ko-KR" altLang="en-US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대략 </a:t>
            </a:r>
            <a:r>
              <a:rPr lang="en-US" altLang="ko-KR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6km </a:t>
            </a:r>
            <a:r>
              <a:rPr lang="ko-KR" altLang="en-US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단위로 잘라서 </a:t>
            </a:r>
            <a:r>
              <a:rPr lang="en-US" altLang="ko-KR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4</a:t>
            </a:r>
            <a:r>
              <a:rPr lang="ko-KR" altLang="en-US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개의 코스로 구분이 되며</a:t>
            </a:r>
            <a:r>
              <a:rPr lang="en-US" altLang="ko-KR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, 25km</a:t>
            </a:r>
            <a:r>
              <a:rPr lang="ko-KR" altLang="en-US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의 거리가 전혀 지루하지 않을 만큼 다양한 형태의 길을 걸을 수 있다</a:t>
            </a:r>
            <a:r>
              <a:rPr lang="en-US" altLang="ko-KR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r>
              <a:rPr lang="ko-KR" altLang="en-US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둘레길이 개통된 지 </a:t>
            </a:r>
            <a:r>
              <a:rPr lang="en-US" altLang="ko-KR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2</a:t>
            </a:r>
            <a:r>
              <a:rPr lang="ko-KR" altLang="en-US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년도 채 안되었지만 충분히 포항을 </a:t>
            </a:r>
            <a:r>
              <a:rPr lang="ko-KR" altLang="en-US" sz="3800" b="0" i="0" dirty="0" err="1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대표할만한</a:t>
            </a:r>
            <a:r>
              <a:rPr lang="ko-KR" altLang="en-US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ko-KR" altLang="en-US" sz="3800" b="0" i="0" dirty="0" err="1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웰메이드</a:t>
            </a:r>
            <a:r>
              <a:rPr lang="ko-KR" altLang="en-US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ko-KR" altLang="en-US" sz="3800" b="0" i="0" dirty="0" err="1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트래킹</a:t>
            </a:r>
            <a:r>
              <a:rPr lang="ko-KR" altLang="en-US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 코스다</a:t>
            </a:r>
            <a:r>
              <a:rPr lang="en-US" altLang="ko-KR" sz="3800" b="0" i="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endParaRPr lang="ja-JP" altLang="ja-JP" sz="3800" kern="100" dirty="0"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53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4235270" y="151236"/>
            <a:ext cx="70324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4.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호미반도 </a:t>
            </a:r>
            <a:r>
              <a:rPr kumimoji="1" lang="ko-KR" alt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해안둘레길</a:t>
            </a:r>
            <a:endParaRPr kumimoji="1" lang="ja-JP" alt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8CCEA2B-1AC3-4816-8203-FDC10B3C0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6" y="1183932"/>
            <a:ext cx="3746399" cy="247028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47E2383-6B2A-48CD-A4AA-D6AEEA942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2" y="3824312"/>
            <a:ext cx="3860838" cy="289562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F437023-CE43-48AD-A923-666078D35E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173" y="1068852"/>
            <a:ext cx="4799433" cy="578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57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-52516" y="-80659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4235270" y="151236"/>
            <a:ext cx="71090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5</a:t>
            </a:r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.</a:t>
            </a:r>
            <a:r>
              <a:rPr kumimoji="1" lang="ko-KR" alt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영일대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 </a:t>
            </a:r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&amp; 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포스코 야경</a:t>
            </a:r>
            <a:endParaRPr kumimoji="1" lang="ja-JP" alt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0556768-0D33-4DA1-A27E-07E9F4A9111A}"/>
              </a:ext>
            </a:extLst>
          </p:cNvPr>
          <p:cNvSpPr txBox="1"/>
          <p:nvPr/>
        </p:nvSpPr>
        <p:spPr>
          <a:xfrm>
            <a:off x="157316" y="1032000"/>
            <a:ext cx="11926529" cy="5946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ko-KR" altLang="en-US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영일대는 포항 여행의 </a:t>
            </a:r>
            <a:r>
              <a:rPr lang="en-US" altLang="ko-KR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1</a:t>
            </a:r>
            <a:r>
              <a:rPr lang="ko-KR" altLang="en-US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번지이다</a:t>
            </a:r>
            <a:r>
              <a:rPr lang="en-US" altLang="ko-KR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북부해수욕장에서 </a:t>
            </a:r>
            <a:r>
              <a:rPr lang="ko-KR" altLang="en-US" sz="4000" kern="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영일대</a:t>
            </a:r>
            <a:r>
              <a:rPr lang="ko-KR" altLang="en-US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해수욕장으로 이름을 바꾸고</a:t>
            </a:r>
            <a:r>
              <a:rPr lang="en-US" altLang="ko-KR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랜드마크인 </a:t>
            </a:r>
            <a:r>
              <a:rPr lang="ko-KR" altLang="en-US" sz="4000" kern="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영일대</a:t>
            </a:r>
            <a:r>
              <a:rPr lang="ko-KR" altLang="en-US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누각을 올렸다</a:t>
            </a:r>
            <a:r>
              <a:rPr lang="en-US" altLang="ko-KR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4000" kern="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설머리</a:t>
            </a:r>
            <a:r>
              <a:rPr lang="ko-KR" altLang="en-US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</a:t>
            </a:r>
            <a:r>
              <a:rPr lang="ko-KR" altLang="en-US" sz="4000" kern="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물회</a:t>
            </a:r>
            <a:r>
              <a:rPr lang="ko-KR" altLang="en-US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지구를 조성하고 해변을 아주 멋들어지게 정비를 하였다</a:t>
            </a:r>
            <a:r>
              <a:rPr lang="en-US" altLang="ko-KR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4000" kern="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포항불빛축제나</a:t>
            </a:r>
            <a:r>
              <a:rPr lang="ko-KR" altLang="en-US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</a:t>
            </a:r>
            <a:r>
              <a:rPr lang="ko-KR" altLang="en-US" sz="4000" kern="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스틸아트페스티벌</a:t>
            </a:r>
            <a:r>
              <a:rPr lang="ko-KR" altLang="en-US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등 다양한 축제와 행사를 진행하기도 하다</a:t>
            </a:r>
            <a:r>
              <a:rPr lang="en-US" altLang="ko-KR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포항시에서 작정하고 키운 만큼 포항을 여행하는 사람들이 가장 많이 찾는 곳이다</a:t>
            </a:r>
            <a:r>
              <a:rPr lang="en-US" altLang="ko-KR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바다 건너편에서 바다로 반영되는 형형색색의 포스코 야경은 다른 도시의 해변에서는 보기 힘든 요소이기도 하다</a:t>
            </a:r>
            <a:r>
              <a:rPr lang="en-US" altLang="ko-KR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바다와 야경</a:t>
            </a:r>
            <a:r>
              <a:rPr lang="en-US" altLang="ko-KR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각종 볼거리와 먹거리들이 풍부한 포항 여행의 </a:t>
            </a:r>
            <a:r>
              <a:rPr lang="en-US" altLang="ko-KR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1</a:t>
            </a:r>
            <a:r>
              <a:rPr lang="ko-KR" altLang="en-US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번지가 맞다</a:t>
            </a:r>
            <a:r>
              <a:rPr lang="en-US" altLang="ko-KR" sz="40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.</a:t>
            </a:r>
            <a:endParaRPr lang="ja-JP" altLang="ja-JP" sz="40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435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4235270" y="151236"/>
            <a:ext cx="71090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5</a:t>
            </a:r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.</a:t>
            </a:r>
            <a:r>
              <a:rPr kumimoji="1" lang="ko-KR" alt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영일대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 </a:t>
            </a:r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&amp; 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포스코 야경</a:t>
            </a:r>
            <a:endParaRPr kumimoji="1" lang="ja-JP" alt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C89D58E-BFCE-449C-A4EB-EA2735CBEA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7" y="4234209"/>
            <a:ext cx="4266779" cy="246524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E56EA41-7828-4896-A931-D5A24291E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7" y="1212933"/>
            <a:ext cx="4476058" cy="292867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C97535C-E624-4333-9E2F-DA01C3062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62" y="1127824"/>
            <a:ext cx="2959088" cy="197368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9C9ECEF-493D-4F71-B423-6E82F78B9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486" y="3756487"/>
            <a:ext cx="3609514" cy="241104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6789BA7-DDF9-4A39-ADBE-9E7BAB6E9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50" y="1212933"/>
            <a:ext cx="3981450" cy="223956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455BDBD-20AF-467F-867F-DAC3233E44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099" y="3756487"/>
            <a:ext cx="3371850" cy="252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65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4235270" y="151236"/>
            <a:ext cx="77459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6.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포항운하（浦項運河）</a:t>
            </a:r>
            <a:endParaRPr kumimoji="1" lang="ja-JP" alt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3B49355-FD9A-4FF3-9ABC-24E8C00C0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5A2AC37-A8D7-4F17-A13B-C83471496A8E}"/>
              </a:ext>
            </a:extLst>
          </p:cNvPr>
          <p:cNvSpPr txBox="1"/>
          <p:nvPr/>
        </p:nvSpPr>
        <p:spPr>
          <a:xfrm>
            <a:off x="328612" y="1013010"/>
            <a:ext cx="11534775" cy="5991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600"/>
              </a:lnSpc>
            </a:pPr>
            <a:r>
              <a:rPr lang="ko-KR" altLang="en-US" sz="440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포항 운하도 올해（</a:t>
            </a:r>
            <a:r>
              <a:rPr lang="en-US" altLang="ko-KR" sz="440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2019</a:t>
            </a:r>
            <a:r>
              <a:rPr lang="ko-KR" altLang="en-US" sz="440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년） 신규로 포항 </a:t>
            </a:r>
            <a:r>
              <a:rPr lang="en-US" altLang="ko-KR" sz="440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12</a:t>
            </a:r>
            <a:r>
              <a:rPr lang="ko-KR" altLang="en-US" sz="440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경에 데뷔를 하였다</a:t>
            </a:r>
            <a:r>
              <a:rPr lang="en-US" altLang="ko-KR" sz="440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440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갑론을박의 논란 속에서 도시를 관통하는 대규모 토목공사를 벌이고</a:t>
            </a:r>
            <a:r>
              <a:rPr lang="en-US" altLang="ko-KR" sz="440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440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물도 제대로 흐르지 않아 새카만 물색깔이 안타깝긴 해도 깔끔하고 단정하고 산책하기 좋은 주변의 조경과 죽도 시장과 </a:t>
            </a:r>
            <a:r>
              <a:rPr lang="ko-KR" altLang="en-US" sz="4400" dirty="0" err="1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형산강</a:t>
            </a:r>
            <a:r>
              <a:rPr lang="en-US" altLang="ko-KR" sz="440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440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바다를 잇는 크루즈의 운행은 충분히 포항의 </a:t>
            </a:r>
            <a:r>
              <a:rPr lang="en-US" altLang="ko-KR" sz="440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12</a:t>
            </a:r>
            <a:r>
              <a:rPr lang="ko-KR" altLang="en-US" sz="440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경에 들어갈 자격이 있다</a:t>
            </a:r>
            <a:r>
              <a:rPr lang="en-US" altLang="ko-KR" sz="440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440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다만 운하 산책로 주변에 이렇다 할 상권이 형성되지 않아서 다소 휑해 보인다는 단점이 있다</a:t>
            </a:r>
            <a:r>
              <a:rPr lang="en-US" altLang="ko-KR" sz="440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089148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4235270" y="151236"/>
            <a:ext cx="77459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6.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포항운하（浦項運河）</a:t>
            </a:r>
            <a:endParaRPr kumimoji="1" lang="ja-JP" alt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3B49355-FD9A-4FF3-9ABC-24E8C00C0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F41F471-A503-45F7-B318-412990B3F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1" y="1210290"/>
            <a:ext cx="4235540" cy="317665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1368E97-9FFD-4BC7-8D93-51510C23E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162666"/>
            <a:ext cx="3856088" cy="289206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4766DE1-1947-4D18-A8C5-60DC007CF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3814698"/>
            <a:ext cx="4989237" cy="289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74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3943350" y="138060"/>
            <a:ext cx="77459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7.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경상북도 수목원의 사계</a:t>
            </a:r>
            <a:endParaRPr kumimoji="1" lang="ja-JP" alt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3B49355-FD9A-4FF3-9ABC-24E8C00C0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5A2AC37-A8D7-4F17-A13B-C83471496A8E}"/>
              </a:ext>
            </a:extLst>
          </p:cNvPr>
          <p:cNvSpPr txBox="1"/>
          <p:nvPr/>
        </p:nvSpPr>
        <p:spPr>
          <a:xfrm>
            <a:off x="328612" y="1013010"/>
            <a:ext cx="115347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800"/>
              </a:lnSpc>
            </a:pPr>
            <a:r>
              <a:rPr lang="ko-KR" altLang="en-US" sz="440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평균 해발 </a:t>
            </a:r>
            <a:r>
              <a:rPr lang="en-US" altLang="ko-KR" sz="440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650m</a:t>
            </a:r>
            <a:r>
              <a:rPr lang="ko-KR" altLang="en-US" sz="440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의 고지대에 위치한 경상북도 수목원은 </a:t>
            </a:r>
            <a:r>
              <a:rPr lang="en-US" altLang="ko-KR" sz="440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2,727ha</a:t>
            </a:r>
            <a:r>
              <a:rPr lang="ko-KR" altLang="en-US" sz="440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의 국내 최대 면적을 가진 수목원이다</a:t>
            </a:r>
            <a:r>
              <a:rPr lang="en-US" altLang="ko-KR" sz="440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440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압도적인 규모를 자랑하는 이곳에선 다른 식물원에서는 찾아보기 힘든 희귀식물을 여러 종 관찰할 수 있다</a:t>
            </a:r>
            <a:r>
              <a:rPr lang="en-US" altLang="ko-KR" sz="440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endParaRPr kumimoji="1" lang="ja-JP" altLang="en-US" sz="44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80A3266-FFC3-44CB-B017-324278E98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23" y="4196285"/>
            <a:ext cx="3714750" cy="23955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4091C0C-FE9E-4C0C-8575-582E8FE29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27" y="4183109"/>
            <a:ext cx="2466975" cy="184785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004A3C6-3C33-4E7B-A23F-5A41CC0AE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17" y="4196285"/>
            <a:ext cx="4124325" cy="184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71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3943350" y="138060"/>
            <a:ext cx="77459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7.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경상북도 수목원의 사계</a:t>
            </a:r>
            <a:endParaRPr kumimoji="1" lang="ja-JP" alt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3B49355-FD9A-4FF3-9ABC-24E8C00C0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12" name="オンライン メディア 11" title="포항12경 - 경상북도수목원">
            <a:hlinkClick r:id="" action="ppaction://media"/>
            <a:extLst>
              <a:ext uri="{FF2B5EF4-FFF2-40B4-BE49-F238E27FC236}">
                <a16:creationId xmlns:a16="http://schemas.microsoft.com/office/drawing/2014/main" id="{C79AD678-0B73-4719-8565-D12BE8FE06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97025" y="1186527"/>
            <a:ext cx="10038005" cy="567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58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9C4BBB6-DEF8-4722-971A-21F6289ED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58"/>
          <a:stretch/>
        </p:blipFill>
        <p:spPr>
          <a:xfrm>
            <a:off x="0" y="1"/>
            <a:ext cx="11660957" cy="6871596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96AD421-B0A1-46D5-8F83-9E57C4BE4874}"/>
              </a:ext>
            </a:extLst>
          </p:cNvPr>
          <p:cNvGrpSpPr/>
          <p:nvPr/>
        </p:nvGrpSpPr>
        <p:grpSpPr>
          <a:xfrm>
            <a:off x="8053811" y="5624512"/>
            <a:ext cx="4481842" cy="1738610"/>
            <a:chOff x="4987291" y="1852315"/>
            <a:chExt cx="4481842" cy="1738610"/>
          </a:xfrm>
        </p:grpSpPr>
        <p:pic>
          <p:nvPicPr>
            <p:cNvPr id="6" name="グラフィックス 5">
              <a:extLst>
                <a:ext uri="{FF2B5EF4-FFF2-40B4-BE49-F238E27FC236}">
                  <a16:creationId xmlns:a16="http://schemas.microsoft.com/office/drawing/2014/main" id="{1FBFBAF7-13DB-439F-80D4-41329AF73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D5919A98-D3E9-4411-9DC7-CE050D3EA3E2}"/>
                </a:ext>
              </a:extLst>
            </p:cNvPr>
            <p:cNvSpPr txBox="1"/>
            <p:nvPr/>
          </p:nvSpPr>
          <p:spPr>
            <a:xfrm>
              <a:off x="5762625" y="2371725"/>
              <a:ext cx="31021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36-37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5856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4724400" y="207216"/>
            <a:ext cx="6486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8.</a:t>
            </a:r>
            <a:r>
              <a:rPr lang="ko-KR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연오랑세오녀</a:t>
            </a:r>
            <a:endParaRPr kumimoji="1" lang="ja-JP" alt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3" name="オンライン メディア 2" title="연오랑과 세오녀 | 전래동화 | 옛날이야기 | 깨비키즈 KEBIKIDS">
            <a:hlinkClick r:id="" action="ppaction://media"/>
            <a:extLst>
              <a:ext uri="{FF2B5EF4-FFF2-40B4-BE49-F238E27FC236}">
                <a16:creationId xmlns:a16="http://schemas.microsoft.com/office/drawing/2014/main" id="{0DBA2904-86DA-4438-AE72-C0438C04B87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79309" y="1130546"/>
            <a:ext cx="10137085" cy="572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7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3943350" y="138060"/>
            <a:ext cx="77459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8</a:t>
            </a:r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연오랑세오녀 테마공원</a:t>
            </a:r>
            <a:endParaRPr kumimoji="1" lang="ja-JP" alt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3B49355-FD9A-4FF3-9ABC-24E8C00C0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D2F9995-36A8-4B18-9AEA-2B812ED5E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2" y="3021251"/>
            <a:ext cx="5492759" cy="365268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26D54F2-1848-4E8A-8E21-457FE641F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475" y="3021251"/>
            <a:ext cx="5221797" cy="347249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313003A-D172-4689-840A-43533CA2B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00" y="1013010"/>
            <a:ext cx="4145873" cy="275889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6CA50C-6DFD-45AC-9985-1B2C1831D50E}"/>
              </a:ext>
            </a:extLst>
          </p:cNvPr>
          <p:cNvSpPr txBox="1"/>
          <p:nvPr/>
        </p:nvSpPr>
        <p:spPr>
          <a:xfrm>
            <a:off x="8515350" y="1092894"/>
            <a:ext cx="3800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延烏郞 </a:t>
            </a:r>
            <a:r>
              <a:rPr lang="en-US" altLang="zh-TW" sz="36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- </a:t>
            </a:r>
            <a:r>
              <a:rPr lang="zh-TW" altLang="en-US" sz="3600" b="1" i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細烏女</a:t>
            </a:r>
            <a:endParaRPr kumimoji="1" lang="ja-JP" altLang="en-US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266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B9F97F1A-ABFF-4CD6-8464-104DA468B106}"/>
              </a:ext>
            </a:extLst>
          </p:cNvPr>
          <p:cNvGrpSpPr/>
          <p:nvPr/>
        </p:nvGrpSpPr>
        <p:grpSpPr>
          <a:xfrm>
            <a:off x="4942426" y="3158937"/>
            <a:ext cx="3644265" cy="3651439"/>
            <a:chOff x="7087124" y="-47625"/>
            <a:chExt cx="5104876" cy="5114925"/>
          </a:xfrm>
        </p:grpSpPr>
        <p:pic>
          <p:nvPicPr>
            <p:cNvPr id="28" name="図 27">
              <a:extLst>
                <a:ext uri="{FF2B5EF4-FFF2-40B4-BE49-F238E27FC236}">
                  <a16:creationId xmlns:a16="http://schemas.microsoft.com/office/drawing/2014/main" id="{72F5F56D-A4AC-4E4C-8EB4-02948E038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87124" y="-47625"/>
              <a:ext cx="5104876" cy="5114925"/>
            </a:xfrm>
            <a:prstGeom prst="rect">
              <a:avLst/>
            </a:prstGeom>
          </p:spPr>
        </p:pic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893F0D46-2FC6-490B-B793-B81D839610F8}"/>
                </a:ext>
              </a:extLst>
            </p:cNvPr>
            <p:cNvSpPr/>
            <p:nvPr/>
          </p:nvSpPr>
          <p:spPr>
            <a:xfrm>
              <a:off x="8200095" y="3370070"/>
              <a:ext cx="1209214" cy="102535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⑨</a:t>
              </a:r>
              <a:endParaRPr kumimoji="1" lang="ja-JP" altLang="en-US" sz="32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3943350" y="138060"/>
            <a:ext cx="77459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9.</a:t>
            </a:r>
            <a:r>
              <a:rPr kumimoji="1" lang="ko-KR" alt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철길숲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&amp; 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불의정원</a:t>
            </a:r>
            <a:endParaRPr kumimoji="1" lang="ja-JP" alt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3B49355-FD9A-4FF3-9ABC-24E8C00C0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2ADB30BE-5E0C-4FCA-AD99-1B2C44F4C77E}"/>
              </a:ext>
            </a:extLst>
          </p:cNvPr>
          <p:cNvGrpSpPr/>
          <p:nvPr/>
        </p:nvGrpSpPr>
        <p:grpSpPr>
          <a:xfrm>
            <a:off x="112203" y="1245674"/>
            <a:ext cx="8505969" cy="2059501"/>
            <a:chOff x="112203" y="1245674"/>
            <a:chExt cx="8505969" cy="2059501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63ACF678-768F-4348-8C22-64579297F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203" y="1245674"/>
              <a:ext cx="8505969" cy="2059501"/>
            </a:xfrm>
            <a:prstGeom prst="rect">
              <a:avLst/>
            </a:prstGeom>
          </p:spPr>
        </p:pic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968C1CF8-37E6-4343-8DA1-C2A01BACCE55}"/>
                </a:ext>
              </a:extLst>
            </p:cNvPr>
            <p:cNvSpPr/>
            <p:nvPr/>
          </p:nvSpPr>
          <p:spPr>
            <a:xfrm>
              <a:off x="975338" y="2646502"/>
              <a:ext cx="1887826" cy="58348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四角形: 角を丸くする 5">
              <a:extLst>
                <a:ext uri="{FF2B5EF4-FFF2-40B4-BE49-F238E27FC236}">
                  <a16:creationId xmlns:a16="http://schemas.microsoft.com/office/drawing/2014/main" id="{D66FF92B-FA58-41FC-A2D2-701DBE1EDDA7}"/>
                </a:ext>
              </a:extLst>
            </p:cNvPr>
            <p:cNvSpPr/>
            <p:nvPr/>
          </p:nvSpPr>
          <p:spPr>
            <a:xfrm>
              <a:off x="6390136" y="2743201"/>
              <a:ext cx="1982339" cy="39008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C687A388-FD94-40BE-B9E0-3688997115E1}"/>
              </a:ext>
            </a:extLst>
          </p:cNvPr>
          <p:cNvGrpSpPr/>
          <p:nvPr/>
        </p:nvGrpSpPr>
        <p:grpSpPr>
          <a:xfrm>
            <a:off x="5100154" y="668881"/>
            <a:ext cx="3769382" cy="1634832"/>
            <a:chOff x="7753350" y="5463711"/>
            <a:chExt cx="3962400" cy="1671843"/>
          </a:xfrm>
        </p:grpSpPr>
        <p:pic>
          <p:nvPicPr>
            <p:cNvPr id="18" name="グラフィックス 17">
              <a:extLst>
                <a:ext uri="{FF2B5EF4-FFF2-40B4-BE49-F238E27FC236}">
                  <a16:creationId xmlns:a16="http://schemas.microsoft.com/office/drawing/2014/main" id="{7EBC9954-34AF-445C-BD13-8731943EA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53350" y="5463711"/>
              <a:ext cx="3962400" cy="1671843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814B7ECA-9A2A-46A0-A604-70C66D79CD01}"/>
                </a:ext>
              </a:extLst>
            </p:cNvPr>
            <p:cNvSpPr txBox="1"/>
            <p:nvPr/>
          </p:nvSpPr>
          <p:spPr>
            <a:xfrm>
              <a:off x="8214079" y="5969250"/>
              <a:ext cx="3055401" cy="409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material 1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の</a:t>
              </a:r>
              <a:r>
                <a:rPr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21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93A4370-C93F-45F3-93CC-FE84B447BB42}"/>
              </a:ext>
            </a:extLst>
          </p:cNvPr>
          <p:cNvSpPr txBox="1"/>
          <p:nvPr/>
        </p:nvSpPr>
        <p:spPr>
          <a:xfrm>
            <a:off x="9272639" y="878848"/>
            <a:ext cx="262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Helvetica" panose="020B0604020202020204" pitchFamily="34" charset="0"/>
              </a:rPr>
              <a:t>부산진 </a:t>
            </a:r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Helvetica" panose="020B0604020202020204" pitchFamily="34" charset="0"/>
              </a:rPr>
              <a:t>– 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Helvetica" panose="020B0604020202020204" pitchFamily="34" charset="0"/>
              </a:rPr>
              <a:t>포항</a:t>
            </a:r>
            <a:endParaRPr kumimoji="1" lang="ja-JP" alt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CAF0B83-67C0-44DE-A3AD-F86CE994BDE9}"/>
              </a:ext>
            </a:extLst>
          </p:cNvPr>
          <p:cNvGrpSpPr/>
          <p:nvPr/>
        </p:nvGrpSpPr>
        <p:grpSpPr>
          <a:xfrm>
            <a:off x="8361974" y="3325198"/>
            <a:ext cx="3762191" cy="1462231"/>
            <a:chOff x="8219328" y="5242759"/>
            <a:chExt cx="4278732" cy="1805313"/>
          </a:xfrm>
        </p:grpSpPr>
        <p:pic>
          <p:nvPicPr>
            <p:cNvPr id="23" name="グラフィックス 22">
              <a:extLst>
                <a:ext uri="{FF2B5EF4-FFF2-40B4-BE49-F238E27FC236}">
                  <a16:creationId xmlns:a16="http://schemas.microsoft.com/office/drawing/2014/main" id="{98181F14-877D-49BD-B75F-1C856E227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19328" y="5242759"/>
              <a:ext cx="4278732" cy="1805313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2042F86-C2DB-4EDD-8820-B00A4425910C}"/>
                </a:ext>
              </a:extLst>
            </p:cNvPr>
            <p:cNvSpPr txBox="1"/>
            <p:nvPr/>
          </p:nvSpPr>
          <p:spPr>
            <a:xfrm>
              <a:off x="8750080" y="5460164"/>
              <a:ext cx="3057690" cy="1025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chemeClr val="accent1">
                      <a:lumMod val="75000"/>
                    </a:schemeClr>
                  </a:solidFill>
                  <a:effectLst/>
                  <a:latin typeface="Batang" panose="02030600000101010101" pitchFamily="18" charset="-127"/>
                  <a:ea typeface="HG丸ｺﾞｼｯｸM-PRO" panose="020F0600000000000000" pitchFamily="50" charset="-128"/>
                  <a:cs typeface="Batang" panose="02030600000101010101" pitchFamily="18" charset="-127"/>
                </a:rPr>
                <a:t>onlinereading.pdf</a:t>
              </a:r>
            </a:p>
            <a:p>
              <a:r>
                <a:rPr kumimoji="1" lang="en-US" altLang="ja-JP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50</a:t>
              </a:r>
              <a:r>
                <a:rPr kumimoji="1" lang="ja-JP" altLang="en-US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B45292C5-F0FE-4D2F-88B4-C8A6FAE49F97}"/>
              </a:ext>
            </a:extLst>
          </p:cNvPr>
          <p:cNvSpPr txBox="1"/>
          <p:nvPr/>
        </p:nvSpPr>
        <p:spPr>
          <a:xfrm>
            <a:off x="112203" y="5693849"/>
            <a:ext cx="4852610" cy="489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3100"/>
              </a:lnSpc>
            </a:pPr>
            <a:r>
              <a:rPr lang="ja-JP" altLang="ja-JP" sz="28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敢えて考えすら出来ないこと</a:t>
            </a:r>
            <a:endParaRPr lang="ja-JP" altLang="ja-JP" sz="2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6E8D9C8-0B3B-4A87-A41D-89CC1673D680}"/>
              </a:ext>
            </a:extLst>
          </p:cNvPr>
          <p:cNvSpPr txBox="1"/>
          <p:nvPr/>
        </p:nvSpPr>
        <p:spPr>
          <a:xfrm>
            <a:off x="139473" y="5094361"/>
            <a:ext cx="4119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Helvetica" panose="020B0604020202020204" pitchFamily="34" charset="0"/>
              </a:rPr>
              <a:t>언감생심</a:t>
            </a:r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Helvetica" panose="020B0604020202020204" pitchFamily="34" charset="0"/>
              </a:rPr>
              <a:t>[</a:t>
            </a:r>
            <a:r>
              <a:rPr lang="ko-KR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Helvetica" panose="020B0604020202020204" pitchFamily="34" charset="0"/>
              </a:rPr>
              <a:t>焉敢生心</a:t>
            </a:r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Helvetica" panose="020B0604020202020204" pitchFamily="34" charset="0"/>
              </a:rPr>
              <a:t>]</a:t>
            </a:r>
            <a:endParaRPr kumimoji="1" lang="ja-JP" alt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96CD767-6806-49C4-B227-FDE9D189A56C}"/>
              </a:ext>
            </a:extLst>
          </p:cNvPr>
          <p:cNvSpPr txBox="1"/>
          <p:nvPr/>
        </p:nvSpPr>
        <p:spPr>
          <a:xfrm>
            <a:off x="8397376" y="1470173"/>
            <a:ext cx="3502071" cy="208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altLang="ja-JP" sz="28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2015</a:t>
            </a:r>
            <a:r>
              <a:rPr lang="ko-KR" altLang="ja-JP" sz="28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年</a:t>
            </a:r>
            <a:r>
              <a:rPr lang="en-US" altLang="ja-JP" sz="2800" kern="1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KTX</a:t>
            </a:r>
            <a:r>
              <a:rPr lang="ja-JP" altLang="ja-JP" sz="28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の</a:t>
            </a:r>
            <a:r>
              <a:rPr lang="ko-KR" altLang="ja-JP" sz="28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開通</a:t>
            </a:r>
            <a:r>
              <a:rPr lang="ja-JP" altLang="ja-JP" sz="28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に</a:t>
            </a:r>
            <a:r>
              <a:rPr lang="ko-KR" altLang="ja-JP" sz="28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伴</a:t>
            </a:r>
            <a:r>
              <a:rPr lang="ja-JP" altLang="ja-JP" sz="28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い</a:t>
            </a:r>
            <a:r>
              <a:rPr lang="ko-KR" altLang="ja-JP" sz="28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、</a:t>
            </a:r>
            <a:r>
              <a:rPr lang="ko-KR" altLang="ja-JP" sz="2800" kern="10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효자역</a:t>
            </a:r>
            <a:r>
              <a:rPr lang="en-US" altLang="ja-JP" sz="2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[</a:t>
            </a:r>
            <a:r>
              <a:rPr lang="ko-KR" altLang="ja-JP" sz="28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孝子驛</a:t>
            </a:r>
            <a:r>
              <a:rPr lang="en-US" altLang="ja-JP" sz="2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]</a:t>
            </a:r>
            <a:r>
              <a:rPr lang="ja-JP" altLang="ja-JP" sz="2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と浦項駅区間が廃線となってできた</a:t>
            </a:r>
            <a:r>
              <a:rPr lang="ja-JP" altLang="en-US" sz="2800" kern="100" dirty="0">
                <a:solidFill>
                  <a:srgbClr val="000000"/>
                </a:solidFill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廃線路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374110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3943350" y="138060"/>
            <a:ext cx="77459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9.</a:t>
            </a:r>
            <a:r>
              <a:rPr kumimoji="1" lang="ko-KR" alt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철길숲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&amp; 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불의정원</a:t>
            </a:r>
            <a:endParaRPr kumimoji="1" lang="ja-JP" alt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3B49355-FD9A-4FF3-9ABC-24E8C00C0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9CAF0B83-67C0-44DE-A3AD-F86CE994BDE9}"/>
              </a:ext>
            </a:extLst>
          </p:cNvPr>
          <p:cNvGrpSpPr/>
          <p:nvPr/>
        </p:nvGrpSpPr>
        <p:grpSpPr>
          <a:xfrm>
            <a:off x="8429809" y="5775819"/>
            <a:ext cx="3762191" cy="1462231"/>
            <a:chOff x="8219328" y="5242759"/>
            <a:chExt cx="4278732" cy="1805313"/>
          </a:xfrm>
        </p:grpSpPr>
        <p:pic>
          <p:nvPicPr>
            <p:cNvPr id="23" name="グラフィックス 22">
              <a:extLst>
                <a:ext uri="{FF2B5EF4-FFF2-40B4-BE49-F238E27FC236}">
                  <a16:creationId xmlns:a16="http://schemas.microsoft.com/office/drawing/2014/main" id="{98181F14-877D-49BD-B75F-1C856E227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19328" y="5242759"/>
              <a:ext cx="4278732" cy="1805313"/>
            </a:xfrm>
            <a:prstGeom prst="rect">
              <a:avLst/>
            </a:prstGeom>
          </p:spPr>
        </p:pic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2042F86-C2DB-4EDD-8820-B00A4425910C}"/>
                </a:ext>
              </a:extLst>
            </p:cNvPr>
            <p:cNvSpPr txBox="1"/>
            <p:nvPr/>
          </p:nvSpPr>
          <p:spPr>
            <a:xfrm>
              <a:off x="8750080" y="5460164"/>
              <a:ext cx="3057690" cy="1025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chemeClr val="accent1">
                      <a:lumMod val="75000"/>
                    </a:schemeClr>
                  </a:solidFill>
                  <a:effectLst/>
                  <a:latin typeface="Batang" panose="02030600000101010101" pitchFamily="18" charset="-127"/>
                  <a:ea typeface="HG丸ｺﾞｼｯｸM-PRO" panose="020F0600000000000000" pitchFamily="50" charset="-128"/>
                  <a:cs typeface="Batang" panose="02030600000101010101" pitchFamily="18" charset="-127"/>
                </a:rPr>
                <a:t>onlinereading.pdf</a:t>
              </a:r>
            </a:p>
            <a:p>
              <a:r>
                <a:rPr kumimoji="1" lang="en-US" altLang="ja-JP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50</a:t>
              </a:r>
              <a:r>
                <a:rPr kumimoji="1" lang="ja-JP" altLang="en-US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E865803-8272-4F04-A1E9-07CA9CEDD3A7}"/>
              </a:ext>
            </a:extLst>
          </p:cNvPr>
          <p:cNvSpPr txBox="1"/>
          <p:nvPr/>
        </p:nvSpPr>
        <p:spPr>
          <a:xfrm>
            <a:off x="112203" y="1193928"/>
            <a:ext cx="1168314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500"/>
              </a:lnSpc>
            </a:pP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아직은 무리다</a:t>
            </a:r>
            <a:r>
              <a:rPr lang="en-US" altLang="ko-KR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. 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포항역을 외곽으로 옮기고 도심을 관통하던 철길을 걷어내고 그 길을 따라 공원을 만든 것은 잘한 일이다</a:t>
            </a:r>
            <a:r>
              <a:rPr lang="en-US" altLang="ko-KR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. 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나무들을 식재하고 다양한 조형물들과 볼거리를 조성해 놓은 것도 썩 잘한 일이다</a:t>
            </a:r>
            <a:r>
              <a:rPr lang="en-US" altLang="ko-KR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. 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철강도시의 이미지를 철길과 함께 걷어내고 녹색도시로의 변신을 위한 </a:t>
            </a:r>
            <a:r>
              <a:rPr lang="ko-KR" altLang="en-US" sz="3200" kern="10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그린웨이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프로젝트는 마음 깊이 지지한다</a:t>
            </a:r>
            <a:r>
              <a:rPr lang="en-US" altLang="ko-KR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. 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하지만 이걸 포항 </a:t>
            </a:r>
            <a:r>
              <a:rPr lang="en-US" altLang="ko-KR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12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경에 억지로 </a:t>
            </a:r>
            <a:r>
              <a:rPr lang="ko-KR" altLang="en-US" sz="3200" kern="10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욱여넣은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것은 무리다</a:t>
            </a:r>
            <a:r>
              <a:rPr lang="en-US" altLang="ko-KR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. 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아직은 볼거리가 없다</a:t>
            </a:r>
            <a:r>
              <a:rPr lang="en-US" altLang="ko-KR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. 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봄이 되어 꽃이 피고 나무들이 잎을 틔우면 아주 조금 달라질 것 같지만 그래도 </a:t>
            </a:r>
            <a:r>
              <a:rPr lang="en-US" altLang="ko-KR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12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경은 아니다</a:t>
            </a:r>
            <a:r>
              <a:rPr lang="en-US" altLang="ko-KR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. 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훗날 나무들이 더 자라고 콘텐츠가 더 </a:t>
            </a:r>
            <a:r>
              <a:rPr lang="ko-KR" altLang="en-US" sz="3200" kern="10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풍부해져야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한다</a:t>
            </a:r>
            <a:r>
              <a:rPr lang="en-US" altLang="ko-KR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. 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그리고 이 철길을 따라 경주 </a:t>
            </a:r>
            <a:r>
              <a:rPr lang="ko-KR" altLang="en-US" sz="3200" kern="10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황리단길처럼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스타일 좋은 볼거리 먹거리 가게들이 들어서는 상상을 해본다</a:t>
            </a:r>
            <a:r>
              <a:rPr lang="en-US" altLang="ko-KR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. 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그렇게 볼륨이 커지기 전까지 포항 </a:t>
            </a:r>
            <a:r>
              <a:rPr lang="en-US" altLang="ko-KR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12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경은 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언감생심</a:t>
            </a:r>
            <a:r>
              <a:rPr lang="ko-KR" altLang="en-US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이다</a:t>
            </a:r>
            <a:r>
              <a:rPr lang="en-US" altLang="ko-KR" sz="3200" kern="10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.</a:t>
            </a:r>
            <a:endParaRPr lang="ja-JP" altLang="ja-JP" sz="3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9668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3943350" y="138060"/>
            <a:ext cx="77459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9.</a:t>
            </a:r>
            <a:r>
              <a:rPr kumimoji="1" lang="ko-KR" alt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철길숲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&amp; 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불의정원</a:t>
            </a:r>
            <a:endParaRPr kumimoji="1" lang="ja-JP" alt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3B49355-FD9A-4FF3-9ABC-24E8C00C0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1C11E8C-5CE3-4080-B868-A6F04DE05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44" y="933054"/>
            <a:ext cx="3906329" cy="279023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C601FEA-2305-4681-B936-70194613D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281" y="3768077"/>
            <a:ext cx="3935818" cy="295186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56B2F8D-B801-441E-8A79-F596E7274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3" y="1199703"/>
            <a:ext cx="3751873" cy="267991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26B6A97-E50E-4F5C-9090-E3B3530DC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91" y="3656508"/>
            <a:ext cx="444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864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4235270" y="151236"/>
            <a:ext cx="77459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10</a:t>
            </a:r>
            <a:r>
              <a:rPr kumimoji="1" lang="en-US" altLang="ko-KR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.</a:t>
            </a:r>
            <a:r>
              <a:rPr kumimoji="1"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죽장 하옥계곡의 </a:t>
            </a:r>
            <a:r>
              <a:rPr lang="ko-KR" alt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사계</a:t>
            </a:r>
            <a:endParaRPr kumimoji="1" lang="ja-JP" alt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3B49355-FD9A-4FF3-9ABC-24E8C00C0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3" name="オンライン メディア 2" title="포항12경 - 죽장 하옥계곡">
            <a:hlinkClick r:id="" action="ppaction://media"/>
            <a:extLst>
              <a:ext uri="{FF2B5EF4-FFF2-40B4-BE49-F238E27FC236}">
                <a16:creationId xmlns:a16="http://schemas.microsoft.com/office/drawing/2014/main" id="{7D28C435-580B-418B-A398-CEFEC5805E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19300" y="1125665"/>
            <a:ext cx="9570943" cy="540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3943350" y="138060"/>
            <a:ext cx="8136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11.</a:t>
            </a:r>
            <a:r>
              <a:rPr kumimoji="1" lang="ko-KR" alt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장기읍성</a:t>
            </a:r>
            <a:r>
              <a:rPr kumimoji="1" lang="ko-KR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kumimoji="1" lang="en-US" altLang="ko-K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&amp; </a:t>
            </a:r>
            <a:r>
              <a:rPr kumimoji="1" lang="ko-KR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유배문화체험촌</a:t>
            </a:r>
            <a:endParaRPr kumimoji="1" lang="ja-JP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3B49355-FD9A-4FF3-9ABC-24E8C00C0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93A4370-C93F-45F3-93CC-FE84B447BB42}"/>
              </a:ext>
            </a:extLst>
          </p:cNvPr>
          <p:cNvSpPr txBox="1"/>
          <p:nvPr/>
        </p:nvSpPr>
        <p:spPr>
          <a:xfrm>
            <a:off x="5034086" y="839774"/>
            <a:ext cx="183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Helvetica" panose="020B0604020202020204" pitchFamily="34" charset="0"/>
              </a:rPr>
              <a:t>長鬐邑城</a:t>
            </a:r>
            <a:endParaRPr kumimoji="1" lang="ja-JP" alt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4493142-1046-46E0-8429-DE8261166AA7}"/>
              </a:ext>
            </a:extLst>
          </p:cNvPr>
          <p:cNvSpPr txBox="1"/>
          <p:nvPr/>
        </p:nvSpPr>
        <p:spPr>
          <a:xfrm>
            <a:off x="523875" y="2150997"/>
            <a:ext cx="111442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ja-JP" altLang="ja-JP" sz="48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Helvetica" panose="020B0604020202020204" pitchFamily="34" charset="0"/>
              </a:rPr>
              <a:t>女真族の海岸侵入を防ぐために高麗時代、建設</a:t>
            </a:r>
            <a:r>
              <a:rPr lang="ja-JP" altLang="en-US" sz="48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Helvetica" panose="020B0604020202020204" pitchFamily="34" charset="0"/>
              </a:rPr>
              <a:t>された</a:t>
            </a:r>
            <a:r>
              <a:rPr lang="ja-JP" altLang="ja-JP" sz="48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Helvetica" panose="020B0604020202020204" pitchFamily="34" charset="0"/>
              </a:rPr>
              <a:t>歴史遺跡</a:t>
            </a:r>
            <a:endParaRPr lang="en-US" altLang="ja-JP" sz="4800" b="1" kern="100" dirty="0">
              <a:solidFill>
                <a:schemeClr val="accent1">
                  <a:lumMod val="75000"/>
                </a:schemeClr>
              </a:solidFill>
              <a:effectLst/>
              <a:latin typeface="游明朝" panose="02020400000000000000" pitchFamily="18" charset="-128"/>
              <a:ea typeface="ＭＳ 明朝" panose="02020609040205080304" pitchFamily="17" charset="-128"/>
              <a:cs typeface="Helvetica" panose="020B060402020202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ja-JP" altLang="ja-JP" sz="48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Helvetica" panose="020B0604020202020204" pitchFamily="34" charset="0"/>
              </a:rPr>
              <a:t>丁若鏞、宋時烈をはじめとする多くの学者の</a:t>
            </a:r>
            <a:r>
              <a:rPr lang="ja-JP" altLang="en-US" sz="4800" b="1" kern="100" dirty="0">
                <a:solidFill>
                  <a:schemeClr val="accent1">
                    <a:lumMod val="75000"/>
                  </a:schemeClr>
                </a:solidFill>
                <a:latin typeface="游明朝" panose="02020400000000000000" pitchFamily="18" charset="-128"/>
                <a:ea typeface="ＭＳ 明朝" panose="02020609040205080304" pitchFamily="17" charset="-128"/>
                <a:cs typeface="Helvetica" panose="020B0604020202020204" pitchFamily="34" charset="0"/>
              </a:rPr>
              <a:t>流配置</a:t>
            </a:r>
            <a:r>
              <a:rPr lang="ja-JP" altLang="ja-JP" sz="48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Helvetica" panose="020B0604020202020204" pitchFamily="34" charset="0"/>
              </a:rPr>
              <a:t>としても有名</a:t>
            </a:r>
            <a:endParaRPr kumimoji="1" lang="ja-JP" altLang="en-US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E36B90E-C119-425F-B54B-D4BB70AC1F02}"/>
              </a:ext>
            </a:extLst>
          </p:cNvPr>
          <p:cNvSpPr txBox="1"/>
          <p:nvPr/>
        </p:nvSpPr>
        <p:spPr>
          <a:xfrm>
            <a:off x="3216087" y="1281430"/>
            <a:ext cx="7499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Helvetica" panose="020B0604020202020204" pitchFamily="34" charset="0"/>
              </a:rPr>
              <a:t>※</a:t>
            </a:r>
            <a:r>
              <a:rPr lang="ja-JP" altLang="en-US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Helvetica" panose="020B0604020202020204" pitchFamily="34" charset="0"/>
              </a:rPr>
              <a:t>한자  </a:t>
            </a:r>
            <a:r>
              <a:rPr lang="ja-JP" altLang="en-US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Helvetica" panose="020B0604020202020204" pitchFamily="34" charset="0"/>
              </a:rPr>
              <a:t>鬐・・・たてがみ</a:t>
            </a:r>
            <a:endParaRPr kumimoji="1" lang="ja-JP" alt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563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3943350" y="138060"/>
            <a:ext cx="8136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11.</a:t>
            </a:r>
            <a:r>
              <a:rPr kumimoji="1" lang="ko-KR" alt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장기읍성</a:t>
            </a:r>
            <a:r>
              <a:rPr kumimoji="1" lang="ko-KR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kumimoji="1" lang="en-US" altLang="ko-KR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&amp; </a:t>
            </a:r>
            <a:r>
              <a:rPr kumimoji="1" lang="ko-KR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유배문화체험촌</a:t>
            </a:r>
            <a:endParaRPr kumimoji="1" lang="ja-JP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3B49355-FD9A-4FF3-9ABC-24E8C00C0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DDB3804-14D5-4E11-9675-F94AE1590C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2" y="1199703"/>
            <a:ext cx="3573837" cy="239122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EE344A44-3074-48F6-877B-CA41177EE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165" y="3485247"/>
            <a:ext cx="7237626" cy="323469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60FEE1B-7907-4D77-B79E-C07E4B3FF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4" y="3775260"/>
            <a:ext cx="3708356" cy="247223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60532D96-D6F0-4E22-A353-993A482C8D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24" y="1147522"/>
            <a:ext cx="4086227" cy="2281477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93A4370-C93F-45F3-93CC-FE84B447BB42}"/>
              </a:ext>
            </a:extLst>
          </p:cNvPr>
          <p:cNvSpPr txBox="1"/>
          <p:nvPr/>
        </p:nvSpPr>
        <p:spPr>
          <a:xfrm>
            <a:off x="4257675" y="1098680"/>
            <a:ext cx="183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明朝" panose="02020609040205080304" pitchFamily="17" charset="-128"/>
                <a:cs typeface="Helvetica" panose="020B0604020202020204" pitchFamily="34" charset="0"/>
              </a:rPr>
              <a:t>長鬐邑城</a:t>
            </a:r>
            <a:endParaRPr kumimoji="1" lang="ja-JP" alt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9001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5BD138C-5CC3-43D7-B977-F3D8D8EA7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47" y="0"/>
            <a:ext cx="11464506" cy="6858000"/>
          </a:xfrm>
          <a:prstGeom prst="rect">
            <a:avLst/>
          </a:prstGeom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6097EB6A-F710-45E5-9E66-FE0802EF2D55}"/>
              </a:ext>
            </a:extLst>
          </p:cNvPr>
          <p:cNvSpPr/>
          <p:nvPr/>
        </p:nvSpPr>
        <p:spPr>
          <a:xfrm>
            <a:off x="9248776" y="3752850"/>
            <a:ext cx="1619250" cy="1247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87992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4399141-BABE-4C66-A5CF-2DCD6B97E5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 t="21337" r="5417" b="4736"/>
          <a:stretch/>
        </p:blipFill>
        <p:spPr>
          <a:xfrm>
            <a:off x="1762125" y="-23525"/>
            <a:ext cx="10420351" cy="6881525"/>
          </a:xfrm>
          <a:prstGeom prst="rect">
            <a:avLst/>
          </a:prstGeom>
        </p:spPr>
      </p:pic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3943350" y="-87067"/>
            <a:ext cx="7032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12.</a:t>
            </a:r>
            <a:r>
              <a:rPr kumimoji="1" lang="ko-KR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구룡포 일본인 가옥거리</a:t>
            </a:r>
            <a:endParaRPr kumimoji="1" lang="ja-JP" alt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3B49355-FD9A-4FF3-9ABC-24E8C00C0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51046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E8CEBC15-9186-4601-8550-0F14B93766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542" y="35350"/>
            <a:ext cx="6894288" cy="67872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楕円 13">
            <a:extLst>
              <a:ext uri="{FF2B5EF4-FFF2-40B4-BE49-F238E27FC236}">
                <a16:creationId xmlns:a16="http://schemas.microsoft.com/office/drawing/2014/main" id="{1E65EA3A-97AC-454A-AC5A-EBBBBEB34F60}"/>
              </a:ext>
            </a:extLst>
          </p:cNvPr>
          <p:cNvSpPr/>
          <p:nvPr/>
        </p:nvSpPr>
        <p:spPr>
          <a:xfrm>
            <a:off x="7148053" y="1651135"/>
            <a:ext cx="1219200" cy="1123950"/>
          </a:xfrm>
          <a:prstGeom prst="ellipse">
            <a:avLst/>
          </a:prstGeom>
          <a:solidFill>
            <a:srgbClr val="FEE3FF">
              <a:alpha val="4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2948849-5A56-40CE-8646-C3A1CF3AAF00}"/>
              </a:ext>
            </a:extLst>
          </p:cNvPr>
          <p:cNvGrpSpPr/>
          <p:nvPr/>
        </p:nvGrpSpPr>
        <p:grpSpPr>
          <a:xfrm>
            <a:off x="8422618" y="-59113"/>
            <a:ext cx="3769382" cy="1634832"/>
            <a:chOff x="7753350" y="5463711"/>
            <a:chExt cx="3962400" cy="1671843"/>
          </a:xfrm>
        </p:grpSpPr>
        <p:pic>
          <p:nvPicPr>
            <p:cNvPr id="12" name="グラフィックス 11">
              <a:extLst>
                <a:ext uri="{FF2B5EF4-FFF2-40B4-BE49-F238E27FC236}">
                  <a16:creationId xmlns:a16="http://schemas.microsoft.com/office/drawing/2014/main" id="{8088A76B-218F-40EB-8FA8-26A683117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53350" y="5463711"/>
              <a:ext cx="3962400" cy="1671843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53E7DE-45AB-4F2E-AAFF-5B4306CE1F8F}"/>
                </a:ext>
              </a:extLst>
            </p:cNvPr>
            <p:cNvSpPr txBox="1"/>
            <p:nvPr/>
          </p:nvSpPr>
          <p:spPr>
            <a:xfrm>
              <a:off x="8214079" y="5969250"/>
              <a:ext cx="3055401" cy="409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material 1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の</a:t>
              </a:r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25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sp>
        <p:nvSpPr>
          <p:cNvPr id="15" name="楕円 14">
            <a:extLst>
              <a:ext uri="{FF2B5EF4-FFF2-40B4-BE49-F238E27FC236}">
                <a16:creationId xmlns:a16="http://schemas.microsoft.com/office/drawing/2014/main" id="{4DD73E77-2D42-47AE-8E09-013330AAE63A}"/>
              </a:ext>
            </a:extLst>
          </p:cNvPr>
          <p:cNvSpPr/>
          <p:nvPr/>
        </p:nvSpPr>
        <p:spPr>
          <a:xfrm>
            <a:off x="5105893" y="4516255"/>
            <a:ext cx="1219200" cy="1123950"/>
          </a:xfrm>
          <a:prstGeom prst="ellipse">
            <a:avLst/>
          </a:prstGeom>
          <a:solidFill>
            <a:srgbClr val="FEE3FF">
              <a:alpha val="4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4ECDCBC7-1B2A-4C4A-9D35-0F2277FE3969}"/>
              </a:ext>
            </a:extLst>
          </p:cNvPr>
          <p:cNvSpPr/>
          <p:nvPr/>
        </p:nvSpPr>
        <p:spPr>
          <a:xfrm>
            <a:off x="8738728" y="3718060"/>
            <a:ext cx="1219200" cy="1123950"/>
          </a:xfrm>
          <a:prstGeom prst="ellipse">
            <a:avLst/>
          </a:prstGeom>
          <a:solidFill>
            <a:srgbClr val="FEE3FF">
              <a:alpha val="4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E2112E2-1432-498C-94BA-9533630FF140}"/>
              </a:ext>
            </a:extLst>
          </p:cNvPr>
          <p:cNvSpPr/>
          <p:nvPr/>
        </p:nvSpPr>
        <p:spPr>
          <a:xfrm>
            <a:off x="7601355" y="4236892"/>
            <a:ext cx="1219200" cy="1123950"/>
          </a:xfrm>
          <a:prstGeom prst="ellipse">
            <a:avLst/>
          </a:prstGeom>
          <a:solidFill>
            <a:srgbClr val="FEE3FF">
              <a:alpha val="4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E020A76C-358B-483F-AF78-E9B673A04DDB}"/>
              </a:ext>
            </a:extLst>
          </p:cNvPr>
          <p:cNvSpPr/>
          <p:nvPr/>
        </p:nvSpPr>
        <p:spPr>
          <a:xfrm>
            <a:off x="6881397" y="2903393"/>
            <a:ext cx="1219200" cy="1123950"/>
          </a:xfrm>
          <a:prstGeom prst="ellipse">
            <a:avLst/>
          </a:prstGeom>
          <a:solidFill>
            <a:srgbClr val="FEE3FF">
              <a:alpha val="4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506416E-2DEE-4ACE-A414-58B8EA06493A}"/>
              </a:ext>
            </a:extLst>
          </p:cNvPr>
          <p:cNvGrpSpPr/>
          <p:nvPr/>
        </p:nvGrpSpPr>
        <p:grpSpPr>
          <a:xfrm>
            <a:off x="245427" y="775675"/>
            <a:ext cx="2519045" cy="723877"/>
            <a:chOff x="0" y="0"/>
            <a:chExt cx="2519045" cy="723959"/>
          </a:xfrm>
        </p:grpSpPr>
        <p:pic>
          <p:nvPicPr>
            <p:cNvPr id="8" name="グラフィックス 10">
              <a:extLst>
                <a:ext uri="{FF2B5EF4-FFF2-40B4-BE49-F238E27FC236}">
                  <a16:creationId xmlns:a16="http://schemas.microsoft.com/office/drawing/2014/main" id="{B731CAE1-F4D9-4232-BE08-09FCB1141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0"/>
              <a:ext cx="2519045" cy="723959"/>
            </a:xfrm>
            <a:prstGeom prst="rect">
              <a:avLst/>
            </a:prstGeom>
          </p:spPr>
        </p:pic>
        <p:sp>
          <p:nvSpPr>
            <p:cNvPr id="10" name="テキスト ボックス 2">
              <a:extLst>
                <a:ext uri="{FF2B5EF4-FFF2-40B4-BE49-F238E27FC236}">
                  <a16:creationId xmlns:a16="http://schemas.microsoft.com/office/drawing/2014/main" id="{FEF2DA21-49A7-4F19-9995-3418AFDA4ECE}"/>
                </a:ext>
              </a:extLst>
            </p:cNvPr>
            <p:cNvSpPr txBox="1"/>
            <p:nvPr/>
          </p:nvSpPr>
          <p:spPr>
            <a:xfrm>
              <a:off x="461867" y="63247"/>
              <a:ext cx="1595309" cy="523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ko-KR" sz="2800" b="1" kern="1200" dirty="0">
                  <a:solidFill>
                    <a:srgbClr val="BE026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游明朝" panose="02020400000000000000" pitchFamily="18" charset="-128"/>
                  <a:ea typeface="Batang" panose="02030600000101010101" pitchFamily="18" charset="-127"/>
                  <a:cs typeface="Times New Roman" panose="02020603050405020304" pitchFamily="18" charset="0"/>
                </a:rPr>
                <a:t>경상</a:t>
              </a:r>
              <a:r>
                <a:rPr lang="ko-KR" altLang="en-US" sz="2800" b="1" dirty="0">
                  <a:solidFill>
                    <a:srgbClr val="BE026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游明朝" panose="02020400000000000000" pitchFamily="18" charset="-128"/>
                  <a:ea typeface="Batang" panose="02030600000101010101" pitchFamily="18" charset="-127"/>
                  <a:cs typeface="Times New Roman" panose="02020603050405020304" pitchFamily="18" charset="0"/>
                </a:rPr>
                <a:t>북</a:t>
              </a:r>
              <a:r>
                <a:rPr kumimoji="1" lang="ko-KR" sz="2800" b="1" kern="1200" dirty="0">
                  <a:solidFill>
                    <a:srgbClr val="BE026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游明朝" panose="02020400000000000000" pitchFamily="18" charset="-128"/>
                  <a:ea typeface="Batang" panose="02030600000101010101" pitchFamily="18" charset="-127"/>
                  <a:cs typeface="Times New Roman" panose="02020603050405020304" pitchFamily="18" charset="0"/>
                </a:rPr>
                <a:t>도</a:t>
              </a:r>
              <a:endParaRPr lang="ja-JP" sz="105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楕円 20">
            <a:extLst>
              <a:ext uri="{FF2B5EF4-FFF2-40B4-BE49-F238E27FC236}">
                <a16:creationId xmlns:a16="http://schemas.microsoft.com/office/drawing/2014/main" id="{FC13824C-684C-4B0A-BC0B-5E5E5F919971}"/>
              </a:ext>
            </a:extLst>
          </p:cNvPr>
          <p:cNvSpPr/>
          <p:nvPr/>
        </p:nvSpPr>
        <p:spPr>
          <a:xfrm>
            <a:off x="4833454" y="2305049"/>
            <a:ext cx="1219200" cy="1123950"/>
          </a:xfrm>
          <a:prstGeom prst="ellipse">
            <a:avLst/>
          </a:prstGeom>
          <a:solidFill>
            <a:srgbClr val="FEE3FF">
              <a:alpha val="4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B1FBC6F1-C72F-4345-968F-B57F7496739E}"/>
              </a:ext>
            </a:extLst>
          </p:cNvPr>
          <p:cNvSpPr/>
          <p:nvPr/>
        </p:nvSpPr>
        <p:spPr>
          <a:xfrm>
            <a:off x="8243452" y="2637253"/>
            <a:ext cx="1219200" cy="1123950"/>
          </a:xfrm>
          <a:prstGeom prst="ellipse">
            <a:avLst/>
          </a:prstGeom>
          <a:solidFill>
            <a:srgbClr val="FEE3FF">
              <a:alpha val="4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AB65975-9BF9-4B94-8BD0-CFF98FD4E8BB}"/>
              </a:ext>
            </a:extLst>
          </p:cNvPr>
          <p:cNvSpPr txBox="1"/>
          <p:nvPr/>
        </p:nvSpPr>
        <p:spPr>
          <a:xfrm>
            <a:off x="245427" y="1562792"/>
            <a:ext cx="387798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주왕산</a:t>
            </a:r>
            <a:r>
              <a:rPr lang="ko-KR" alt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周王山</a:t>
            </a:r>
            <a:endParaRPr lang="en-US" altLang="ko-KR" sz="2800" dirty="0">
              <a:solidFill>
                <a:srgbClr val="000000"/>
              </a:solidFill>
              <a:effectLst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lang="ko-KR" altLang="en-US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경상북도 청송군</a:t>
            </a:r>
            <a:r>
              <a:rPr lang="ko-KR" altLang="en-US" sz="28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Batang" panose="02030600000101010101" pitchFamily="18" charset="-127"/>
                <a:cs typeface="Batang" panose="02030600000101010101" pitchFamily="18" charset="-127"/>
              </a:rPr>
              <a:t>靑松郡</a:t>
            </a:r>
            <a:endParaRPr lang="en-US" altLang="ko-KR" sz="2800" dirty="0">
              <a:solidFill>
                <a:srgbClr val="000000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endParaRPr kumimoji="1" lang="en-US" altLang="ja-JP" sz="2800" dirty="0">
              <a:solidFill>
                <a:srgbClr val="000000"/>
              </a:solidFill>
              <a:ea typeface="Batang" panose="02030600000101010101" pitchFamily="18" charset="-127"/>
            </a:endParaRPr>
          </a:p>
          <a:p>
            <a:r>
              <a:rPr lang="ko-KR" altLang="ja-JP" sz="28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덕갈산</a:t>
            </a:r>
            <a:endParaRPr kumimoji="1" lang="en-US" altLang="ja-JP" sz="2800" dirty="0"/>
          </a:p>
          <a:p>
            <a:r>
              <a:rPr lang="ko-KR" altLang="ja-JP" sz="2800" dirty="0">
                <a:solidFill>
                  <a:srgbClr val="000000"/>
                </a:solidFill>
                <a:ea typeface="Batang" panose="02030600000101010101" pitchFamily="18" charset="-127"/>
              </a:rPr>
              <a:t>경상북도 영덕군</a:t>
            </a:r>
            <a:r>
              <a:rPr lang="ko-KR" altLang="ja-JP" sz="2800" dirty="0">
                <a:solidFill>
                  <a:srgbClr val="000000"/>
                </a:solidFill>
                <a:latin typeface="ＭＳ 明朝" panose="02020609040205080304" pitchFamily="17" charset="-128"/>
                <a:ea typeface="Batang" panose="02030600000101010101" pitchFamily="18" charset="-127"/>
              </a:rPr>
              <a:t>盈德郡</a:t>
            </a:r>
            <a:endParaRPr lang="ja-JP" altLang="en-US" sz="2800" dirty="0">
              <a:solidFill>
                <a:srgbClr val="00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159B86BC-7FD8-4032-9093-5F35D9678A64}"/>
              </a:ext>
            </a:extLst>
          </p:cNvPr>
          <p:cNvSpPr/>
          <p:nvPr/>
        </p:nvSpPr>
        <p:spPr>
          <a:xfrm>
            <a:off x="9222441" y="2341418"/>
            <a:ext cx="1219200" cy="1123950"/>
          </a:xfrm>
          <a:prstGeom prst="ellipse">
            <a:avLst/>
          </a:prstGeom>
          <a:solidFill>
            <a:srgbClr val="FEE3FF">
              <a:alpha val="4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86037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FB6D60A-1A66-49E4-8CFB-2CEE4A6E12EA}"/>
              </a:ext>
            </a:extLst>
          </p:cNvPr>
          <p:cNvSpPr/>
          <p:nvPr/>
        </p:nvSpPr>
        <p:spPr>
          <a:xfrm>
            <a:off x="1215845" y="324753"/>
            <a:ext cx="2727505" cy="688257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lvl="0" algn="ctr">
              <a:defRPr/>
            </a:pP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포항</a:t>
            </a:r>
            <a:r>
              <a:rPr lang="en-US" altLang="ko-KR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r>
              <a:rPr lang="ko-KR" alt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경</a:t>
            </a:r>
            <a:endParaRPr kumimoji="1" lang="ja-JP" altLang="en-US" sz="3600" dirty="0"/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C3C9EDF3-B6F9-49FD-BB74-3868D599D7F4}"/>
              </a:ext>
            </a:extLst>
          </p:cNvPr>
          <p:cNvSpPr txBox="1">
            <a:spLocks/>
          </p:cNvSpPr>
          <p:nvPr/>
        </p:nvSpPr>
        <p:spPr>
          <a:xfrm>
            <a:off x="112203" y="138060"/>
            <a:ext cx="12287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b="1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endParaRPr lang="ja-JP" altLang="en-US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D908D0-9AF9-4A5F-ADD7-BE7AA5E14A2B}"/>
              </a:ext>
            </a:extLst>
          </p:cNvPr>
          <p:cNvSpPr txBox="1"/>
          <p:nvPr/>
        </p:nvSpPr>
        <p:spPr>
          <a:xfrm>
            <a:off x="4038600" y="72479"/>
            <a:ext cx="7032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12.</a:t>
            </a:r>
            <a:r>
              <a:rPr kumimoji="1" lang="ko-KR" alt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구룡포 일본인 가옥거리</a:t>
            </a:r>
            <a:endParaRPr kumimoji="1" lang="ja-JP" alt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3B49355-FD9A-4FF3-9ABC-24E8C00C0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pic>
        <p:nvPicPr>
          <p:cNvPr id="9" name="オンライン メディア 8" title="난다초이 tv  건축기행#구룡포 일본인 가옥거리#동백꽃 필 무렵 촬영지#추억의골목길">
            <a:hlinkClick r:id="" action="ppaction://media"/>
            <a:extLst>
              <a:ext uri="{FF2B5EF4-FFF2-40B4-BE49-F238E27FC236}">
                <a16:creationId xmlns:a16="http://schemas.microsoft.com/office/drawing/2014/main" id="{A1B40FC7-AAAC-4D30-B2A5-9E3C831197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53131" y="1104138"/>
            <a:ext cx="10183827" cy="57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5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338F223-3632-469B-A0C0-C63D5A351640}"/>
              </a:ext>
            </a:extLst>
          </p:cNvPr>
          <p:cNvGrpSpPr/>
          <p:nvPr/>
        </p:nvGrpSpPr>
        <p:grpSpPr>
          <a:xfrm>
            <a:off x="3573780" y="0"/>
            <a:ext cx="6934200" cy="6644005"/>
            <a:chOff x="2588260" y="106998"/>
            <a:chExt cx="6934200" cy="6644005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D255A4A7-8408-43D5-82AC-69F2B680C2BF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8260" y="106998"/>
              <a:ext cx="6934200" cy="66440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1E65EA3A-97AC-454A-AC5A-EBBBBEB34F60}"/>
                </a:ext>
              </a:extLst>
            </p:cNvPr>
            <p:cNvSpPr/>
            <p:nvPr/>
          </p:nvSpPr>
          <p:spPr>
            <a:xfrm>
              <a:off x="4374345" y="1362135"/>
              <a:ext cx="1219200" cy="1123950"/>
            </a:xfrm>
            <a:prstGeom prst="ellipse">
              <a:avLst/>
            </a:prstGeom>
            <a:solidFill>
              <a:srgbClr val="FEE3FF">
                <a:alpha val="43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B5256A50-CEB7-4967-AD57-21AF2ADBA329}"/>
                </a:ext>
              </a:extLst>
            </p:cNvPr>
            <p:cNvSpPr/>
            <p:nvPr/>
          </p:nvSpPr>
          <p:spPr>
            <a:xfrm>
              <a:off x="3535540" y="375602"/>
              <a:ext cx="1219200" cy="1123950"/>
            </a:xfrm>
            <a:prstGeom prst="ellipse">
              <a:avLst/>
            </a:prstGeom>
            <a:solidFill>
              <a:srgbClr val="FEE3FF">
                <a:alpha val="43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506416E-2DEE-4ACE-A414-58B8EA06493A}"/>
              </a:ext>
            </a:extLst>
          </p:cNvPr>
          <p:cNvGrpSpPr/>
          <p:nvPr/>
        </p:nvGrpSpPr>
        <p:grpSpPr>
          <a:xfrm>
            <a:off x="245427" y="775675"/>
            <a:ext cx="2519045" cy="723877"/>
            <a:chOff x="0" y="0"/>
            <a:chExt cx="2519045" cy="723959"/>
          </a:xfrm>
        </p:grpSpPr>
        <p:pic>
          <p:nvPicPr>
            <p:cNvPr id="8" name="グラフィックス 10">
              <a:extLst>
                <a:ext uri="{FF2B5EF4-FFF2-40B4-BE49-F238E27FC236}">
                  <a16:creationId xmlns:a16="http://schemas.microsoft.com/office/drawing/2014/main" id="{B731CAE1-F4D9-4232-BE08-09FCB1141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0"/>
              <a:ext cx="2519045" cy="723959"/>
            </a:xfrm>
            <a:prstGeom prst="rect">
              <a:avLst/>
            </a:prstGeom>
          </p:spPr>
        </p:pic>
        <p:sp>
          <p:nvSpPr>
            <p:cNvPr id="10" name="テキスト ボックス 2">
              <a:extLst>
                <a:ext uri="{FF2B5EF4-FFF2-40B4-BE49-F238E27FC236}">
                  <a16:creationId xmlns:a16="http://schemas.microsoft.com/office/drawing/2014/main" id="{FEF2DA21-49A7-4F19-9995-3418AFDA4ECE}"/>
                </a:ext>
              </a:extLst>
            </p:cNvPr>
            <p:cNvSpPr txBox="1"/>
            <p:nvPr/>
          </p:nvSpPr>
          <p:spPr>
            <a:xfrm>
              <a:off x="461867" y="63247"/>
              <a:ext cx="1595309" cy="523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ko-KR" sz="2800" b="1" kern="1200" dirty="0">
                  <a:solidFill>
                    <a:srgbClr val="BE026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游明朝" panose="02020400000000000000" pitchFamily="18" charset="-128"/>
                  <a:ea typeface="Batang" panose="02030600000101010101" pitchFamily="18" charset="-127"/>
                  <a:cs typeface="Times New Roman" panose="02020603050405020304" pitchFamily="18" charset="0"/>
                </a:rPr>
                <a:t>경상</a:t>
              </a:r>
              <a:r>
                <a:rPr lang="ko-KR" altLang="en-US" sz="2800" b="1" dirty="0">
                  <a:solidFill>
                    <a:srgbClr val="BE026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游明朝" panose="02020400000000000000" pitchFamily="18" charset="-128"/>
                  <a:ea typeface="Batang" panose="02030600000101010101" pitchFamily="18" charset="-127"/>
                  <a:cs typeface="Times New Roman" panose="02020603050405020304" pitchFamily="18" charset="0"/>
                </a:rPr>
                <a:t>남</a:t>
              </a:r>
              <a:r>
                <a:rPr kumimoji="1" lang="ko-KR" sz="2800" b="1" kern="1200" dirty="0">
                  <a:solidFill>
                    <a:srgbClr val="BE026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游明朝" panose="02020400000000000000" pitchFamily="18" charset="-128"/>
                  <a:ea typeface="Batang" panose="02030600000101010101" pitchFamily="18" charset="-127"/>
                  <a:cs typeface="Times New Roman" panose="02020603050405020304" pitchFamily="18" charset="0"/>
                </a:rPr>
                <a:t>도</a:t>
              </a:r>
              <a:endParaRPr lang="ja-JP" sz="105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2948849-5A56-40CE-8646-C3A1CF3AAF00}"/>
              </a:ext>
            </a:extLst>
          </p:cNvPr>
          <p:cNvGrpSpPr/>
          <p:nvPr/>
        </p:nvGrpSpPr>
        <p:grpSpPr>
          <a:xfrm>
            <a:off x="8839178" y="213995"/>
            <a:ext cx="3769382" cy="1634832"/>
            <a:chOff x="7753350" y="5463711"/>
            <a:chExt cx="3962400" cy="1671843"/>
          </a:xfrm>
        </p:grpSpPr>
        <p:pic>
          <p:nvPicPr>
            <p:cNvPr id="12" name="グラフィックス 11">
              <a:extLst>
                <a:ext uri="{FF2B5EF4-FFF2-40B4-BE49-F238E27FC236}">
                  <a16:creationId xmlns:a16="http://schemas.microsoft.com/office/drawing/2014/main" id="{8088A76B-218F-40EB-8FA8-26A683117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53350" y="5463711"/>
              <a:ext cx="3962400" cy="1671843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53E7DE-45AB-4F2E-AAFF-5B4306CE1F8F}"/>
                </a:ext>
              </a:extLst>
            </p:cNvPr>
            <p:cNvSpPr txBox="1"/>
            <p:nvPr/>
          </p:nvSpPr>
          <p:spPr>
            <a:xfrm>
              <a:off x="8214079" y="5969250"/>
              <a:ext cx="3055401" cy="409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material 1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の</a:t>
              </a:r>
              <a:r>
                <a:rPr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16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84A793-50A4-4AB6-9FFC-7913B0BA2D3D}"/>
              </a:ext>
            </a:extLst>
          </p:cNvPr>
          <p:cNvSpPr txBox="1"/>
          <p:nvPr/>
        </p:nvSpPr>
        <p:spPr>
          <a:xfrm>
            <a:off x="245427" y="1562792"/>
            <a:ext cx="269817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ja-JP" sz="28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가야산</a:t>
            </a:r>
            <a:r>
              <a:rPr lang="ko-KR" altLang="ja-JP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 伽倻山</a:t>
            </a:r>
            <a:endParaRPr lang="en-US" altLang="ko-KR" sz="28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r>
              <a:rPr lang="ja-JP" altLang="ja-JP" sz="28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海印寺のある山</a:t>
            </a:r>
            <a:endParaRPr lang="en-US" altLang="ja-JP" sz="2800" dirty="0">
              <a:solidFill>
                <a:srgbClr val="000000"/>
              </a:solidFill>
              <a:effectLst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lang="ko-KR" altLang="ja-JP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성주군</a:t>
            </a:r>
            <a:r>
              <a:rPr lang="en-US" altLang="ja-JP" sz="28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cs typeface="Batang" panose="02030600000101010101" pitchFamily="18" charset="-127"/>
              </a:rPr>
              <a:t>[</a:t>
            </a:r>
            <a:r>
              <a:rPr lang="ko-KR" altLang="ja-JP" sz="28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星州郡</a:t>
            </a:r>
            <a:r>
              <a:rPr lang="en-US" altLang="ja-JP" sz="28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cs typeface="Batang" panose="02030600000101010101" pitchFamily="18" charset="-127"/>
              </a:rPr>
              <a:t>]</a:t>
            </a:r>
            <a:endParaRPr lang="en-US" altLang="ja-JP" sz="2800" dirty="0">
              <a:solidFill>
                <a:srgbClr val="000000"/>
              </a:solidFill>
              <a:latin typeface="ＭＳ 明朝" panose="02020609040205080304" pitchFamily="17" charset="-128"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endParaRPr lang="en-US" altLang="ko-KR" sz="2800" dirty="0">
              <a:solidFill>
                <a:srgbClr val="000000"/>
              </a:solidFill>
              <a:effectLst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r>
              <a:rPr lang="ko-KR" altLang="ja-JP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경상남도</a:t>
            </a:r>
            <a:r>
              <a:rPr lang="ko-KR" altLang="ja-JP" sz="28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endParaRPr lang="en-US" altLang="ko-KR" sz="2800" dirty="0">
              <a:solidFill>
                <a:srgbClr val="000000"/>
              </a:solidFill>
              <a:effectLst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lang="ko-KR" altLang="ja-JP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합천군</a:t>
            </a:r>
            <a:r>
              <a:rPr lang="en-US" altLang="ja-JP" sz="28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cs typeface="Batang" panose="02030600000101010101" pitchFamily="18" charset="-127"/>
              </a:rPr>
              <a:t>[</a:t>
            </a:r>
            <a:r>
              <a:rPr lang="ko-KR" altLang="ja-JP" sz="28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陜川郡</a:t>
            </a:r>
            <a:r>
              <a:rPr lang="en-US" altLang="ja-JP" sz="28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cs typeface="Batang" panose="02030600000101010101" pitchFamily="18" charset="-127"/>
              </a:rPr>
              <a:t>]</a:t>
            </a:r>
          </a:p>
          <a:p>
            <a:r>
              <a:rPr lang="ko-KR" altLang="ja-JP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거창군</a:t>
            </a:r>
            <a:r>
              <a:rPr lang="en-US" altLang="ja-JP" sz="28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cs typeface="Batang" panose="02030600000101010101" pitchFamily="18" charset="-127"/>
              </a:rPr>
              <a:t>[</a:t>
            </a:r>
            <a:r>
              <a:rPr lang="ko-KR" altLang="ja-JP" sz="28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居昌郡</a:t>
            </a:r>
            <a:r>
              <a:rPr lang="en-US" altLang="ja-JP" sz="28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cs typeface="Batang" panose="02030600000101010101" pitchFamily="18" charset="-127"/>
              </a:rPr>
              <a:t>]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91076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3C68B851-B34C-49B3-942A-732C2014AE3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718" y="0"/>
            <a:ext cx="604291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506416E-2DEE-4ACE-A414-58B8EA06493A}"/>
              </a:ext>
            </a:extLst>
          </p:cNvPr>
          <p:cNvGrpSpPr/>
          <p:nvPr/>
        </p:nvGrpSpPr>
        <p:grpSpPr>
          <a:xfrm>
            <a:off x="245427" y="775675"/>
            <a:ext cx="2519045" cy="723877"/>
            <a:chOff x="0" y="0"/>
            <a:chExt cx="2519045" cy="723959"/>
          </a:xfrm>
        </p:grpSpPr>
        <p:pic>
          <p:nvPicPr>
            <p:cNvPr id="8" name="グラフィックス 10">
              <a:extLst>
                <a:ext uri="{FF2B5EF4-FFF2-40B4-BE49-F238E27FC236}">
                  <a16:creationId xmlns:a16="http://schemas.microsoft.com/office/drawing/2014/main" id="{B731CAE1-F4D9-4232-BE08-09FCB1141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0"/>
              <a:ext cx="2519045" cy="723959"/>
            </a:xfrm>
            <a:prstGeom prst="rect">
              <a:avLst/>
            </a:prstGeom>
          </p:spPr>
        </p:pic>
        <p:sp>
          <p:nvSpPr>
            <p:cNvPr id="10" name="テキスト ボックス 2">
              <a:extLst>
                <a:ext uri="{FF2B5EF4-FFF2-40B4-BE49-F238E27FC236}">
                  <a16:creationId xmlns:a16="http://schemas.microsoft.com/office/drawing/2014/main" id="{FEF2DA21-49A7-4F19-9995-3418AFDA4ECE}"/>
                </a:ext>
              </a:extLst>
            </p:cNvPr>
            <p:cNvSpPr txBox="1"/>
            <p:nvPr/>
          </p:nvSpPr>
          <p:spPr>
            <a:xfrm>
              <a:off x="416182" y="63247"/>
              <a:ext cx="1686680" cy="523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ko-KR" altLang="en-US" sz="2800" b="1" kern="1200" dirty="0">
                  <a:solidFill>
                    <a:srgbClr val="BE0260"/>
                  </a:solidFill>
                  <a:effectLst>
                    <a:outerShdw blurRad="38100" dist="38100" dir="2700000" algn="tl">
                      <a:srgbClr val="000000">
                        <a:alpha val="43000"/>
                      </a:srgbClr>
                    </a:outerShdw>
                  </a:effectLst>
                  <a:latin typeface="游明朝" panose="02020400000000000000" pitchFamily="18" charset="-128"/>
                  <a:ea typeface="Batang" panose="02030600000101010101" pitchFamily="18" charset="-127"/>
                  <a:cs typeface="Times New Roman" panose="02020603050405020304" pitchFamily="18" charset="0"/>
                </a:rPr>
                <a:t>충청북도 </a:t>
              </a:r>
              <a:endParaRPr lang="ja-JP" sz="105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2948849-5A56-40CE-8646-C3A1CF3AAF00}"/>
              </a:ext>
            </a:extLst>
          </p:cNvPr>
          <p:cNvGrpSpPr/>
          <p:nvPr/>
        </p:nvGrpSpPr>
        <p:grpSpPr>
          <a:xfrm>
            <a:off x="8839178" y="213995"/>
            <a:ext cx="3769382" cy="1634832"/>
            <a:chOff x="7753350" y="5463711"/>
            <a:chExt cx="3962400" cy="1671843"/>
          </a:xfrm>
        </p:grpSpPr>
        <p:pic>
          <p:nvPicPr>
            <p:cNvPr id="12" name="グラフィックス 11">
              <a:extLst>
                <a:ext uri="{FF2B5EF4-FFF2-40B4-BE49-F238E27FC236}">
                  <a16:creationId xmlns:a16="http://schemas.microsoft.com/office/drawing/2014/main" id="{8088A76B-218F-40EB-8FA8-26A683117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53350" y="5463711"/>
              <a:ext cx="3962400" cy="1671843"/>
            </a:xfrm>
            <a:prstGeom prst="rect">
              <a:avLst/>
            </a:prstGeom>
          </p:spPr>
        </p:pic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5753E7DE-45AB-4F2E-AAFF-5B4306CE1F8F}"/>
                </a:ext>
              </a:extLst>
            </p:cNvPr>
            <p:cNvSpPr txBox="1"/>
            <p:nvPr/>
          </p:nvSpPr>
          <p:spPr>
            <a:xfrm>
              <a:off x="8214079" y="5969250"/>
              <a:ext cx="3055401" cy="409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material 1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の</a:t>
              </a:r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28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B84A793-50A4-4AB6-9FFC-7913B0BA2D3D}"/>
              </a:ext>
            </a:extLst>
          </p:cNvPr>
          <p:cNvSpPr txBox="1"/>
          <p:nvPr/>
        </p:nvSpPr>
        <p:spPr>
          <a:xfrm>
            <a:off x="245427" y="1562792"/>
            <a:ext cx="333617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속리산 俗離山</a:t>
            </a:r>
            <a:endParaRPr lang="en-US" altLang="ko-KR" sz="2800" dirty="0">
              <a:solidFill>
                <a:srgbClr val="000000"/>
              </a:solidFill>
              <a:effectLst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r>
              <a:rPr lang="ko-KR" altLang="ja-JP" sz="28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endParaRPr lang="en-US" altLang="ko-KR" sz="2800" dirty="0">
              <a:solidFill>
                <a:srgbClr val="000000"/>
              </a:solidFill>
              <a:effectLst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lang="ko-KR" altLang="en-US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충청북도</a:t>
            </a:r>
            <a:r>
              <a:rPr lang="en-US" altLang="ko-KR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[</a:t>
            </a:r>
            <a:r>
              <a:rPr lang="ko-KR" altLang="en-US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忠淸北道</a:t>
            </a:r>
            <a:r>
              <a:rPr lang="en-US" altLang="ko-KR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]</a:t>
            </a:r>
          </a:p>
          <a:p>
            <a:r>
              <a:rPr lang="ko-KR" altLang="en-US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보은군</a:t>
            </a:r>
            <a:r>
              <a:rPr lang="en-US" altLang="ko-KR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[</a:t>
            </a:r>
            <a:r>
              <a:rPr lang="ko-KR" altLang="en-US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報恩郡</a:t>
            </a:r>
            <a:r>
              <a:rPr lang="en-US" altLang="ko-KR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]</a:t>
            </a:r>
            <a:endParaRPr lang="en-US" altLang="ko-KR" sz="2800" dirty="0">
              <a:solidFill>
                <a:srgbClr val="000000"/>
              </a:solidFill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r>
              <a:rPr lang="ko-KR" altLang="en-US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괴산군</a:t>
            </a:r>
            <a:r>
              <a:rPr lang="en-US" altLang="ko-KR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[</a:t>
            </a:r>
            <a:r>
              <a:rPr lang="ko-KR" altLang="en-US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槐山郡</a:t>
            </a:r>
            <a:r>
              <a:rPr lang="en-US" altLang="ko-KR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]</a:t>
            </a:r>
          </a:p>
          <a:p>
            <a:endParaRPr lang="en-US" altLang="ko-KR" sz="2800" dirty="0">
              <a:solidFill>
                <a:srgbClr val="000000"/>
              </a:solidFill>
              <a:effectLst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r>
              <a:rPr lang="ko-KR" altLang="en-US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경상북도 </a:t>
            </a:r>
            <a:endParaRPr lang="en-US" altLang="ko-KR" sz="2800" dirty="0">
              <a:solidFill>
                <a:srgbClr val="000000"/>
              </a:solidFill>
              <a:effectLst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r>
              <a:rPr lang="ko-KR" altLang="en-US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상주시</a:t>
            </a:r>
            <a:r>
              <a:rPr lang="en-US" altLang="ko-KR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[</a:t>
            </a:r>
            <a:r>
              <a:rPr lang="ko-KR" altLang="en-US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尙州市</a:t>
            </a:r>
            <a:r>
              <a:rPr lang="en-US" altLang="ko-KR" sz="28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]</a:t>
            </a:r>
            <a:endParaRPr kumimoji="1" lang="ja-JP" altLang="en-US" sz="2800" dirty="0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E6D4ECBF-C063-489C-A51B-76FD162C856B}"/>
              </a:ext>
            </a:extLst>
          </p:cNvPr>
          <p:cNvSpPr/>
          <p:nvPr/>
        </p:nvSpPr>
        <p:spPr>
          <a:xfrm>
            <a:off x="5045540" y="3693537"/>
            <a:ext cx="1219200" cy="1123950"/>
          </a:xfrm>
          <a:prstGeom prst="ellipse">
            <a:avLst/>
          </a:prstGeom>
          <a:solidFill>
            <a:srgbClr val="FEE3FF">
              <a:alpha val="4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FFA4CA17-2B50-47F4-8ADB-E0339E7FCF66}"/>
              </a:ext>
            </a:extLst>
          </p:cNvPr>
          <p:cNvSpPr/>
          <p:nvPr/>
        </p:nvSpPr>
        <p:spPr>
          <a:xfrm>
            <a:off x="5373690" y="2198112"/>
            <a:ext cx="1219200" cy="1123950"/>
          </a:xfrm>
          <a:prstGeom prst="ellipse">
            <a:avLst/>
          </a:prstGeom>
          <a:solidFill>
            <a:srgbClr val="FEE3FF">
              <a:alpha val="4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676550F2-FAC6-4CEC-92ED-9EA9D64E7E31}"/>
              </a:ext>
            </a:extLst>
          </p:cNvPr>
          <p:cNvSpPr/>
          <p:nvPr/>
        </p:nvSpPr>
        <p:spPr>
          <a:xfrm>
            <a:off x="6488362" y="4121241"/>
            <a:ext cx="1219200" cy="1123950"/>
          </a:xfrm>
          <a:prstGeom prst="ellipse">
            <a:avLst/>
          </a:prstGeom>
          <a:solidFill>
            <a:srgbClr val="FEE3FF">
              <a:alpha val="43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886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A8D6D0CB-11CA-4988-AD8B-848F0CF3EE81}"/>
              </a:ext>
            </a:extLst>
          </p:cNvPr>
          <p:cNvGrpSpPr/>
          <p:nvPr/>
        </p:nvGrpSpPr>
        <p:grpSpPr>
          <a:xfrm>
            <a:off x="6802582" y="-9769"/>
            <a:ext cx="5282818" cy="6867769"/>
            <a:chOff x="577692" y="145172"/>
            <a:chExt cx="5217795" cy="6783070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E132D7DA-ACD4-4BE1-931D-384215E40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92" y="145172"/>
              <a:ext cx="5217795" cy="6783070"/>
            </a:xfrm>
            <a:prstGeom prst="rect">
              <a:avLst/>
            </a:prstGeom>
          </p:spPr>
        </p:pic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87836C55-FC48-428E-8673-05415F10DAE5}"/>
                </a:ext>
              </a:extLst>
            </p:cNvPr>
            <p:cNvSpPr/>
            <p:nvPr/>
          </p:nvSpPr>
          <p:spPr>
            <a:xfrm rot="3449633">
              <a:off x="3532357" y="3143073"/>
              <a:ext cx="1719875" cy="81062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ja-JP" altLang="en-US" dirty="0"/>
            </a:p>
          </p:txBody>
        </p:sp>
      </p:grp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98D1453-8822-4E81-87BC-57784141E049}"/>
              </a:ext>
            </a:extLst>
          </p:cNvPr>
          <p:cNvSpPr/>
          <p:nvPr/>
        </p:nvSpPr>
        <p:spPr>
          <a:xfrm>
            <a:off x="1408429" y="112585"/>
            <a:ext cx="5973445" cy="872935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동부남해선東海南部線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64238A1-6850-4AC5-8378-C76A30773CB4}"/>
              </a:ext>
            </a:extLst>
          </p:cNvPr>
          <p:cNvGrpSpPr/>
          <p:nvPr/>
        </p:nvGrpSpPr>
        <p:grpSpPr>
          <a:xfrm>
            <a:off x="8615658" y="-268364"/>
            <a:ext cx="3769382" cy="1634832"/>
            <a:chOff x="7753350" y="5463711"/>
            <a:chExt cx="3962400" cy="1671843"/>
          </a:xfrm>
        </p:grpSpPr>
        <p:pic>
          <p:nvPicPr>
            <p:cNvPr id="9" name="グラフィックス 8">
              <a:extLst>
                <a:ext uri="{FF2B5EF4-FFF2-40B4-BE49-F238E27FC236}">
                  <a16:creationId xmlns:a16="http://schemas.microsoft.com/office/drawing/2014/main" id="{D96D6685-7B66-4483-8674-F65C1A236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53350" y="5463711"/>
              <a:ext cx="3962400" cy="1671843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E0EEB47-8B39-4238-AB30-75DB4D90AA6D}"/>
                </a:ext>
              </a:extLst>
            </p:cNvPr>
            <p:cNvSpPr txBox="1"/>
            <p:nvPr/>
          </p:nvSpPr>
          <p:spPr>
            <a:xfrm>
              <a:off x="8149998" y="5969250"/>
              <a:ext cx="3055401" cy="409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material 1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の</a:t>
              </a:r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10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1B781AD4-5392-4B19-B173-7BDB7F6965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" y="1134370"/>
            <a:ext cx="3508273" cy="218649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0AE943C-FD5D-4212-866D-22E1D75D580F}"/>
              </a:ext>
            </a:extLst>
          </p:cNvPr>
          <p:cNvSpPr txBox="1"/>
          <p:nvPr/>
        </p:nvSpPr>
        <p:spPr>
          <a:xfrm flipH="1">
            <a:off x="713314" y="3942080"/>
            <a:ext cx="47127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今回出てきた駅</a:t>
            </a:r>
            <a:r>
              <a:rPr lang="en-US" altLang="ja-JP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中央線</a:t>
            </a:r>
            <a:r>
              <a:rPr lang="en-US" altLang="ja-JP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</a:p>
          <a:p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영천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[</a:t>
            </a:r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永川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]</a:t>
            </a:r>
          </a:p>
          <a:p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의성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[</a:t>
            </a:r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義城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]</a:t>
            </a:r>
          </a:p>
          <a:p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안동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[</a:t>
            </a:r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安東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]</a:t>
            </a:r>
          </a:p>
          <a:p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영주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[</a:t>
            </a:r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榮州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]</a:t>
            </a:r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8844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4C44E642-2934-4AAE-B638-F3626A673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847725"/>
            <a:ext cx="3590925" cy="6010275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98D1453-8822-4E81-87BC-57784141E049}"/>
              </a:ext>
            </a:extLst>
          </p:cNvPr>
          <p:cNvSpPr/>
          <p:nvPr/>
        </p:nvSpPr>
        <p:spPr>
          <a:xfrm>
            <a:off x="1408429" y="112585"/>
            <a:ext cx="5973445" cy="872935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동부남해선東海南部線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64238A1-6850-4AC5-8378-C76A30773CB4}"/>
              </a:ext>
            </a:extLst>
          </p:cNvPr>
          <p:cNvGrpSpPr/>
          <p:nvPr/>
        </p:nvGrpSpPr>
        <p:grpSpPr>
          <a:xfrm>
            <a:off x="8042162" y="-268364"/>
            <a:ext cx="4342877" cy="1634832"/>
            <a:chOff x="7150488" y="5463711"/>
            <a:chExt cx="4565262" cy="1671843"/>
          </a:xfrm>
        </p:grpSpPr>
        <p:pic>
          <p:nvPicPr>
            <p:cNvPr id="9" name="グラフィックス 8">
              <a:extLst>
                <a:ext uri="{FF2B5EF4-FFF2-40B4-BE49-F238E27FC236}">
                  <a16:creationId xmlns:a16="http://schemas.microsoft.com/office/drawing/2014/main" id="{D96D6685-7B66-4483-8674-F65C1A236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150488" y="5463711"/>
              <a:ext cx="4565262" cy="1671843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E0EEB47-8B39-4238-AB30-75DB4D90AA6D}"/>
                </a:ext>
              </a:extLst>
            </p:cNvPr>
            <p:cNvSpPr txBox="1"/>
            <p:nvPr/>
          </p:nvSpPr>
          <p:spPr>
            <a:xfrm>
              <a:off x="7509182" y="6010810"/>
              <a:ext cx="3592944" cy="409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material 1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の</a:t>
              </a:r>
              <a:r>
                <a:rPr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23-24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F2AD634-E10F-4547-A9D6-73F5E7BAFE45}"/>
              </a:ext>
            </a:extLst>
          </p:cNvPr>
          <p:cNvSpPr txBox="1"/>
          <p:nvPr/>
        </p:nvSpPr>
        <p:spPr>
          <a:xfrm flipH="1">
            <a:off x="297372" y="985520"/>
            <a:ext cx="471277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今回出てきた駅</a:t>
            </a:r>
            <a:endParaRPr lang="en-US" altLang="ja-JP" sz="32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中央線</a:t>
            </a:r>
            <a:r>
              <a:rPr lang="en-US" altLang="ja-JP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</a:p>
          <a:p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영천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[</a:t>
            </a:r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永川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]</a:t>
            </a:r>
          </a:p>
          <a:p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의성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[</a:t>
            </a:r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義城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]</a:t>
            </a:r>
          </a:p>
          <a:p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안동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[</a:t>
            </a:r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安東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]</a:t>
            </a:r>
          </a:p>
          <a:p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영주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[</a:t>
            </a:r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榮州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]</a:t>
            </a:r>
          </a:p>
          <a:p>
            <a:r>
              <a:rPr lang="en-US" altLang="ja-JP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ko-KR" alt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嶺東</a:t>
            </a:r>
            <a:r>
              <a:rPr lang="ja-JP" altLang="en-US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線</a:t>
            </a:r>
            <a:r>
              <a:rPr lang="en-US" altLang="ja-JP" sz="3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</a:p>
          <a:p>
            <a:r>
              <a:rPr lang="ko-KR" altLang="en-US" sz="3200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동백산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[</a:t>
            </a:r>
            <a:r>
              <a:rPr lang="ko-KR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東栢山</a:t>
            </a:r>
            <a:r>
              <a:rPr lang="en-US" altLang="ko-KR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]</a:t>
            </a:r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3D51D95-B240-4C38-B705-0B6AB8A1D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313" y="3465975"/>
            <a:ext cx="5338762" cy="3279440"/>
          </a:xfrm>
          <a:prstGeom prst="rect">
            <a:avLst/>
          </a:prstGeom>
        </p:spPr>
      </p:pic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8ABFEE03-17EC-4E45-8745-7A52C8A430BF}"/>
              </a:ext>
            </a:extLst>
          </p:cNvPr>
          <p:cNvGraphicFramePr>
            <a:graphicFrameLocks noGrp="1"/>
          </p:cNvGraphicFramePr>
          <p:nvPr/>
        </p:nvGraphicFramePr>
        <p:xfrm>
          <a:off x="5288280" y="3911124"/>
          <a:ext cx="1615440" cy="180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8195">
                  <a:extLst>
                    <a:ext uri="{9D8B030D-6E8A-4147-A177-3AD203B41FA5}">
                      <a16:colId xmlns:a16="http://schemas.microsoft.com/office/drawing/2014/main" val="4040924238"/>
                    </a:ext>
                  </a:extLst>
                </a:gridCol>
                <a:gridCol w="817245">
                  <a:extLst>
                    <a:ext uri="{9D8B030D-6E8A-4147-A177-3AD203B41FA5}">
                      <a16:colId xmlns:a16="http://schemas.microsoft.com/office/drawing/2014/main" val="1066059427"/>
                    </a:ext>
                  </a:extLst>
                </a:gridCol>
              </a:tblGrid>
              <a:tr h="180340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en-US" sz="1100" u="none" strike="noStrike" kern="100">
                          <a:effectLst/>
                          <a:hlinkClick r:id="rId6" tooltip="동백산역"/>
                        </a:rPr>
                        <a:t>동백산</a:t>
                      </a:r>
                      <a:endParaRPr lang="ja-JP" sz="1050" kern="10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0960" marR="60960" marT="10795" marB="1079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</a:pPr>
                      <a:r>
                        <a:rPr lang="ja-JP" sz="1100" kern="100" dirty="0">
                          <a:effectLst/>
                        </a:rPr>
                        <a:t>東栢山</a:t>
                      </a:r>
                      <a:endParaRPr lang="ja-JP" sz="1050" kern="100" dirty="0">
                        <a:effectLst/>
                        <a:latin typeface="游明朝" panose="02020400000000000000" pitchFamily="18" charset="-128"/>
                        <a:ea typeface="游明朝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17780" marR="17780" marT="10795" marB="10795"/>
                </a:tc>
                <a:extLst>
                  <a:ext uri="{0D108BD9-81ED-4DB2-BD59-A6C34878D82A}">
                    <a16:rowId xmlns:a16="http://schemas.microsoft.com/office/drawing/2014/main" val="1750542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052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>
            <a:extLst>
              <a:ext uri="{FF2B5EF4-FFF2-40B4-BE49-F238E27FC236}">
                <a16:creationId xmlns:a16="http://schemas.microsoft.com/office/drawing/2014/main" id="{32981498-50D1-4127-B89D-BC28ED986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92" y="3429000"/>
            <a:ext cx="3397969" cy="3429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887D01C-7DDB-484A-BBBB-B1A95BD551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1" t="10882" r="3707" b="24294"/>
          <a:stretch/>
        </p:blipFill>
        <p:spPr>
          <a:xfrm>
            <a:off x="5983677" y="39604"/>
            <a:ext cx="5832404" cy="411226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E98D1453-8822-4E81-87BC-57784141E049}"/>
              </a:ext>
            </a:extLst>
          </p:cNvPr>
          <p:cNvSpPr/>
          <p:nvPr/>
        </p:nvSpPr>
        <p:spPr>
          <a:xfrm>
            <a:off x="1408429" y="74485"/>
            <a:ext cx="4058677" cy="872935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동화사</a:t>
            </a:r>
            <a:r>
              <a:rPr kumimoji="1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  桐華寺</a:t>
            </a:r>
            <a:endParaRPr kumimoji="1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ＭＳ 明朝" panose="02020609040205080304" pitchFamily="17" charset="-128"/>
            </a:endParaRPr>
          </a:p>
        </p:txBody>
      </p:sp>
      <p:sp>
        <p:nvSpPr>
          <p:cNvPr id="7" name="タイトル 3">
            <a:extLst>
              <a:ext uri="{FF2B5EF4-FFF2-40B4-BE49-F238E27FC236}">
                <a16:creationId xmlns:a16="http://schemas.microsoft.com/office/drawing/2014/main" id="{770CB45F-563E-4A34-9165-28C678C8B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9113"/>
            <a:ext cx="1228725" cy="1325563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6927BC68-4360-447D-95AC-A8F3B0F5E369}"/>
              </a:ext>
            </a:extLst>
          </p:cNvPr>
          <p:cNvGrpSpPr/>
          <p:nvPr/>
        </p:nvGrpSpPr>
        <p:grpSpPr>
          <a:xfrm>
            <a:off x="614362" y="1112990"/>
            <a:ext cx="4058677" cy="2676690"/>
            <a:chOff x="3292689" y="1163790"/>
            <a:chExt cx="4058677" cy="2676690"/>
          </a:xfrm>
        </p:grpSpPr>
        <p:pic>
          <p:nvPicPr>
            <p:cNvPr id="16" name="グラフィックス 15">
              <a:extLst>
                <a:ext uri="{FF2B5EF4-FFF2-40B4-BE49-F238E27FC236}">
                  <a16:creationId xmlns:a16="http://schemas.microsoft.com/office/drawing/2014/main" id="{BBDEF537-EDC1-4703-B8EF-CEBA9758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92689" y="1163790"/>
              <a:ext cx="4058677" cy="2676690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3BCFE71-5D11-4B96-8F00-87E39F6ED0AA}"/>
                </a:ext>
              </a:extLst>
            </p:cNvPr>
            <p:cNvSpPr txBox="1"/>
            <p:nvPr/>
          </p:nvSpPr>
          <p:spPr>
            <a:xfrm>
              <a:off x="3611700" y="1573279"/>
              <a:ext cx="342065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 b="1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오동나무</a:t>
              </a:r>
              <a:endParaRPr lang="en-US" altLang="ko-KR" sz="40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endParaRPr>
            </a:p>
            <a:p>
              <a:pPr algn="ctr"/>
              <a:r>
                <a:rPr lang="ja-JP" altLang="en-US" sz="4000" b="1" dirty="0">
                  <a:solidFill>
                    <a:srgbClr val="FF00FF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知っていますか？</a:t>
              </a:r>
              <a:endParaRPr kumimoji="1" lang="ja-JP" altLang="en-US" sz="4000" b="1" dirty="0">
                <a:solidFill>
                  <a:srgbClr val="FF00F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30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22767</TotalTime>
  <Words>1135</Words>
  <Application>Microsoft Office PowerPoint</Application>
  <PresentationFormat>ワイド画面</PresentationFormat>
  <Paragraphs>211</Paragraphs>
  <Slides>40</Slides>
  <Notes>0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51" baseType="lpstr">
      <vt:lpstr>AR丸ゴシック体04M</vt:lpstr>
      <vt:lpstr>Batang</vt:lpstr>
      <vt:lpstr>HG丸ｺﾞｼｯｸM-PRO</vt:lpstr>
      <vt:lpstr>맑은 고딕</vt:lpstr>
      <vt:lpstr>ＭＳ 明朝</vt:lpstr>
      <vt:lpstr>游ゴシック</vt:lpstr>
      <vt:lpstr>游ゴシック Light</vt:lpstr>
      <vt:lpstr>游明朝</vt:lpstr>
      <vt:lpstr>Arial</vt:lpstr>
      <vt:lpstr>Wingdings</vt:lpstr>
      <vt:lpstr>Office テーマ</vt:lpstr>
      <vt:lpstr>우리 땅 기차 여행で 仮想空間を列車旅行しよう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①</vt:lpstr>
      <vt:lpstr>①</vt:lpstr>
      <vt:lpstr>①</vt:lpstr>
      <vt:lpstr>②</vt:lpstr>
      <vt:lpstr>②</vt:lpstr>
      <vt:lpstr>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땅 기차 여행で仮想空間を列車旅行しよう</dc:title>
  <dc:creator>Saigusa Hatsuko</dc:creator>
  <cp:lastModifiedBy>Saigusa Hatsuko</cp:lastModifiedBy>
  <cp:revision>797</cp:revision>
  <cp:lastPrinted>2020-08-03T12:07:08Z</cp:lastPrinted>
  <dcterms:created xsi:type="dcterms:W3CDTF">2020-07-24T06:00:28Z</dcterms:created>
  <dcterms:modified xsi:type="dcterms:W3CDTF">2021-06-29T03:04:56Z</dcterms:modified>
</cp:coreProperties>
</file>