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74" r:id="rId3"/>
    <p:sldId id="464" r:id="rId4"/>
    <p:sldId id="581" r:id="rId5"/>
    <p:sldId id="512" r:id="rId6"/>
    <p:sldId id="546" r:id="rId7"/>
    <p:sldId id="522" r:id="rId8"/>
    <p:sldId id="497" r:id="rId9"/>
    <p:sldId id="582" r:id="rId10"/>
    <p:sldId id="583" r:id="rId11"/>
    <p:sldId id="584" r:id="rId12"/>
    <p:sldId id="585" r:id="rId13"/>
    <p:sldId id="586" r:id="rId14"/>
    <p:sldId id="587" r:id="rId15"/>
    <p:sldId id="588" r:id="rId16"/>
    <p:sldId id="589" r:id="rId17"/>
    <p:sldId id="590" r:id="rId18"/>
    <p:sldId id="591" r:id="rId19"/>
    <p:sldId id="593" r:id="rId20"/>
    <p:sldId id="594" r:id="rId21"/>
    <p:sldId id="595" r:id="rId22"/>
    <p:sldId id="596" r:id="rId23"/>
    <p:sldId id="597" r:id="rId24"/>
    <p:sldId id="599" r:id="rId25"/>
    <p:sldId id="598" r:id="rId26"/>
    <p:sldId id="600" r:id="rId27"/>
    <p:sldId id="601" r:id="rId28"/>
    <p:sldId id="602" r:id="rId29"/>
    <p:sldId id="592" r:id="rId30"/>
    <p:sldId id="614" r:id="rId31"/>
    <p:sldId id="613" r:id="rId32"/>
    <p:sldId id="603" r:id="rId33"/>
    <p:sldId id="605" r:id="rId34"/>
    <p:sldId id="604" r:id="rId35"/>
    <p:sldId id="606" r:id="rId36"/>
    <p:sldId id="607" r:id="rId37"/>
    <p:sldId id="608" r:id="rId38"/>
    <p:sldId id="609" r:id="rId39"/>
    <p:sldId id="610" r:id="rId40"/>
    <p:sldId id="611" r:id="rId41"/>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2"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ECAFF"/>
    <a:srgbClr val="FEE3FF"/>
    <a:srgbClr val="84CCCB"/>
    <a:srgbClr val="F7E3FF"/>
    <a:srgbClr val="E9EBF5"/>
    <a:srgbClr val="FF6699"/>
    <a:srgbClr val="E694BD"/>
    <a:srgbClr val="C246C2"/>
    <a:srgbClr val="20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7" d="100"/>
          <a:sy n="67" d="100"/>
        </p:scale>
        <p:origin x="6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2021/7/31</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2021/7/31</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2021/7/31</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B6V152LRbbQ?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2021/7/21 &amp; 7/27</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13</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3" name="グループ化 2">
            <a:extLst>
              <a:ext uri="{FF2B5EF4-FFF2-40B4-BE49-F238E27FC236}">
                <a16:creationId xmlns:a16="http://schemas.microsoft.com/office/drawing/2014/main" id="{DB3D0B84-56AE-496C-B911-2E16E3B7A227}"/>
              </a:ext>
            </a:extLst>
          </p:cNvPr>
          <p:cNvGrpSpPr/>
          <p:nvPr/>
        </p:nvGrpSpPr>
        <p:grpSpPr>
          <a:xfrm>
            <a:off x="733424" y="1161547"/>
            <a:ext cx="2759206" cy="638831"/>
            <a:chOff x="1762124" y="2358999"/>
            <a:chExt cx="2759206" cy="638831"/>
          </a:xfrm>
        </p:grpSpPr>
        <p:pic>
          <p:nvPicPr>
            <p:cNvPr id="10" name="グラフィックス 9">
              <a:extLst>
                <a:ext uri="{FF2B5EF4-FFF2-40B4-BE49-F238E27FC236}">
                  <a16:creationId xmlns:a16="http://schemas.microsoft.com/office/drawing/2014/main" id="{C281A30F-7A48-4CAE-9F16-53450E116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759206" cy="638831"/>
            </a:xfrm>
            <a:prstGeom prst="rect">
              <a:avLst/>
            </a:prstGeom>
          </p:spPr>
        </p:pic>
        <p:sp>
          <p:nvSpPr>
            <p:cNvPr id="2" name="テキスト ボックス 1">
              <a:extLst>
                <a:ext uri="{FF2B5EF4-FFF2-40B4-BE49-F238E27FC236}">
                  <a16:creationId xmlns:a16="http://schemas.microsoft.com/office/drawing/2014/main" id="{43F7BF80-06FE-4E03-B7F2-B99D0F5E300D}"/>
                </a:ext>
              </a:extLst>
            </p:cNvPr>
            <p:cNvSpPr txBox="1"/>
            <p:nvPr/>
          </p:nvSpPr>
          <p:spPr>
            <a:xfrm>
              <a:off x="1762124" y="2416804"/>
              <a:ext cx="2310248" cy="523220"/>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3)</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온뜨레피움</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8" name="テキスト ボックス 7">
            <a:extLst>
              <a:ext uri="{FF2B5EF4-FFF2-40B4-BE49-F238E27FC236}">
                <a16:creationId xmlns:a16="http://schemas.microsoft.com/office/drawing/2014/main" id="{50F41235-7371-4776-8E59-44122FF1CF91}"/>
              </a:ext>
            </a:extLst>
          </p:cNvPr>
          <p:cNvSpPr txBox="1"/>
          <p:nvPr/>
        </p:nvSpPr>
        <p:spPr>
          <a:xfrm>
            <a:off x="337304" y="1858183"/>
            <a:ext cx="4444246" cy="954107"/>
          </a:xfrm>
          <a:prstGeom prst="rect">
            <a:avLst/>
          </a:prstGeom>
          <a:noFill/>
        </p:spPr>
        <p:txBody>
          <a:bodyPr wrap="square" rtlCol="0">
            <a:spAutoFit/>
          </a:bodyPr>
          <a:lstStyle/>
          <a:p>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庭いっぱいに花が咲く</a:t>
            </a:r>
            <a:endPar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という意味の動植物園。</a:t>
            </a:r>
            <a:endParaRPr kumimoji="1" lang="ja-JP" altLang="en-US" sz="28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AFC60223-49D8-4798-8538-6D68C701C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317" y="926152"/>
            <a:ext cx="7791380" cy="3869368"/>
          </a:xfrm>
          <a:prstGeom prst="rect">
            <a:avLst/>
          </a:prstGeom>
        </p:spPr>
      </p:pic>
      <p:sp>
        <p:nvSpPr>
          <p:cNvPr id="11" name="四角形: 角を丸くする 10">
            <a:extLst>
              <a:ext uri="{FF2B5EF4-FFF2-40B4-BE49-F238E27FC236}">
                <a16:creationId xmlns:a16="http://schemas.microsoft.com/office/drawing/2014/main" id="{2128455D-F0E3-4C0C-848E-5DFD89F79311}"/>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629171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3" name="グループ化 2">
            <a:extLst>
              <a:ext uri="{FF2B5EF4-FFF2-40B4-BE49-F238E27FC236}">
                <a16:creationId xmlns:a16="http://schemas.microsoft.com/office/drawing/2014/main" id="{DB3D0B84-56AE-496C-B911-2E16E3B7A227}"/>
              </a:ext>
            </a:extLst>
          </p:cNvPr>
          <p:cNvGrpSpPr/>
          <p:nvPr/>
        </p:nvGrpSpPr>
        <p:grpSpPr>
          <a:xfrm>
            <a:off x="666749" y="1161547"/>
            <a:ext cx="5362576" cy="696636"/>
            <a:chOff x="1713488" y="2358999"/>
            <a:chExt cx="3911648" cy="638831"/>
          </a:xfrm>
        </p:grpSpPr>
        <p:pic>
          <p:nvPicPr>
            <p:cNvPr id="10" name="グラフィックス 9">
              <a:extLst>
                <a:ext uri="{FF2B5EF4-FFF2-40B4-BE49-F238E27FC236}">
                  <a16:creationId xmlns:a16="http://schemas.microsoft.com/office/drawing/2014/main" id="{C281A30F-7A48-4CAE-9F16-53450E116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759206" cy="638831"/>
            </a:xfrm>
            <a:prstGeom prst="rect">
              <a:avLst/>
            </a:prstGeom>
          </p:spPr>
        </p:pic>
        <p:sp>
          <p:nvSpPr>
            <p:cNvPr id="2" name="テキスト ボックス 1">
              <a:extLst>
                <a:ext uri="{FF2B5EF4-FFF2-40B4-BE49-F238E27FC236}">
                  <a16:creationId xmlns:a16="http://schemas.microsoft.com/office/drawing/2014/main" id="{43F7BF80-06FE-4E03-B7F2-B99D0F5E300D}"/>
                </a:ext>
              </a:extLst>
            </p:cNvPr>
            <p:cNvSpPr txBox="1"/>
            <p:nvPr/>
          </p:nvSpPr>
          <p:spPr>
            <a:xfrm>
              <a:off x="1713488" y="2416804"/>
              <a:ext cx="3911648" cy="523220"/>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4)</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도산서원 </a:t>
              </a:r>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&amp; </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청보리밭</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8" name="テキスト ボックス 7">
            <a:extLst>
              <a:ext uri="{FF2B5EF4-FFF2-40B4-BE49-F238E27FC236}">
                <a16:creationId xmlns:a16="http://schemas.microsoft.com/office/drawing/2014/main" id="{50F41235-7371-4776-8E59-44122FF1CF91}"/>
              </a:ext>
            </a:extLst>
          </p:cNvPr>
          <p:cNvSpPr txBox="1"/>
          <p:nvPr/>
        </p:nvSpPr>
        <p:spPr>
          <a:xfrm>
            <a:off x="337303" y="1858183"/>
            <a:ext cx="6775617" cy="2862322"/>
          </a:xfrm>
          <a:prstGeom prst="rect">
            <a:avLst/>
          </a:prstGeom>
          <a:noFill/>
        </p:spPr>
        <p:txBody>
          <a:bodyPr wrap="square" rtlCol="0">
            <a:spAutoFit/>
          </a:bodyPr>
          <a:lstStyle/>
          <a:p>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도산서원陶山書院은 퇴계 이황 선생의 학덕을 기리기 위해 경상북도 안동시 </a:t>
            </a:r>
            <a:r>
              <a:rPr lang="ko-KR" altLang="en-US" sz="3600" dirty="0" err="1">
                <a:effectLst/>
                <a:latin typeface="ＭＳ 明朝" panose="02020609040205080304" pitchFamily="17" charset="-128"/>
                <a:ea typeface="ＭＳ 明朝" panose="02020609040205080304" pitchFamily="17" charset="-128"/>
                <a:cs typeface="Batang" panose="02030600000101010101" pitchFamily="18" charset="-127"/>
              </a:rPr>
              <a:t>도산면</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600" dirty="0" err="1">
                <a:effectLst/>
                <a:latin typeface="ＭＳ 明朝" panose="02020609040205080304" pitchFamily="17" charset="-128"/>
                <a:ea typeface="ＭＳ 明朝" panose="02020609040205080304" pitchFamily="17" charset="-128"/>
                <a:cs typeface="Batang" panose="02030600000101010101" pitchFamily="18" charset="-127"/>
              </a:rPr>
              <a:t>토계리에</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 이황이 사망한 지 </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4</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년 후인 </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1574</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년에 설립되었다</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a:t>
            </a:r>
            <a:endParaRPr kumimoji="1" lang="ja-JP" altLang="en-US" sz="3600" dirty="0">
              <a:latin typeface="ＭＳ 明朝" panose="02020609040205080304" pitchFamily="17" charset="-128"/>
              <a:ea typeface="ＭＳ 明朝" panose="02020609040205080304" pitchFamily="17" charset="-128"/>
            </a:endParaRPr>
          </a:p>
        </p:txBody>
      </p:sp>
      <p:pic>
        <p:nvPicPr>
          <p:cNvPr id="12" name="図 11">
            <a:extLst>
              <a:ext uri="{FF2B5EF4-FFF2-40B4-BE49-F238E27FC236}">
                <a16:creationId xmlns:a16="http://schemas.microsoft.com/office/drawing/2014/main" id="{C683CA46-EC68-401A-B197-E079F5957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921" y="1161546"/>
            <a:ext cx="4633311" cy="3086603"/>
          </a:xfrm>
          <a:prstGeom prst="rect">
            <a:avLst/>
          </a:prstGeom>
        </p:spPr>
      </p:pic>
      <p:sp>
        <p:nvSpPr>
          <p:cNvPr id="13" name="テキスト ボックス 12">
            <a:extLst>
              <a:ext uri="{FF2B5EF4-FFF2-40B4-BE49-F238E27FC236}">
                <a16:creationId xmlns:a16="http://schemas.microsoft.com/office/drawing/2014/main" id="{1BC46DA7-44E7-4108-84C3-88D3343A8C6C}"/>
              </a:ext>
            </a:extLst>
          </p:cNvPr>
          <p:cNvSpPr txBox="1"/>
          <p:nvPr/>
        </p:nvSpPr>
        <p:spPr>
          <a:xfrm>
            <a:off x="5487550" y="4901882"/>
            <a:ext cx="3250739" cy="584775"/>
          </a:xfrm>
          <a:prstGeom prst="rect">
            <a:avLst/>
          </a:prstGeom>
          <a:noFill/>
        </p:spPr>
        <p:txBody>
          <a:bodyPr wrap="square" rtlCol="0">
            <a:spAutoFit/>
          </a:bodyPr>
          <a:lstStyle/>
          <a:p>
            <a:r>
              <a:rPr lang="ko-KR" altLang="ja-JP" sz="3200" b="1" dirty="0" err="1">
                <a:solidFill>
                  <a:srgbClr val="FF00FF"/>
                </a:solidFill>
                <a:effectLst/>
                <a:ea typeface="Batang" panose="02030600000101010101" pitchFamily="18" charset="-127"/>
                <a:cs typeface="Batang" panose="02030600000101010101" pitchFamily="18" charset="-127"/>
              </a:rPr>
              <a:t>시사단</a:t>
            </a:r>
            <a:r>
              <a:rPr lang="en-US" altLang="ja-JP" sz="3200" b="1" dirty="0">
                <a:solidFill>
                  <a:srgbClr val="FF00FF"/>
                </a:solidFill>
                <a:effectLst/>
                <a:latin typeface="ＭＳ 明朝" panose="02020609040205080304" pitchFamily="17" charset="-128"/>
                <a:cs typeface="Batang" panose="02030600000101010101" pitchFamily="18" charset="-127"/>
              </a:rPr>
              <a:t>[</a:t>
            </a:r>
            <a:r>
              <a:rPr lang="ko-KR" altLang="ja-JP" sz="3200" b="1" dirty="0">
                <a:solidFill>
                  <a:srgbClr val="FF00FF"/>
                </a:solidFill>
                <a:effectLst/>
                <a:ea typeface="ＭＳ 明朝" panose="02020609040205080304" pitchFamily="17" charset="-128"/>
                <a:cs typeface="Batang" panose="02030600000101010101" pitchFamily="18" charset="-127"/>
              </a:rPr>
              <a:t>詩社壇</a:t>
            </a:r>
            <a:r>
              <a:rPr lang="en-US" altLang="ja-JP" sz="3200" b="1" dirty="0">
                <a:solidFill>
                  <a:srgbClr val="FF00FF"/>
                </a:solidFill>
                <a:effectLst/>
                <a:latin typeface="ＭＳ 明朝" panose="02020609040205080304" pitchFamily="17" charset="-128"/>
                <a:cs typeface="Batang" panose="02030600000101010101" pitchFamily="18" charset="-127"/>
              </a:rPr>
              <a:t>]</a:t>
            </a:r>
            <a:endParaRPr kumimoji="1" lang="ja-JP" altLang="en-US" sz="3200" b="1" dirty="0">
              <a:solidFill>
                <a:srgbClr val="FF00FF"/>
              </a:solidFill>
            </a:endParaRPr>
          </a:p>
        </p:txBody>
      </p:sp>
      <p:pic>
        <p:nvPicPr>
          <p:cNvPr id="5" name="図 4">
            <a:extLst>
              <a:ext uri="{FF2B5EF4-FFF2-40B4-BE49-F238E27FC236}">
                <a16:creationId xmlns:a16="http://schemas.microsoft.com/office/drawing/2014/main" id="{7E7DFFCD-B13F-4844-9DA8-684FC84B2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1134" y="4012404"/>
            <a:ext cx="2925098" cy="1926908"/>
          </a:xfrm>
          <a:prstGeom prst="rect">
            <a:avLst/>
          </a:prstGeom>
        </p:spPr>
      </p:pic>
      <p:pic>
        <p:nvPicPr>
          <p:cNvPr id="15" name="図 14">
            <a:extLst>
              <a:ext uri="{FF2B5EF4-FFF2-40B4-BE49-F238E27FC236}">
                <a16:creationId xmlns:a16="http://schemas.microsoft.com/office/drawing/2014/main" id="{E9177651-B2BD-45A7-8EDE-883D948614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920" y="4782232"/>
            <a:ext cx="2887947" cy="1408850"/>
          </a:xfrm>
          <a:prstGeom prst="rect">
            <a:avLst/>
          </a:prstGeom>
        </p:spPr>
      </p:pic>
      <p:sp>
        <p:nvSpPr>
          <p:cNvPr id="14" name="四角形: 角を丸くする 13">
            <a:extLst>
              <a:ext uri="{FF2B5EF4-FFF2-40B4-BE49-F238E27FC236}">
                <a16:creationId xmlns:a16="http://schemas.microsoft.com/office/drawing/2014/main" id="{98EA5E1B-AD95-48B9-8F58-FF29CF925E4E}"/>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3215007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3" name="グループ化 2">
            <a:extLst>
              <a:ext uri="{FF2B5EF4-FFF2-40B4-BE49-F238E27FC236}">
                <a16:creationId xmlns:a16="http://schemas.microsoft.com/office/drawing/2014/main" id="{DB3D0B84-56AE-496C-B911-2E16E3B7A227}"/>
              </a:ext>
            </a:extLst>
          </p:cNvPr>
          <p:cNvGrpSpPr/>
          <p:nvPr/>
        </p:nvGrpSpPr>
        <p:grpSpPr>
          <a:xfrm>
            <a:off x="666750" y="1161547"/>
            <a:ext cx="2524126" cy="696636"/>
            <a:chOff x="1713488" y="2358999"/>
            <a:chExt cx="2807842" cy="638831"/>
          </a:xfrm>
        </p:grpSpPr>
        <p:pic>
          <p:nvPicPr>
            <p:cNvPr id="10" name="グラフィックス 9">
              <a:extLst>
                <a:ext uri="{FF2B5EF4-FFF2-40B4-BE49-F238E27FC236}">
                  <a16:creationId xmlns:a16="http://schemas.microsoft.com/office/drawing/2014/main" id="{C281A30F-7A48-4CAE-9F16-53450E116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759206" cy="638831"/>
            </a:xfrm>
            <a:prstGeom prst="rect">
              <a:avLst/>
            </a:prstGeom>
          </p:spPr>
        </p:pic>
        <p:sp>
          <p:nvSpPr>
            <p:cNvPr id="2" name="テキスト ボックス 1">
              <a:extLst>
                <a:ext uri="{FF2B5EF4-FFF2-40B4-BE49-F238E27FC236}">
                  <a16:creationId xmlns:a16="http://schemas.microsoft.com/office/drawing/2014/main" id="{43F7BF80-06FE-4E03-B7F2-B99D0F5E300D}"/>
                </a:ext>
              </a:extLst>
            </p:cNvPr>
            <p:cNvSpPr txBox="1"/>
            <p:nvPr/>
          </p:nvSpPr>
          <p:spPr>
            <a:xfrm>
              <a:off x="1713488" y="2416804"/>
              <a:ext cx="2569924" cy="479805"/>
            </a:xfrm>
            <a:prstGeom prst="rect">
              <a:avLst/>
            </a:prstGeom>
            <a:noFill/>
          </p:spPr>
          <p:txBody>
            <a:bodyPr wrap="none" rtlCol="0">
              <a:spAutoFit/>
            </a:bodyPr>
            <a:lstStyle/>
            <a:p>
              <a:r>
                <a:rPr lang="en-US" altLang="ko-KR" sz="2800" b="1" dirty="0">
                  <a:solidFill>
                    <a:srgbClr val="FF00FF"/>
                  </a:solidFill>
                  <a:latin typeface="ＭＳ 明朝" panose="02020609040205080304" pitchFamily="17" charset="-128"/>
                  <a:ea typeface="ＭＳ 明朝" panose="02020609040205080304" pitchFamily="17" charset="-128"/>
                  <a:cs typeface="ＭＳ Ｐゴシック" panose="020B0600070205080204" pitchFamily="50" charset="-128"/>
                </a:rPr>
                <a:t>5</a:t>
              </a:r>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선성수상길</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8" name="テキスト ボックス 7">
            <a:extLst>
              <a:ext uri="{FF2B5EF4-FFF2-40B4-BE49-F238E27FC236}">
                <a16:creationId xmlns:a16="http://schemas.microsoft.com/office/drawing/2014/main" id="{50F41235-7371-4776-8E59-44122FF1CF91}"/>
              </a:ext>
            </a:extLst>
          </p:cNvPr>
          <p:cNvSpPr txBox="1"/>
          <p:nvPr/>
        </p:nvSpPr>
        <p:spPr>
          <a:xfrm>
            <a:off x="337303" y="1858183"/>
            <a:ext cx="6775617" cy="2308324"/>
          </a:xfrm>
          <a:prstGeom prst="rect">
            <a:avLst/>
          </a:prstGeom>
          <a:noFill/>
        </p:spPr>
        <p:txBody>
          <a:bodyPr wrap="square" rtlCol="0">
            <a:spAutoFit/>
          </a:bodyPr>
          <a:lstStyle/>
          <a:p>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안동호</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댐</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수변에는 </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9</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개 코스 </a:t>
            </a:r>
            <a:r>
              <a:rPr lang="ko-KR" altLang="en-US" sz="3600" dirty="0" err="1">
                <a:effectLst/>
                <a:latin typeface="ＭＳ 明朝" panose="02020609040205080304" pitchFamily="17" charset="-128"/>
                <a:ea typeface="ＭＳ 明朝" panose="02020609040205080304" pitchFamily="17" charset="-128"/>
                <a:cs typeface="Batang" panose="02030600000101010101" pitchFamily="18" charset="-127"/>
              </a:rPr>
              <a:t>총연장</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 </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91㎞</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에 이르는 안동 </a:t>
            </a:r>
            <a:r>
              <a:rPr lang="ko-KR" altLang="en-US" sz="3600" dirty="0" err="1">
                <a:effectLst/>
                <a:latin typeface="ＭＳ 明朝" panose="02020609040205080304" pitchFamily="17" charset="-128"/>
                <a:ea typeface="ＭＳ 明朝" panose="02020609040205080304" pitchFamily="17" charset="-128"/>
                <a:cs typeface="Batang" panose="02030600000101010101" pitchFamily="18" charset="-127"/>
              </a:rPr>
              <a:t>선비순례길이</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 조성돼 있다</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a:t>
            </a:r>
          </a:p>
          <a:p>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a:t>
            </a:r>
            <a:r>
              <a:rPr lang="en-US" altLang="ko-KR" sz="3600" dirty="0">
                <a:effectLst/>
                <a:latin typeface="ＭＳ 明朝" panose="02020609040205080304" pitchFamily="17" charset="-128"/>
                <a:ea typeface="ＭＳ 明朝" panose="02020609040205080304" pitchFamily="17" charset="-128"/>
                <a:cs typeface="Batang" panose="02030600000101010101" pitchFamily="18" charset="-127"/>
              </a:rPr>
              <a:t>2018</a:t>
            </a:r>
            <a:r>
              <a:rPr lang="ko-KR" altLang="en-US" sz="3600" dirty="0">
                <a:effectLst/>
                <a:latin typeface="ＭＳ 明朝" panose="02020609040205080304" pitchFamily="17" charset="-128"/>
                <a:ea typeface="ＭＳ 明朝" panose="02020609040205080304" pitchFamily="17" charset="-128"/>
                <a:cs typeface="Batang" panose="02030600000101010101" pitchFamily="18" charset="-127"/>
              </a:rPr>
              <a:t>年</a:t>
            </a:r>
            <a:r>
              <a:rPr lang="ja-JP" altLang="en-US" sz="3600" dirty="0">
                <a:effectLst/>
                <a:latin typeface="ＭＳ 明朝" panose="02020609040205080304" pitchFamily="17" charset="-128"/>
                <a:ea typeface="ＭＳ 明朝" panose="02020609040205080304" pitchFamily="17" charset="-128"/>
                <a:cs typeface="Batang" panose="02030600000101010101" pitchFamily="18" charset="-127"/>
              </a:rPr>
              <a:t>）</a:t>
            </a:r>
            <a:endParaRPr kumimoji="1" lang="ja-JP" altLang="en-US" sz="36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9FE0CF13-784C-4C28-9411-B1AA20497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876" y="3569260"/>
            <a:ext cx="4856886" cy="2707714"/>
          </a:xfrm>
          <a:prstGeom prst="rect">
            <a:avLst/>
          </a:prstGeom>
        </p:spPr>
      </p:pic>
      <p:pic>
        <p:nvPicPr>
          <p:cNvPr id="14" name="図 13">
            <a:extLst>
              <a:ext uri="{FF2B5EF4-FFF2-40B4-BE49-F238E27FC236}">
                <a16:creationId xmlns:a16="http://schemas.microsoft.com/office/drawing/2014/main" id="{FB4F5066-39C3-4E95-B4AF-36D47E617B2C}"/>
              </a:ext>
            </a:extLst>
          </p:cNvPr>
          <p:cNvPicPr>
            <a:picLocks noChangeAspect="1"/>
          </p:cNvPicPr>
          <p:nvPr/>
        </p:nvPicPr>
        <p:blipFill rotWithShape="1">
          <a:blip r:embed="rId5">
            <a:extLst>
              <a:ext uri="{28A0092B-C50C-407E-A947-70E740481C1C}">
                <a14:useLocalDpi xmlns:a14="http://schemas.microsoft.com/office/drawing/2010/main" val="0"/>
              </a:ext>
            </a:extLst>
          </a:blip>
          <a:srcRect t="8889"/>
          <a:stretch/>
        </p:blipFill>
        <p:spPr>
          <a:xfrm>
            <a:off x="8338352" y="1052477"/>
            <a:ext cx="3482173" cy="5224497"/>
          </a:xfrm>
          <a:prstGeom prst="rect">
            <a:avLst/>
          </a:prstGeom>
        </p:spPr>
      </p:pic>
      <p:sp>
        <p:nvSpPr>
          <p:cNvPr id="15" name="テキスト ボックス 14">
            <a:extLst>
              <a:ext uri="{FF2B5EF4-FFF2-40B4-BE49-F238E27FC236}">
                <a16:creationId xmlns:a16="http://schemas.microsoft.com/office/drawing/2014/main" id="{190B0900-4D77-4EA1-A087-50555E66922F}"/>
              </a:ext>
            </a:extLst>
          </p:cNvPr>
          <p:cNvSpPr txBox="1"/>
          <p:nvPr/>
        </p:nvSpPr>
        <p:spPr>
          <a:xfrm>
            <a:off x="3564045" y="1217477"/>
            <a:ext cx="2812156" cy="584775"/>
          </a:xfrm>
          <a:prstGeom prst="rect">
            <a:avLst/>
          </a:prstGeom>
          <a:noFill/>
        </p:spPr>
        <p:txBody>
          <a:bodyPr wrap="square" rtlCol="0">
            <a:spAutoFit/>
          </a:bodyPr>
          <a:lstStyle/>
          <a:p>
            <a:r>
              <a:rPr lang="ja-JP" altLang="en-US" sz="3200" b="1" dirty="0">
                <a:solidFill>
                  <a:srgbClr val="FF00FF"/>
                </a:solidFill>
                <a:effectLst/>
                <a:latin typeface="ＭＳ 明朝" panose="02020609040205080304" pitchFamily="17" charset="-128"/>
                <a:ea typeface="ＭＳ 明朝" panose="02020609040205080304" pitchFamily="17" charset="-128"/>
                <a:cs typeface="Batang" panose="02030600000101010101" pitchFamily="18" charset="-127"/>
              </a:rPr>
              <a:t>ソンビ巡礼道</a:t>
            </a:r>
            <a:endParaRPr kumimoji="1" lang="ja-JP" altLang="en-US" sz="3200" b="1" dirty="0">
              <a:solidFill>
                <a:srgbClr val="FF00FF"/>
              </a:solidFill>
              <a:latin typeface="ＭＳ 明朝" panose="02020609040205080304" pitchFamily="17" charset="-128"/>
              <a:ea typeface="ＭＳ 明朝" panose="02020609040205080304" pitchFamily="17" charset="-128"/>
            </a:endParaRPr>
          </a:p>
        </p:txBody>
      </p:sp>
      <p:sp>
        <p:nvSpPr>
          <p:cNvPr id="11" name="四角形: 角を丸くする 10">
            <a:extLst>
              <a:ext uri="{FF2B5EF4-FFF2-40B4-BE49-F238E27FC236}">
                <a16:creationId xmlns:a16="http://schemas.microsoft.com/office/drawing/2014/main" id="{DB4AA1BB-C55D-4E81-93A9-69ABB8E66F51}"/>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188487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8" name="テキスト ボックス 7">
            <a:extLst>
              <a:ext uri="{FF2B5EF4-FFF2-40B4-BE49-F238E27FC236}">
                <a16:creationId xmlns:a16="http://schemas.microsoft.com/office/drawing/2014/main" id="{50F41235-7371-4776-8E59-44122FF1CF91}"/>
              </a:ext>
            </a:extLst>
          </p:cNvPr>
          <p:cNvSpPr txBox="1"/>
          <p:nvPr/>
        </p:nvSpPr>
        <p:spPr>
          <a:xfrm>
            <a:off x="138518" y="1858183"/>
            <a:ext cx="6775617" cy="3990836"/>
          </a:xfrm>
          <a:prstGeom prst="rect">
            <a:avLst/>
          </a:prstGeom>
          <a:noFill/>
        </p:spPr>
        <p:txBody>
          <a:bodyPr wrap="square" rtlCol="0">
            <a:spAutoFit/>
          </a:bodyPr>
          <a:lstStyle/>
          <a:p>
            <a:pPr>
              <a:lnSpc>
                <a:spcPts val="3800"/>
              </a:lnSpc>
            </a:pPr>
            <a:r>
              <a:rPr lang="ja-JP" altLang="en-US" sz="3600" b="0" i="0" dirty="0">
                <a:solidFill>
                  <a:srgbClr val="5F5F5F"/>
                </a:solidFill>
                <a:effectLst/>
                <a:latin typeface="ＭＳ 明朝" panose="02020609040205080304" pitchFamily="17" charset="-128"/>
                <a:ea typeface="ＭＳ 明朝" panose="02020609040205080304" pitchFamily="17" charset="-128"/>
              </a:rPr>
              <a:t>忘れ去られていく山林史料の永久的保存と学術研究を通じ山林文化を育てて山林文化学習場の場としての役割を遂行しようと建設されました。 これと共に儒教文化圏と連携した観光名所として開発して山林文化休息空間を提供しようと思います。</a:t>
            </a:r>
            <a:endParaRPr kumimoji="1" lang="ja-JP" altLang="en-US" sz="3600" dirty="0">
              <a:latin typeface="ＭＳ 明朝" panose="02020609040205080304" pitchFamily="17" charset="-128"/>
              <a:ea typeface="ＭＳ 明朝" panose="02020609040205080304" pitchFamily="17" charset="-128"/>
            </a:endParaRP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09587" y="1161547"/>
            <a:ext cx="4856885" cy="696636"/>
            <a:chOff x="1713488" y="2358999"/>
            <a:chExt cx="3228632"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13488" y="2416805"/>
              <a:ext cx="3228632"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6)</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경상북도산림과학박물관</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pic>
        <p:nvPicPr>
          <p:cNvPr id="10" name="図 9">
            <a:extLst>
              <a:ext uri="{FF2B5EF4-FFF2-40B4-BE49-F238E27FC236}">
                <a16:creationId xmlns:a16="http://schemas.microsoft.com/office/drawing/2014/main" id="{715B07D2-C411-4483-ACF8-B2B1B9D8B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814" y="1266450"/>
            <a:ext cx="3395668" cy="4437949"/>
          </a:xfrm>
          <a:prstGeom prst="rect">
            <a:avLst/>
          </a:prstGeom>
        </p:spPr>
      </p:pic>
      <p:pic>
        <p:nvPicPr>
          <p:cNvPr id="14" name="図 13">
            <a:extLst>
              <a:ext uri="{FF2B5EF4-FFF2-40B4-BE49-F238E27FC236}">
                <a16:creationId xmlns:a16="http://schemas.microsoft.com/office/drawing/2014/main" id="{DE716428-C8F3-4853-93C0-026F4EE73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5254" y="1153601"/>
            <a:ext cx="2698971" cy="2009873"/>
          </a:xfrm>
          <a:prstGeom prst="rect">
            <a:avLst/>
          </a:prstGeom>
        </p:spPr>
      </p:pic>
      <p:sp>
        <p:nvSpPr>
          <p:cNvPr id="15" name="四角形: 角を丸くする 14">
            <a:extLst>
              <a:ext uri="{FF2B5EF4-FFF2-40B4-BE49-F238E27FC236}">
                <a16:creationId xmlns:a16="http://schemas.microsoft.com/office/drawing/2014/main" id="{41976AAD-2BE4-4741-B334-65233E20A49C}"/>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3002697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3902256" cy="696636"/>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473475" cy="479805"/>
            </a:xfrm>
            <a:prstGeom prst="rect">
              <a:avLst/>
            </a:prstGeom>
            <a:noFill/>
          </p:spPr>
          <p:txBody>
            <a:bodyPr wrap="none" rtlCol="0">
              <a:spAutoFit/>
            </a:bodyPr>
            <a:lstStyle/>
            <a:p>
              <a:r>
                <a:rPr lang="en-US" altLang="ko-KR" sz="2800" b="1" dirty="0">
                  <a:solidFill>
                    <a:srgbClr val="FF00FF"/>
                  </a:solidFill>
                  <a:latin typeface="ＭＳ 明朝" panose="02020609040205080304" pitchFamily="17" charset="-128"/>
                  <a:ea typeface="ＭＳ 明朝" panose="02020609040205080304" pitchFamily="17" charset="-128"/>
                  <a:cs typeface="ＭＳ Ｐゴシック" panose="020B0600070205080204" pitchFamily="50" charset="-128"/>
                </a:rPr>
                <a:t>7</a:t>
              </a:r>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안동호반자연휴양림</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pic>
        <p:nvPicPr>
          <p:cNvPr id="3" name="図 2">
            <a:extLst>
              <a:ext uri="{FF2B5EF4-FFF2-40B4-BE49-F238E27FC236}">
                <a16:creationId xmlns:a16="http://schemas.microsoft.com/office/drawing/2014/main" id="{5A49C580-A4DF-4CE1-A3F0-EC1C4363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75" y="2046592"/>
            <a:ext cx="9772644" cy="4356970"/>
          </a:xfrm>
          <a:prstGeom prst="rect">
            <a:avLst/>
          </a:prstGeom>
        </p:spPr>
      </p:pic>
      <p:sp>
        <p:nvSpPr>
          <p:cNvPr id="14" name="四角形: 角を丸くする 13">
            <a:extLst>
              <a:ext uri="{FF2B5EF4-FFF2-40B4-BE49-F238E27FC236}">
                <a16:creationId xmlns:a16="http://schemas.microsoft.com/office/drawing/2014/main" id="{2B56B320-213A-4ACF-9051-0C15C3012473}"/>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2058902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3004752" cy="696636"/>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149190"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8)</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고산정</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 孤山亭</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pic>
        <p:nvPicPr>
          <p:cNvPr id="8" name="図 7">
            <a:extLst>
              <a:ext uri="{FF2B5EF4-FFF2-40B4-BE49-F238E27FC236}">
                <a16:creationId xmlns:a16="http://schemas.microsoft.com/office/drawing/2014/main" id="{C9591AEF-580A-4263-93DF-DC413DE1F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900" y="1161547"/>
            <a:ext cx="7740801" cy="5163053"/>
          </a:xfrm>
          <a:prstGeom prst="rect">
            <a:avLst/>
          </a:prstGeom>
        </p:spPr>
      </p:pic>
      <p:sp>
        <p:nvSpPr>
          <p:cNvPr id="15" name="四角形: 角を丸くする 14">
            <a:extLst>
              <a:ext uri="{FF2B5EF4-FFF2-40B4-BE49-F238E27FC236}">
                <a16:creationId xmlns:a16="http://schemas.microsoft.com/office/drawing/2014/main" id="{1562829D-C272-4882-B086-DDC0F864A8FD}"/>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2021047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4692837" cy="696636"/>
            <a:chOff x="1762124" y="2358999"/>
            <a:chExt cx="3650939"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3621058"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9)</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경북독립운동기념관</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pic>
        <p:nvPicPr>
          <p:cNvPr id="3" name="図 2">
            <a:extLst>
              <a:ext uri="{FF2B5EF4-FFF2-40B4-BE49-F238E27FC236}">
                <a16:creationId xmlns:a16="http://schemas.microsoft.com/office/drawing/2014/main" id="{9A4FDAF7-413B-41F9-AA31-2837FC151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943" y="1079705"/>
            <a:ext cx="4621161" cy="3441290"/>
          </a:xfrm>
          <a:prstGeom prst="rect">
            <a:avLst/>
          </a:prstGeom>
        </p:spPr>
      </p:pic>
      <p:pic>
        <p:nvPicPr>
          <p:cNvPr id="10" name="図 9">
            <a:extLst>
              <a:ext uri="{FF2B5EF4-FFF2-40B4-BE49-F238E27FC236}">
                <a16:creationId xmlns:a16="http://schemas.microsoft.com/office/drawing/2014/main" id="{3AAB6CC3-0C53-40DC-B47D-074E63F3A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7676" y="3429000"/>
            <a:ext cx="4086512" cy="2719388"/>
          </a:xfrm>
          <a:prstGeom prst="rect">
            <a:avLst/>
          </a:prstGeom>
        </p:spPr>
      </p:pic>
      <p:pic>
        <p:nvPicPr>
          <p:cNvPr id="15" name="図 14">
            <a:extLst>
              <a:ext uri="{FF2B5EF4-FFF2-40B4-BE49-F238E27FC236}">
                <a16:creationId xmlns:a16="http://schemas.microsoft.com/office/drawing/2014/main" id="{9D067760-4016-4F15-BA37-96C872AA8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03" y="2079861"/>
            <a:ext cx="2926080" cy="1997964"/>
          </a:xfrm>
          <a:prstGeom prst="rect">
            <a:avLst/>
          </a:prstGeom>
        </p:spPr>
      </p:pic>
      <p:sp>
        <p:nvSpPr>
          <p:cNvPr id="17" name="四角形: 角を丸くする 16">
            <a:extLst>
              <a:ext uri="{FF2B5EF4-FFF2-40B4-BE49-F238E27FC236}">
                <a16:creationId xmlns:a16="http://schemas.microsoft.com/office/drawing/2014/main" id="{CA277AD2-6588-4EB7-8112-94FF14F2ABA3}"/>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4909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3800976" cy="696636"/>
            <a:chOff x="1762124" y="2358999"/>
            <a:chExt cx="2957088"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927207"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10)</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묵계서원 默溪書院</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14" name="テキスト ボックス 13">
            <a:extLst>
              <a:ext uri="{FF2B5EF4-FFF2-40B4-BE49-F238E27FC236}">
                <a16:creationId xmlns:a16="http://schemas.microsoft.com/office/drawing/2014/main" id="{6479053D-61C5-4E27-B15A-E738A831A42E}"/>
              </a:ext>
            </a:extLst>
          </p:cNvPr>
          <p:cNvSpPr txBox="1"/>
          <p:nvPr/>
        </p:nvSpPr>
        <p:spPr>
          <a:xfrm>
            <a:off x="138518" y="1858183"/>
            <a:ext cx="6214657" cy="2911374"/>
          </a:xfrm>
          <a:prstGeom prst="rect">
            <a:avLst/>
          </a:prstGeom>
          <a:noFill/>
        </p:spPr>
        <p:txBody>
          <a:bodyPr wrap="square" rtlCol="0">
            <a:spAutoFit/>
          </a:bodyPr>
          <a:lstStyle/>
          <a:p>
            <a:pPr>
              <a:lnSpc>
                <a:spcPts val="4500"/>
              </a:lnSpc>
            </a:pPr>
            <a:r>
              <a:rPr lang="en-US" altLang="ja-JP" sz="3600" b="0" i="0" dirty="0">
                <a:solidFill>
                  <a:srgbClr val="5F5F5F"/>
                </a:solidFill>
                <a:effectLst/>
                <a:latin typeface="ＭＳ 明朝" panose="02020609040205080304" pitchFamily="17" charset="-128"/>
                <a:ea typeface="ＭＳ 明朝" panose="02020609040205080304" pitchFamily="17" charset="-128"/>
              </a:rPr>
              <a:t>1778</a:t>
            </a:r>
            <a:r>
              <a:rPr lang="ja-JP" altLang="en-US" sz="3600" b="0" i="0" dirty="0">
                <a:solidFill>
                  <a:srgbClr val="5F5F5F"/>
                </a:solidFill>
                <a:effectLst/>
                <a:latin typeface="ＭＳ 明朝" panose="02020609040205080304" pitchFamily="17" charset="-128"/>
                <a:ea typeface="ＭＳ 明朝" panose="02020609040205080304" pitchFamily="17" charset="-128"/>
              </a:rPr>
              <a:t>年正祖の時代に創建</a:t>
            </a:r>
            <a:endParaRPr lang="en-US" altLang="ja-JP" sz="3600" b="0" i="0" dirty="0">
              <a:solidFill>
                <a:srgbClr val="5F5F5F"/>
              </a:solidFill>
              <a:effectLst/>
              <a:latin typeface="ＭＳ 明朝" panose="02020609040205080304" pitchFamily="17" charset="-128"/>
              <a:ea typeface="ＭＳ 明朝" panose="02020609040205080304" pitchFamily="17" charset="-128"/>
            </a:endParaRPr>
          </a:p>
          <a:p>
            <a:pPr>
              <a:lnSpc>
                <a:spcPts val="4500"/>
              </a:lnSpc>
            </a:pPr>
            <a:r>
              <a:rPr lang="en-US" altLang="ja-JP" sz="3600" b="0" i="0" dirty="0">
                <a:solidFill>
                  <a:srgbClr val="5F5F5F"/>
                </a:solidFill>
                <a:effectLst/>
                <a:latin typeface="ＭＳ 明朝" panose="02020609040205080304" pitchFamily="17" charset="-128"/>
                <a:ea typeface="ＭＳ 明朝" panose="02020609040205080304" pitchFamily="17" charset="-128"/>
              </a:rPr>
              <a:t>1871</a:t>
            </a:r>
            <a:r>
              <a:rPr lang="ja-JP" altLang="en-US" sz="3600" b="0" i="0" dirty="0">
                <a:solidFill>
                  <a:srgbClr val="5F5F5F"/>
                </a:solidFill>
                <a:effectLst/>
                <a:latin typeface="ＭＳ 明朝" panose="02020609040205080304" pitchFamily="17" charset="-128"/>
                <a:ea typeface="ＭＳ 明朝" panose="02020609040205080304" pitchFamily="17" charset="-128"/>
              </a:rPr>
              <a:t>年書院撤廃令により毀撤</a:t>
            </a:r>
            <a:r>
              <a:rPr lang="en-US" altLang="ja-JP" sz="3600" b="0" i="0" dirty="0">
                <a:solidFill>
                  <a:srgbClr val="5F5F5F"/>
                </a:solidFill>
                <a:effectLst/>
                <a:latin typeface="ＭＳ 明朝" panose="02020609040205080304" pitchFamily="17" charset="-128"/>
                <a:ea typeface="ＭＳ 明朝" panose="02020609040205080304" pitchFamily="17" charset="-128"/>
              </a:rPr>
              <a:t>1883</a:t>
            </a:r>
            <a:r>
              <a:rPr lang="ja-JP" altLang="en-US" sz="3600" b="0" i="0" dirty="0">
                <a:solidFill>
                  <a:srgbClr val="5F5F5F"/>
                </a:solidFill>
                <a:effectLst/>
                <a:latin typeface="ＭＳ 明朝" panose="02020609040205080304" pitchFamily="17" charset="-128"/>
                <a:ea typeface="ＭＳ 明朝" panose="02020609040205080304" pitchFamily="17" charset="-128"/>
              </a:rPr>
              <a:t>年再建後毀撤をさける為</a:t>
            </a:r>
            <a:endParaRPr lang="en-US" altLang="ja-JP" sz="3600" b="0" i="0" dirty="0">
              <a:solidFill>
                <a:srgbClr val="5F5F5F"/>
              </a:solidFill>
              <a:effectLst/>
              <a:latin typeface="ＭＳ 明朝" panose="02020609040205080304" pitchFamily="17" charset="-128"/>
              <a:ea typeface="ＭＳ 明朝" panose="02020609040205080304" pitchFamily="17" charset="-128"/>
            </a:endParaRPr>
          </a:p>
          <a:p>
            <a:pPr>
              <a:lnSpc>
                <a:spcPts val="4500"/>
              </a:lnSpc>
            </a:pPr>
            <a:r>
              <a:rPr lang="ja-JP" altLang="en-US" sz="3600" b="0" i="0" dirty="0">
                <a:solidFill>
                  <a:srgbClr val="5F5F5F"/>
                </a:solidFill>
                <a:effectLst/>
                <a:latin typeface="ＭＳ 明朝" panose="02020609040205080304" pitchFamily="17" charset="-128"/>
                <a:ea typeface="ＭＳ 明朝" panose="02020609040205080304" pitchFamily="17" charset="-128"/>
              </a:rPr>
              <a:t>牧渓精舎と呼び存続</a:t>
            </a:r>
            <a:endParaRPr lang="en-US" altLang="ja-JP" sz="3600" b="0" i="0" dirty="0">
              <a:solidFill>
                <a:srgbClr val="5F5F5F"/>
              </a:solidFill>
              <a:effectLst/>
              <a:latin typeface="ＭＳ 明朝" panose="02020609040205080304" pitchFamily="17" charset="-128"/>
              <a:ea typeface="ＭＳ 明朝" panose="02020609040205080304" pitchFamily="17" charset="-128"/>
            </a:endParaRPr>
          </a:p>
          <a:p>
            <a:pPr>
              <a:lnSpc>
                <a:spcPts val="4500"/>
              </a:lnSpc>
            </a:pPr>
            <a:r>
              <a:rPr lang="en-US" altLang="ja-JP" sz="3600" b="0" i="0" dirty="0">
                <a:solidFill>
                  <a:srgbClr val="5F5F5F"/>
                </a:solidFill>
                <a:effectLst/>
                <a:latin typeface="ＭＳ 明朝" panose="02020609040205080304" pitchFamily="17" charset="-128"/>
                <a:ea typeface="ＭＳ 明朝" panose="02020609040205080304" pitchFamily="17" charset="-128"/>
              </a:rPr>
              <a:t>1983</a:t>
            </a:r>
            <a:r>
              <a:rPr lang="ja-JP" altLang="en-US" sz="3600" b="0" i="0" dirty="0">
                <a:solidFill>
                  <a:srgbClr val="5F5F5F"/>
                </a:solidFill>
                <a:effectLst/>
                <a:latin typeface="ＭＳ 明朝" panose="02020609040205080304" pitchFamily="17" charset="-128"/>
                <a:ea typeface="ＭＳ 明朝" panose="02020609040205080304" pitchFamily="17" charset="-128"/>
              </a:rPr>
              <a:t>年改修</a:t>
            </a:r>
            <a:endParaRPr kumimoji="1" lang="ja-JP" altLang="en-US" sz="3600" dirty="0">
              <a:latin typeface="ＭＳ 明朝" panose="02020609040205080304" pitchFamily="17" charset="-128"/>
              <a:ea typeface="ＭＳ 明朝" panose="02020609040205080304" pitchFamily="17" charset="-128"/>
            </a:endParaRPr>
          </a:p>
        </p:txBody>
      </p:sp>
      <p:pic>
        <p:nvPicPr>
          <p:cNvPr id="4" name="図 3">
            <a:extLst>
              <a:ext uri="{FF2B5EF4-FFF2-40B4-BE49-F238E27FC236}">
                <a16:creationId xmlns:a16="http://schemas.microsoft.com/office/drawing/2014/main" id="{3ABB46EB-EAA1-4D3D-8FC6-1254FAA73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477" y="1224584"/>
            <a:ext cx="4951957" cy="3283363"/>
          </a:xfrm>
          <a:prstGeom prst="rect">
            <a:avLst/>
          </a:prstGeom>
        </p:spPr>
      </p:pic>
      <p:sp>
        <p:nvSpPr>
          <p:cNvPr id="16" name="四角形: 角を丸くする 15">
            <a:extLst>
              <a:ext uri="{FF2B5EF4-FFF2-40B4-BE49-F238E27FC236}">
                <a16:creationId xmlns:a16="http://schemas.microsoft.com/office/drawing/2014/main" id="{7209DBBE-B8C0-4096-B091-50BE1DADFDA5}"/>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2567688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3758618" cy="696636"/>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372246"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11)</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만휴정</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 晩休亭</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14" name="テキスト ボックス 13">
            <a:extLst>
              <a:ext uri="{FF2B5EF4-FFF2-40B4-BE49-F238E27FC236}">
                <a16:creationId xmlns:a16="http://schemas.microsoft.com/office/drawing/2014/main" id="{6479053D-61C5-4E27-B15A-E738A831A42E}"/>
              </a:ext>
            </a:extLst>
          </p:cNvPr>
          <p:cNvSpPr txBox="1"/>
          <p:nvPr/>
        </p:nvSpPr>
        <p:spPr>
          <a:xfrm>
            <a:off x="138519" y="1858183"/>
            <a:ext cx="5815242" cy="3488968"/>
          </a:xfrm>
          <a:prstGeom prst="rect">
            <a:avLst/>
          </a:prstGeom>
          <a:noFill/>
        </p:spPr>
        <p:txBody>
          <a:bodyPr wrap="square" rtlCol="0">
            <a:spAutoFit/>
          </a:bodyPr>
          <a:lstStyle/>
          <a:p>
            <a:pPr>
              <a:lnSpc>
                <a:spcPts val="4500"/>
              </a:lnSpc>
            </a:pPr>
            <a:r>
              <a:rPr lang="ko-KR" altLang="en-US" sz="3600" b="0" i="0" dirty="0">
                <a:solidFill>
                  <a:srgbClr val="5F5F5F"/>
                </a:solidFill>
                <a:effectLst/>
                <a:latin typeface="ＭＳ 明朝" panose="02020609040205080304" pitchFamily="17" charset="-128"/>
                <a:ea typeface="ＭＳ 明朝" panose="02020609040205080304" pitchFamily="17" charset="-128"/>
              </a:rPr>
              <a:t>조선시대의 문신 </a:t>
            </a:r>
            <a:r>
              <a:rPr lang="ko-KR" altLang="en-US" sz="3600" b="0" i="0" dirty="0" err="1">
                <a:solidFill>
                  <a:srgbClr val="5F5F5F"/>
                </a:solidFill>
                <a:effectLst/>
                <a:latin typeface="ＭＳ 明朝" panose="02020609040205080304" pitchFamily="17" charset="-128"/>
                <a:ea typeface="ＭＳ 明朝" panose="02020609040205080304" pitchFamily="17" charset="-128"/>
              </a:rPr>
              <a:t>김계행</a:t>
            </a:r>
            <a:r>
              <a:rPr lang="en-US" altLang="ko-KR" sz="3600" b="0" i="0" dirty="0">
                <a:solidFill>
                  <a:srgbClr val="5F5F5F"/>
                </a:solidFill>
                <a:effectLst/>
                <a:latin typeface="ＭＳ 明朝" panose="02020609040205080304" pitchFamily="17" charset="-128"/>
                <a:ea typeface="ＭＳ 明朝" panose="02020609040205080304" pitchFamily="17" charset="-128"/>
              </a:rPr>
              <a:t>(</a:t>
            </a:r>
            <a:r>
              <a:rPr lang="ko-KR" altLang="en-US" sz="3600" b="0" i="0" dirty="0">
                <a:solidFill>
                  <a:srgbClr val="5F5F5F"/>
                </a:solidFill>
                <a:effectLst/>
                <a:latin typeface="ＭＳ 明朝" panose="02020609040205080304" pitchFamily="17" charset="-128"/>
                <a:ea typeface="ＭＳ 明朝" panose="02020609040205080304" pitchFamily="17" charset="-128"/>
              </a:rPr>
              <a:t>金係行</a:t>
            </a:r>
            <a:r>
              <a:rPr lang="en-US" altLang="ko-KR" sz="3600" b="0" i="0" dirty="0">
                <a:solidFill>
                  <a:srgbClr val="5F5F5F"/>
                </a:solidFill>
                <a:effectLst/>
                <a:latin typeface="ＭＳ 明朝" panose="02020609040205080304" pitchFamily="17" charset="-128"/>
                <a:ea typeface="ＭＳ 明朝" panose="02020609040205080304" pitchFamily="17" charset="-128"/>
              </a:rPr>
              <a:t>)</a:t>
            </a:r>
            <a:r>
              <a:rPr lang="ko-KR" altLang="en-US" sz="3600" b="0" i="0" dirty="0">
                <a:solidFill>
                  <a:srgbClr val="5F5F5F"/>
                </a:solidFill>
                <a:effectLst/>
                <a:latin typeface="ＭＳ 明朝" panose="02020609040205080304" pitchFamily="17" charset="-128"/>
                <a:ea typeface="ＭＳ 明朝" panose="02020609040205080304" pitchFamily="17" charset="-128"/>
              </a:rPr>
              <a:t>이 말년에 독서와 사색을 위해 지은 별서로 폭포</a:t>
            </a:r>
            <a:r>
              <a:rPr lang="en-US" altLang="ko-KR" sz="3600" b="0" i="0" dirty="0">
                <a:solidFill>
                  <a:srgbClr val="5F5F5F"/>
                </a:solidFill>
                <a:effectLst/>
                <a:latin typeface="ＭＳ 明朝" panose="02020609040205080304" pitchFamily="17" charset="-128"/>
                <a:ea typeface="ＭＳ 明朝" panose="02020609040205080304" pitchFamily="17" charset="-128"/>
              </a:rPr>
              <a:t>, </a:t>
            </a:r>
            <a:r>
              <a:rPr lang="ko-KR" altLang="en-US" sz="3600" b="0" i="0" dirty="0">
                <a:solidFill>
                  <a:srgbClr val="5F5F5F"/>
                </a:solidFill>
                <a:effectLst/>
                <a:latin typeface="ＭＳ 明朝" panose="02020609040205080304" pitchFamily="17" charset="-128"/>
                <a:ea typeface="ＭＳ 明朝" panose="02020609040205080304" pitchFamily="17" charset="-128"/>
              </a:rPr>
              <a:t>계류</a:t>
            </a:r>
            <a:r>
              <a:rPr lang="en-US" altLang="ko-KR" sz="3600" b="0" i="0" dirty="0">
                <a:solidFill>
                  <a:srgbClr val="5F5F5F"/>
                </a:solidFill>
                <a:effectLst/>
                <a:latin typeface="ＭＳ 明朝" panose="02020609040205080304" pitchFamily="17" charset="-128"/>
                <a:ea typeface="ＭＳ 明朝" panose="02020609040205080304" pitchFamily="17" charset="-128"/>
              </a:rPr>
              <a:t>, </a:t>
            </a:r>
            <a:r>
              <a:rPr lang="ko-KR" altLang="en-US" sz="3600" b="0" i="0" dirty="0">
                <a:solidFill>
                  <a:srgbClr val="5F5F5F"/>
                </a:solidFill>
                <a:effectLst/>
                <a:latin typeface="ＭＳ 明朝" panose="02020609040205080304" pitchFamily="17" charset="-128"/>
                <a:ea typeface="ＭＳ 明朝" panose="02020609040205080304" pitchFamily="17" charset="-128"/>
              </a:rPr>
              <a:t>산림경관 등이 조화를 이루는 명승지이다</a:t>
            </a:r>
            <a:r>
              <a:rPr lang="en-US" altLang="ko-KR" sz="3600" b="0" i="0" dirty="0">
                <a:solidFill>
                  <a:srgbClr val="5F5F5F"/>
                </a:solidFill>
                <a:effectLst/>
                <a:latin typeface="ＭＳ 明朝" panose="02020609040205080304" pitchFamily="17" charset="-128"/>
                <a:ea typeface="ＭＳ 明朝" panose="02020609040205080304" pitchFamily="17" charset="-128"/>
              </a:rPr>
              <a:t>.</a:t>
            </a:r>
          </a:p>
        </p:txBody>
      </p:sp>
      <p:pic>
        <p:nvPicPr>
          <p:cNvPr id="3" name="図 2">
            <a:extLst>
              <a:ext uri="{FF2B5EF4-FFF2-40B4-BE49-F238E27FC236}">
                <a16:creationId xmlns:a16="http://schemas.microsoft.com/office/drawing/2014/main" id="{2720ACE7-6B5D-44F0-B209-6582F4E39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43" y="1224583"/>
            <a:ext cx="6203545" cy="4122567"/>
          </a:xfrm>
          <a:prstGeom prst="rect">
            <a:avLst/>
          </a:prstGeom>
        </p:spPr>
      </p:pic>
      <p:sp>
        <p:nvSpPr>
          <p:cNvPr id="15" name="四角形: 角を丸くする 14">
            <a:extLst>
              <a:ext uri="{FF2B5EF4-FFF2-40B4-BE49-F238E27FC236}">
                <a16:creationId xmlns:a16="http://schemas.microsoft.com/office/drawing/2014/main" id="{987EAE17-F54D-492B-83BD-09741D502DFE}"/>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3559317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4834097" cy="696636"/>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786977"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12)</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임하호캠핑수상레저타운</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14" name="テキスト ボックス 13">
            <a:extLst>
              <a:ext uri="{FF2B5EF4-FFF2-40B4-BE49-F238E27FC236}">
                <a16:creationId xmlns:a16="http://schemas.microsoft.com/office/drawing/2014/main" id="{6479053D-61C5-4E27-B15A-E738A831A42E}"/>
              </a:ext>
            </a:extLst>
          </p:cNvPr>
          <p:cNvSpPr txBox="1"/>
          <p:nvPr/>
        </p:nvSpPr>
        <p:spPr>
          <a:xfrm>
            <a:off x="138519" y="1858183"/>
            <a:ext cx="7522121" cy="2334806"/>
          </a:xfrm>
          <a:prstGeom prst="rect">
            <a:avLst/>
          </a:prstGeom>
          <a:noFill/>
        </p:spPr>
        <p:txBody>
          <a:bodyPr wrap="square" rtlCol="0">
            <a:spAutoFit/>
          </a:bodyPr>
          <a:lstStyle/>
          <a:p>
            <a:pPr>
              <a:lnSpc>
                <a:spcPts val="4500"/>
              </a:lnSpc>
            </a:pPr>
            <a:r>
              <a:rPr lang="ko-KR" altLang="en-US" sz="3600" b="0" i="0" dirty="0">
                <a:solidFill>
                  <a:srgbClr val="5F5F5F"/>
                </a:solidFill>
                <a:effectLst/>
                <a:latin typeface="ＭＳ 明朝" panose="02020609040205080304" pitchFamily="17" charset="-128"/>
                <a:ea typeface="ＭＳ 明朝" panose="02020609040205080304" pitchFamily="17" charset="-128"/>
              </a:rPr>
              <a:t>캠핑과 물놀이를 동시에 즐길 수 있는</a:t>
            </a:r>
            <a:r>
              <a:rPr lang="ja-JP" altLang="en-US" sz="3600" dirty="0">
                <a:solidFill>
                  <a:srgbClr val="5F5F5F"/>
                </a:solidFill>
                <a:latin typeface="ＭＳ 明朝" panose="02020609040205080304" pitchFamily="17" charset="-128"/>
                <a:ea typeface="ＭＳ 明朝" panose="02020609040205080304" pitchFamily="17" charset="-128"/>
              </a:rPr>
              <a:t> </a:t>
            </a:r>
            <a:r>
              <a:rPr lang="ko-KR" altLang="en-US" sz="3600" b="0" i="0" dirty="0">
                <a:solidFill>
                  <a:srgbClr val="5F5F5F"/>
                </a:solidFill>
                <a:effectLst/>
                <a:latin typeface="ＭＳ 明朝" panose="02020609040205080304" pitchFamily="17" charset="-128"/>
                <a:ea typeface="ＭＳ 明朝" panose="02020609040205080304" pitchFamily="17" charset="-128"/>
              </a:rPr>
              <a:t>캠핑장</a:t>
            </a:r>
            <a:r>
              <a:rPr lang="en-US" altLang="ko-KR" sz="3600" b="0" i="0" dirty="0">
                <a:solidFill>
                  <a:srgbClr val="5F5F5F"/>
                </a:solidFill>
                <a:effectLst/>
                <a:latin typeface="ＭＳ 明朝" panose="02020609040205080304" pitchFamily="17" charset="-128"/>
                <a:ea typeface="ＭＳ 明朝" panose="02020609040205080304" pitchFamily="17" charset="-128"/>
              </a:rPr>
              <a:t>.</a:t>
            </a:r>
          </a:p>
          <a:p>
            <a:pPr>
              <a:lnSpc>
                <a:spcPts val="4500"/>
              </a:lnSpc>
            </a:pPr>
            <a:r>
              <a:rPr lang="ko-KR" altLang="en-US" sz="3600" b="0" i="0" dirty="0">
                <a:solidFill>
                  <a:srgbClr val="5F5F5F"/>
                </a:solidFill>
                <a:effectLst/>
                <a:latin typeface="ＭＳ 明朝" panose="02020609040205080304" pitchFamily="17" charset="-128"/>
                <a:ea typeface="ＭＳ 明朝" panose="02020609040205080304" pitchFamily="17" charset="-128"/>
              </a:rPr>
              <a:t>저렴한 요금 다양하고</a:t>
            </a:r>
            <a:endParaRPr lang="en-US" altLang="ko-KR" sz="3600" b="0" i="0" dirty="0">
              <a:solidFill>
                <a:srgbClr val="5F5F5F"/>
              </a:solidFill>
              <a:effectLst/>
              <a:latin typeface="ＭＳ 明朝" panose="02020609040205080304" pitchFamily="17" charset="-128"/>
              <a:ea typeface="ＭＳ 明朝" panose="02020609040205080304" pitchFamily="17" charset="-128"/>
            </a:endParaRPr>
          </a:p>
          <a:p>
            <a:pPr>
              <a:lnSpc>
                <a:spcPts val="4500"/>
              </a:lnSpc>
            </a:pPr>
            <a:r>
              <a:rPr lang="ko-KR" altLang="en-US" sz="3600" b="0" i="0" dirty="0">
                <a:solidFill>
                  <a:srgbClr val="5F5F5F"/>
                </a:solidFill>
                <a:effectLst/>
                <a:latin typeface="ＭＳ 明朝" panose="02020609040205080304" pitchFamily="17" charset="-128"/>
                <a:ea typeface="ＭＳ 明朝" panose="02020609040205080304" pitchFamily="17" charset="-128"/>
              </a:rPr>
              <a:t>편리하고 깔끔한 시설</a:t>
            </a:r>
            <a:r>
              <a:rPr lang="en-US" altLang="ko-KR" sz="3600" b="0" i="0" dirty="0">
                <a:solidFill>
                  <a:srgbClr val="5F5F5F"/>
                </a:solidFill>
                <a:effectLst/>
                <a:latin typeface="ＭＳ 明朝" panose="02020609040205080304" pitchFamily="17" charset="-128"/>
                <a:ea typeface="ＭＳ 明朝" panose="02020609040205080304" pitchFamily="17" charset="-128"/>
              </a:rPr>
              <a:t>. </a:t>
            </a:r>
          </a:p>
        </p:txBody>
      </p:sp>
      <p:pic>
        <p:nvPicPr>
          <p:cNvPr id="4" name="図 3">
            <a:extLst>
              <a:ext uri="{FF2B5EF4-FFF2-40B4-BE49-F238E27FC236}">
                <a16:creationId xmlns:a16="http://schemas.microsoft.com/office/drawing/2014/main" id="{0811A1E6-BE59-4CD2-AC3B-2BEB32496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921" y="1161547"/>
            <a:ext cx="4099560" cy="2307194"/>
          </a:xfrm>
          <a:prstGeom prst="rect">
            <a:avLst/>
          </a:prstGeom>
        </p:spPr>
      </p:pic>
      <p:pic>
        <p:nvPicPr>
          <p:cNvPr id="8" name="図 7">
            <a:extLst>
              <a:ext uri="{FF2B5EF4-FFF2-40B4-BE49-F238E27FC236}">
                <a16:creationId xmlns:a16="http://schemas.microsoft.com/office/drawing/2014/main" id="{3B40403A-BB1C-460A-97B8-F8304379E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080" y="2973405"/>
            <a:ext cx="4099560" cy="2307194"/>
          </a:xfrm>
          <a:prstGeom prst="rect">
            <a:avLst/>
          </a:prstGeom>
        </p:spPr>
      </p:pic>
      <p:pic>
        <p:nvPicPr>
          <p:cNvPr id="10" name="図 9">
            <a:extLst>
              <a:ext uri="{FF2B5EF4-FFF2-40B4-BE49-F238E27FC236}">
                <a16:creationId xmlns:a16="http://schemas.microsoft.com/office/drawing/2014/main" id="{5615DA1C-69E0-4BC3-91FC-B0E3A7A32C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257" y="4266709"/>
            <a:ext cx="3603079" cy="2027779"/>
          </a:xfrm>
          <a:prstGeom prst="rect">
            <a:avLst/>
          </a:prstGeom>
        </p:spPr>
      </p:pic>
      <p:sp>
        <p:nvSpPr>
          <p:cNvPr id="15" name="四角形: 角を丸くする 14">
            <a:extLst>
              <a:ext uri="{FF2B5EF4-FFF2-40B4-BE49-F238E27FC236}">
                <a16:creationId xmlns:a16="http://schemas.microsoft.com/office/drawing/2014/main" id="{B183FD80-CD40-4894-BE43-46F639E1A491}"/>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250173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A276C82-B996-4BE7-8233-778DAE6933A5}"/>
              </a:ext>
            </a:extLst>
          </p:cNvPr>
          <p:cNvPicPr>
            <a:picLocks noChangeAspect="1"/>
          </p:cNvPicPr>
          <p:nvPr/>
        </p:nvPicPr>
        <p:blipFill>
          <a:blip r:embed="rId2"/>
          <a:stretch>
            <a:fillRect/>
          </a:stretch>
        </p:blipFill>
        <p:spPr>
          <a:xfrm rot="5400000">
            <a:off x="399573" y="1835745"/>
            <a:ext cx="5627934" cy="3302880"/>
          </a:xfrm>
          <a:prstGeom prst="rect">
            <a:avLst/>
          </a:prstGeom>
        </p:spPr>
      </p:pic>
      <p:sp>
        <p:nvSpPr>
          <p:cNvPr id="9" name="四角形: 角を丸くする 8">
            <a:extLst>
              <a:ext uri="{FF2B5EF4-FFF2-40B4-BE49-F238E27FC236}">
                <a16:creationId xmlns:a16="http://schemas.microsoft.com/office/drawing/2014/main" id="{7980922D-FA6F-48A8-9A59-7EC1738AC11B}"/>
              </a:ext>
            </a:extLst>
          </p:cNvPr>
          <p:cNvSpPr/>
          <p:nvPr/>
        </p:nvSpPr>
        <p:spPr>
          <a:xfrm>
            <a:off x="238125" y="71438"/>
            <a:ext cx="5114925" cy="718657"/>
          </a:xfrm>
          <a:prstGeom prst="roundRect">
            <a:avLst/>
          </a:prstGeom>
          <a:solidFill>
            <a:srgbClr val="FEDAFA"/>
          </a:solidFill>
          <a:ln w="28575">
            <a:solidFill>
              <a:srgbClr val="FE3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27</a:t>
            </a:r>
            <a:r>
              <a:rPr kumimoji="1"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ko-KR"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여름을 이기는 팥빙수</a:t>
            </a:r>
            <a:endParaRPr kumimoji="1" lang="ja-JP"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16" name="図 15">
            <a:extLst>
              <a:ext uri="{FF2B5EF4-FFF2-40B4-BE49-F238E27FC236}">
                <a16:creationId xmlns:a16="http://schemas.microsoft.com/office/drawing/2014/main" id="{34AFE5F8-69F5-448B-8869-B5DC0D1D9407}"/>
              </a:ext>
            </a:extLst>
          </p:cNvPr>
          <p:cNvPicPr>
            <a:picLocks noChangeAspect="1"/>
          </p:cNvPicPr>
          <p:nvPr/>
        </p:nvPicPr>
        <p:blipFill>
          <a:blip r:embed="rId3"/>
          <a:stretch>
            <a:fillRect/>
          </a:stretch>
        </p:blipFill>
        <p:spPr>
          <a:xfrm rot="5400000">
            <a:off x="5376401" y="288332"/>
            <a:ext cx="6429377" cy="5995589"/>
          </a:xfrm>
          <a:prstGeom prst="rect">
            <a:avLst/>
          </a:prstGeom>
        </p:spPr>
      </p:pic>
    </p:spTree>
    <p:extLst>
      <p:ext uri="{BB962C8B-B14F-4D97-AF65-F5344CB8AC3E}">
        <p14:creationId xmlns:p14="http://schemas.microsoft.com/office/powerpoint/2010/main" val="304856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9" y="1161547"/>
            <a:ext cx="3255832" cy="696636"/>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1933682"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13)</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아쿠아수상레저</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pic>
        <p:nvPicPr>
          <p:cNvPr id="3" name="図 2">
            <a:extLst>
              <a:ext uri="{FF2B5EF4-FFF2-40B4-BE49-F238E27FC236}">
                <a16:creationId xmlns:a16="http://schemas.microsoft.com/office/drawing/2014/main" id="{5BDD0256-06A0-4200-9233-062054B43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20" y="1161547"/>
            <a:ext cx="8006080" cy="4503420"/>
          </a:xfrm>
          <a:prstGeom prst="rect">
            <a:avLst/>
          </a:prstGeom>
        </p:spPr>
      </p:pic>
      <p:sp>
        <p:nvSpPr>
          <p:cNvPr id="15" name="四角形: 角を丸くする 14">
            <a:extLst>
              <a:ext uri="{FF2B5EF4-FFF2-40B4-BE49-F238E27FC236}">
                <a16:creationId xmlns:a16="http://schemas.microsoft.com/office/drawing/2014/main" id="{03E469D2-8934-4478-BF0E-2727DBE3E55C}"/>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2093298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9" y="1161547"/>
            <a:ext cx="3255832" cy="696636"/>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554302" cy="479805"/>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14)</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용계은행나무</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259529" y="2239214"/>
            <a:ext cx="3570792" cy="2862322"/>
          </a:xfrm>
          <a:prstGeom prst="rect">
            <a:avLst/>
          </a:prstGeom>
          <a:noFill/>
        </p:spPr>
        <p:txBody>
          <a:bodyPr wrap="square" rtlCol="0">
            <a:spAutoFit/>
          </a:bodyPr>
          <a:lstStyle/>
          <a:p>
            <a:r>
              <a:rPr lang="ko-KR" altLang="ja-JP" sz="3600" dirty="0">
                <a:solidFill>
                  <a:srgbClr val="555555"/>
                </a:solidFill>
                <a:effectLst/>
                <a:ea typeface="Batang" panose="02030600000101010101" pitchFamily="18" charset="-127"/>
                <a:cs typeface="Batang" panose="02030600000101010101" pitchFamily="18" charset="-127"/>
              </a:rPr>
              <a:t>한국에</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있는</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은행나무</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가운데</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가장</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크고</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오래된</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나무</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중</a:t>
            </a:r>
            <a:r>
              <a:rPr lang="en-US" altLang="ja-JP" sz="3600" dirty="0">
                <a:solidFill>
                  <a:srgbClr val="555555"/>
                </a:solidFill>
                <a:effectLst/>
                <a:latin typeface="Arial" panose="020B0604020202020204" pitchFamily="34" charset="0"/>
                <a:ea typeface="ＭＳ 明朝" panose="02020609040205080304" pitchFamily="17" charset="-128"/>
              </a:rPr>
              <a:t> </a:t>
            </a:r>
            <a:r>
              <a:rPr lang="ko-KR" altLang="ja-JP" sz="3600" dirty="0">
                <a:solidFill>
                  <a:srgbClr val="555555"/>
                </a:solidFill>
                <a:effectLst/>
                <a:ea typeface="Batang" panose="02030600000101010101" pitchFamily="18" charset="-127"/>
                <a:cs typeface="Batang" panose="02030600000101010101" pitchFamily="18" charset="-127"/>
              </a:rPr>
              <a:t>하나이다</a:t>
            </a:r>
            <a:r>
              <a:rPr lang="en-US" altLang="ja-JP" sz="3600" dirty="0">
                <a:solidFill>
                  <a:srgbClr val="555555"/>
                </a:solidFill>
                <a:effectLst/>
                <a:latin typeface="Arial" panose="020B0604020202020204" pitchFamily="34" charset="0"/>
                <a:ea typeface="ＭＳ 明朝" panose="02020609040205080304" pitchFamily="17" charset="-128"/>
              </a:rPr>
              <a:t>.</a:t>
            </a:r>
            <a:endParaRPr kumimoji="1" lang="ja-JP" altLang="en-US" sz="3600" dirty="0"/>
          </a:p>
        </p:txBody>
      </p:sp>
      <p:pic>
        <p:nvPicPr>
          <p:cNvPr id="5" name="図 4">
            <a:extLst>
              <a:ext uri="{FF2B5EF4-FFF2-40B4-BE49-F238E27FC236}">
                <a16:creationId xmlns:a16="http://schemas.microsoft.com/office/drawing/2014/main" id="{91C3F4A9-8756-4087-B1B8-A66D32745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247" y="1131198"/>
            <a:ext cx="6802880" cy="5350882"/>
          </a:xfrm>
          <a:prstGeom prst="rect">
            <a:avLst/>
          </a:prstGeom>
        </p:spPr>
      </p:pic>
      <p:sp>
        <p:nvSpPr>
          <p:cNvPr id="14" name="四角形: 角を丸くする 13">
            <a:extLst>
              <a:ext uri="{FF2B5EF4-FFF2-40B4-BE49-F238E27FC236}">
                <a16:creationId xmlns:a16="http://schemas.microsoft.com/office/drawing/2014/main" id="{3EFCB45F-1157-4307-A1F5-AC79051E1BA0}"/>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1959464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6"/>
            <a:ext cx="6283511" cy="697733"/>
            <a:chOff x="1762124" y="2358999"/>
            <a:chExt cx="4197462"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4167581" cy="479805"/>
            </a:xfrm>
            <a:prstGeom prst="rect">
              <a:avLst/>
            </a:prstGeom>
            <a:noFill/>
          </p:spPr>
          <p:txBody>
            <a:bodyPr wrap="squar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15)</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지례예술촌知礼芸術村</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259528" y="2239214"/>
            <a:ext cx="4414072" cy="3416320"/>
          </a:xfrm>
          <a:prstGeom prst="rect">
            <a:avLst/>
          </a:prstGeom>
          <a:noFill/>
        </p:spPr>
        <p:txBody>
          <a:bodyPr wrap="square" rtlCol="0">
            <a:spAutoFit/>
          </a:bodyPr>
          <a:lstStyle/>
          <a:p>
            <a:r>
              <a:rPr lang="ko-KR" altLang="en-US" sz="3600" dirty="0" err="1">
                <a:solidFill>
                  <a:srgbClr val="555555"/>
                </a:solidFill>
                <a:effectLst/>
                <a:ea typeface="Batang" panose="02030600000101010101" pitchFamily="18" charset="-127"/>
                <a:cs typeface="Batang" panose="02030600000101010101" pitchFamily="18" charset="-127"/>
              </a:rPr>
              <a:t>임하댐</a:t>
            </a:r>
            <a:r>
              <a:rPr lang="ko-KR" altLang="en-US" sz="3600" dirty="0">
                <a:solidFill>
                  <a:srgbClr val="555555"/>
                </a:solidFill>
                <a:effectLst/>
                <a:ea typeface="Batang" panose="02030600000101010101" pitchFamily="18" charset="-127"/>
                <a:cs typeface="Batang" panose="02030600000101010101" pitchFamily="18" charset="-127"/>
              </a:rPr>
              <a:t> 건설로 수몰 위기에 있던 고건물들을 이건</a:t>
            </a:r>
            <a:r>
              <a:rPr lang="en-US" altLang="ko-KR" sz="3600" dirty="0">
                <a:solidFill>
                  <a:srgbClr val="555555"/>
                </a:solidFill>
                <a:effectLst/>
                <a:ea typeface="Batang" panose="02030600000101010101" pitchFamily="18" charset="-127"/>
                <a:cs typeface="Batang" panose="02030600000101010101" pitchFamily="18" charset="-127"/>
              </a:rPr>
              <a:t>·</a:t>
            </a:r>
            <a:r>
              <a:rPr lang="ko-KR" altLang="en-US" sz="3600" dirty="0">
                <a:solidFill>
                  <a:srgbClr val="555555"/>
                </a:solidFill>
                <a:effectLst/>
                <a:ea typeface="Batang" panose="02030600000101010101" pitchFamily="18" charset="-127"/>
                <a:cs typeface="Batang" panose="02030600000101010101" pitchFamily="18" charset="-127"/>
              </a:rPr>
              <a:t>조성하여 </a:t>
            </a:r>
            <a:r>
              <a:rPr lang="en-US" altLang="ko-KR" sz="3600" dirty="0">
                <a:solidFill>
                  <a:srgbClr val="555555"/>
                </a:solidFill>
                <a:effectLst/>
                <a:ea typeface="Batang" panose="02030600000101010101" pitchFamily="18" charset="-127"/>
                <a:cs typeface="Batang" panose="02030600000101010101" pitchFamily="18" charset="-127"/>
              </a:rPr>
              <a:t>1989</a:t>
            </a:r>
            <a:r>
              <a:rPr lang="ko-KR" altLang="en-US" sz="3600" dirty="0">
                <a:solidFill>
                  <a:srgbClr val="555555"/>
                </a:solidFill>
                <a:effectLst/>
                <a:ea typeface="Batang" panose="02030600000101010101" pitchFamily="18" charset="-127"/>
                <a:cs typeface="Batang" panose="02030600000101010101" pitchFamily="18" charset="-127"/>
              </a:rPr>
              <a:t>년 </a:t>
            </a:r>
            <a:r>
              <a:rPr lang="en-US" altLang="ko-KR" sz="3600" dirty="0">
                <a:solidFill>
                  <a:srgbClr val="555555"/>
                </a:solidFill>
                <a:effectLst/>
                <a:ea typeface="Batang" panose="02030600000101010101" pitchFamily="18" charset="-127"/>
                <a:cs typeface="Batang" panose="02030600000101010101" pitchFamily="18" charset="-127"/>
              </a:rPr>
              <a:t>7</a:t>
            </a:r>
            <a:r>
              <a:rPr lang="ko-KR" altLang="en-US" sz="3600" dirty="0">
                <a:solidFill>
                  <a:srgbClr val="555555"/>
                </a:solidFill>
                <a:effectLst/>
                <a:ea typeface="Batang" panose="02030600000101010101" pitchFamily="18" charset="-127"/>
                <a:cs typeface="Batang" panose="02030600000101010101" pitchFamily="18" charset="-127"/>
              </a:rPr>
              <a:t>월에 </a:t>
            </a:r>
            <a:r>
              <a:rPr lang="ko-KR" altLang="en-US" sz="3600" dirty="0" err="1">
                <a:solidFill>
                  <a:srgbClr val="555555"/>
                </a:solidFill>
                <a:effectLst/>
                <a:ea typeface="Batang" panose="02030600000101010101" pitchFamily="18" charset="-127"/>
                <a:cs typeface="Batang" panose="02030600000101010101" pitchFamily="18" charset="-127"/>
              </a:rPr>
              <a:t>개촌하였다</a:t>
            </a:r>
            <a:r>
              <a:rPr lang="en-US" altLang="ko-KR" sz="3600" dirty="0">
                <a:solidFill>
                  <a:srgbClr val="555555"/>
                </a:solidFill>
                <a:effectLst/>
                <a:ea typeface="Batang" panose="02030600000101010101" pitchFamily="18" charset="-127"/>
                <a:cs typeface="Batang" panose="02030600000101010101" pitchFamily="18" charset="-127"/>
              </a:rPr>
              <a:t>.</a:t>
            </a:r>
            <a:endParaRPr kumimoji="1" lang="ja-JP" altLang="en-US" sz="3600" dirty="0"/>
          </a:p>
        </p:txBody>
      </p:sp>
      <p:pic>
        <p:nvPicPr>
          <p:cNvPr id="4" name="図 3">
            <a:extLst>
              <a:ext uri="{FF2B5EF4-FFF2-40B4-BE49-F238E27FC236}">
                <a16:creationId xmlns:a16="http://schemas.microsoft.com/office/drawing/2014/main" id="{2C3CB73E-6401-46A6-9C7E-85F5BA992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148" y="1161546"/>
            <a:ext cx="4621161" cy="3441290"/>
          </a:xfrm>
          <a:prstGeom prst="rect">
            <a:avLst/>
          </a:prstGeom>
        </p:spPr>
      </p:pic>
      <p:pic>
        <p:nvPicPr>
          <p:cNvPr id="9" name="図 8">
            <a:extLst>
              <a:ext uri="{FF2B5EF4-FFF2-40B4-BE49-F238E27FC236}">
                <a16:creationId xmlns:a16="http://schemas.microsoft.com/office/drawing/2014/main" id="{66AEBDA4-BA1F-463B-9621-5C7197F62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049" y="2859899"/>
            <a:ext cx="3965513" cy="3175570"/>
          </a:xfrm>
          <a:prstGeom prst="rect">
            <a:avLst/>
          </a:prstGeom>
        </p:spPr>
      </p:pic>
      <p:sp>
        <p:nvSpPr>
          <p:cNvPr id="14" name="四角形: 角を丸くする 13">
            <a:extLst>
              <a:ext uri="{FF2B5EF4-FFF2-40B4-BE49-F238E27FC236}">
                <a16:creationId xmlns:a16="http://schemas.microsoft.com/office/drawing/2014/main" id="{676AB02A-EC76-43B2-87BF-CF874F9B78EA}"/>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412753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6"/>
            <a:ext cx="3845112" cy="697733"/>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660867" cy="479805"/>
            </a:xfrm>
            <a:prstGeom prst="rect">
              <a:avLst/>
            </a:prstGeom>
            <a:noFill/>
          </p:spPr>
          <p:txBody>
            <a:bodyPr wrap="squar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16)</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하회마을 河回村</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249368" y="2239214"/>
            <a:ext cx="4414072" cy="3970318"/>
          </a:xfrm>
          <a:prstGeom prst="rect">
            <a:avLst/>
          </a:prstGeom>
          <a:noFill/>
        </p:spPr>
        <p:txBody>
          <a:bodyPr wrap="square" rtlCol="0">
            <a:spAutoFit/>
          </a:bodyPr>
          <a:lstStyle/>
          <a:p>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朝鮮時代に作られた集落がそのままの姿で残り、今も子孫の方々が生活している。こちらで行われる仮面劇は世界的にも有名。</a:t>
            </a:r>
            <a:endParaRPr kumimoji="1" lang="ja-JP" altLang="en-US" sz="3600" dirty="0">
              <a:latin typeface="ＭＳ 明朝" panose="02020609040205080304" pitchFamily="17" charset="-128"/>
              <a:ea typeface="ＭＳ 明朝" panose="02020609040205080304" pitchFamily="17" charset="-128"/>
            </a:endParaRPr>
          </a:p>
        </p:txBody>
      </p:sp>
      <p:pic>
        <p:nvPicPr>
          <p:cNvPr id="5" name="図 4">
            <a:extLst>
              <a:ext uri="{FF2B5EF4-FFF2-40B4-BE49-F238E27FC236}">
                <a16:creationId xmlns:a16="http://schemas.microsoft.com/office/drawing/2014/main" id="{CFFF9190-B407-43E4-810D-126A7FA90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036" y="1161546"/>
            <a:ext cx="5809489" cy="2755582"/>
          </a:xfrm>
          <a:prstGeom prst="rect">
            <a:avLst/>
          </a:prstGeom>
        </p:spPr>
      </p:pic>
      <p:pic>
        <p:nvPicPr>
          <p:cNvPr id="10" name="図 9">
            <a:extLst>
              <a:ext uri="{FF2B5EF4-FFF2-40B4-BE49-F238E27FC236}">
                <a16:creationId xmlns:a16="http://schemas.microsoft.com/office/drawing/2014/main" id="{C9113580-E9B2-41FD-8600-87BB668EF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720" y="3764280"/>
            <a:ext cx="3388360" cy="2541270"/>
          </a:xfrm>
          <a:prstGeom prst="rect">
            <a:avLst/>
          </a:prstGeom>
        </p:spPr>
      </p:pic>
    </p:spTree>
    <p:extLst>
      <p:ext uri="{BB962C8B-B14F-4D97-AF65-F5344CB8AC3E}">
        <p14:creationId xmlns:p14="http://schemas.microsoft.com/office/powerpoint/2010/main" val="2958973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6"/>
            <a:ext cx="3519992" cy="697733"/>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660867" cy="479805"/>
            </a:xfrm>
            <a:prstGeom prst="rect">
              <a:avLst/>
            </a:prstGeom>
            <a:noFill/>
          </p:spPr>
          <p:txBody>
            <a:bodyPr wrap="squar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17)</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부용대</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 芙蓉台</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249368" y="2239214"/>
            <a:ext cx="4414072" cy="2308324"/>
          </a:xfrm>
          <a:prstGeom prst="rect">
            <a:avLst/>
          </a:prstGeom>
          <a:noFill/>
        </p:spPr>
        <p:txBody>
          <a:bodyPr wrap="square" rtlCol="0">
            <a:spAutoFit/>
          </a:bodyPr>
          <a:lstStyle/>
          <a:p>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安東河回村の北西にあり、上から安東河回村を一望できる高さ</a:t>
            </a:r>
            <a:r>
              <a:rPr lang="en-US" altLang="ja-JP"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64m</a:t>
            </a:r>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の崖。</a:t>
            </a:r>
            <a:endParaRPr kumimoji="1" lang="ja-JP" altLang="en-US" sz="3600" dirty="0">
              <a:latin typeface="ＭＳ 明朝" panose="02020609040205080304" pitchFamily="17" charset="-128"/>
              <a:ea typeface="ＭＳ 明朝" panose="02020609040205080304" pitchFamily="17" charset="-128"/>
            </a:endParaRPr>
          </a:p>
        </p:txBody>
      </p:sp>
      <p:pic>
        <p:nvPicPr>
          <p:cNvPr id="4" name="図 3">
            <a:extLst>
              <a:ext uri="{FF2B5EF4-FFF2-40B4-BE49-F238E27FC236}">
                <a16:creationId xmlns:a16="http://schemas.microsoft.com/office/drawing/2014/main" id="{76E048AD-692D-4E5F-9479-36234086C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142" y="1266450"/>
            <a:ext cx="3200400" cy="3200400"/>
          </a:xfrm>
          <a:prstGeom prst="rect">
            <a:avLst/>
          </a:prstGeom>
        </p:spPr>
      </p:pic>
      <p:pic>
        <p:nvPicPr>
          <p:cNvPr id="9" name="図 8">
            <a:extLst>
              <a:ext uri="{FF2B5EF4-FFF2-40B4-BE49-F238E27FC236}">
                <a16:creationId xmlns:a16="http://schemas.microsoft.com/office/drawing/2014/main" id="{5B925AEC-30CA-4BC7-ADAB-BB647356A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440" y="2764852"/>
            <a:ext cx="3768931" cy="2826698"/>
          </a:xfrm>
          <a:prstGeom prst="rect">
            <a:avLst/>
          </a:prstGeom>
        </p:spPr>
      </p:pic>
    </p:spTree>
    <p:extLst>
      <p:ext uri="{BB962C8B-B14F-4D97-AF65-F5344CB8AC3E}">
        <p14:creationId xmlns:p14="http://schemas.microsoft.com/office/powerpoint/2010/main" val="1073549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7"/>
            <a:ext cx="4180392" cy="1017243"/>
            <a:chOff x="1762124" y="2358999"/>
            <a:chExt cx="2924134" cy="931368"/>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660867" cy="873562"/>
            </a:xfrm>
            <a:prstGeom prst="rect">
              <a:avLst/>
            </a:prstGeom>
            <a:noFill/>
          </p:spPr>
          <p:txBody>
            <a:bodyPr wrap="squar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18)</a:t>
              </a:r>
              <a:r>
                <a:rPr lang="ko-KR" altLang="en-US" sz="2800" b="1" dirty="0" err="1">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병산서원</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 屛山書院</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127448" y="4096656"/>
            <a:ext cx="10235752" cy="2272417"/>
          </a:xfrm>
          <a:prstGeom prst="rect">
            <a:avLst/>
          </a:prstGeom>
          <a:noFill/>
        </p:spPr>
        <p:txBody>
          <a:bodyPr wrap="square" rtlCol="0">
            <a:spAutoFit/>
          </a:bodyPr>
          <a:lstStyle/>
          <a:p>
            <a:pPr>
              <a:lnSpc>
                <a:spcPts val="3400"/>
              </a:lnSpc>
            </a:pPr>
            <a:r>
              <a:rPr lang="en-US" altLang="ja-JP" sz="32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1572</a:t>
            </a:r>
            <a:r>
              <a:rPr lang="ja-JP" altLang="en-US" sz="32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年に朝鮮</a:t>
            </a:r>
            <a:r>
              <a:rPr lang="en-US" altLang="ja-JP" sz="32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5</a:t>
            </a:r>
            <a:r>
              <a:rPr lang="ja-JP" altLang="en-US" sz="32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大宰相の一人で学問を重んじた柳成龍が、高麗時代に安東に存在した豊岳書堂を現在の位置に移し屏山書堂としたのが始まりで、柳成龍の死後、故人の学問に対する考えや人柄を慕う学者や教え子たちの手によって祠が建てられ</a:t>
            </a:r>
            <a:r>
              <a:rPr lang="en-US" altLang="ja-JP" sz="32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1  614</a:t>
            </a:r>
            <a:r>
              <a:rPr lang="ja-JP" altLang="en-US" sz="32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年に屏山書院と改称。</a:t>
            </a:r>
            <a:endParaRPr kumimoji="1" lang="ja-JP" altLang="en-US" sz="3200" dirty="0">
              <a:latin typeface="ＭＳ 明朝" panose="02020609040205080304" pitchFamily="17" charset="-128"/>
              <a:ea typeface="ＭＳ 明朝" panose="02020609040205080304" pitchFamily="17" charset="-128"/>
            </a:endParaRPr>
          </a:p>
        </p:txBody>
      </p:sp>
      <p:pic>
        <p:nvPicPr>
          <p:cNvPr id="15" name="図 14">
            <a:extLst>
              <a:ext uri="{FF2B5EF4-FFF2-40B4-BE49-F238E27FC236}">
                <a16:creationId xmlns:a16="http://schemas.microsoft.com/office/drawing/2014/main" id="{9A05929F-CB88-4E00-BB6F-5149CB1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269" y="1102464"/>
            <a:ext cx="4504535" cy="2994191"/>
          </a:xfrm>
          <a:prstGeom prst="rect">
            <a:avLst/>
          </a:prstGeom>
        </p:spPr>
      </p:pic>
    </p:spTree>
    <p:extLst>
      <p:ext uri="{BB962C8B-B14F-4D97-AF65-F5344CB8AC3E}">
        <p14:creationId xmlns:p14="http://schemas.microsoft.com/office/powerpoint/2010/main" val="1979887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8" y="1161546"/>
            <a:ext cx="3519992" cy="697733"/>
            <a:chOff x="1762124" y="2358999"/>
            <a:chExt cx="2924134" cy="638831"/>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5" y="2416805"/>
              <a:ext cx="2660867" cy="479805"/>
            </a:xfrm>
            <a:prstGeom prst="rect">
              <a:avLst/>
            </a:prstGeom>
            <a:noFill/>
          </p:spPr>
          <p:txBody>
            <a:bodyPr wrap="squar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19)</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봉정사 鳳停寺</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249368" y="2239214"/>
            <a:ext cx="4414072" cy="3416320"/>
          </a:xfrm>
          <a:prstGeom prst="rect">
            <a:avLst/>
          </a:prstGeom>
          <a:noFill/>
        </p:spPr>
        <p:txBody>
          <a:bodyPr wrap="square" rtlCol="0">
            <a:spAutoFit/>
          </a:bodyPr>
          <a:lstStyle/>
          <a:p>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新羅の時代の</a:t>
            </a:r>
            <a:r>
              <a:rPr lang="en-US" altLang="ja-JP"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672</a:t>
            </a:r>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年（文武王</a:t>
            </a:r>
            <a:r>
              <a:rPr lang="en-US" altLang="ja-JP"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12</a:t>
            </a:r>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年）とされる。海東華厳宗の創始者である義湘の弟子、能人の創建と伝えられる。</a:t>
            </a:r>
            <a:endParaRPr kumimoji="1" lang="ja-JP" altLang="en-US" sz="3600" dirty="0">
              <a:latin typeface="ＭＳ 明朝" panose="02020609040205080304" pitchFamily="17" charset="-128"/>
              <a:ea typeface="ＭＳ 明朝" panose="02020609040205080304" pitchFamily="17" charset="-128"/>
            </a:endParaRPr>
          </a:p>
        </p:txBody>
      </p:sp>
      <p:pic>
        <p:nvPicPr>
          <p:cNvPr id="10" name="図 9">
            <a:extLst>
              <a:ext uri="{FF2B5EF4-FFF2-40B4-BE49-F238E27FC236}">
                <a16:creationId xmlns:a16="http://schemas.microsoft.com/office/drawing/2014/main" id="{BE319DCA-0F6A-4390-A362-55296EB0F8B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54340" y="1161546"/>
            <a:ext cx="3886200" cy="2914650"/>
          </a:xfrm>
          <a:prstGeom prst="rect">
            <a:avLst/>
          </a:prstGeom>
          <a:noFill/>
          <a:ln>
            <a:noFill/>
          </a:ln>
        </p:spPr>
      </p:pic>
      <p:pic>
        <p:nvPicPr>
          <p:cNvPr id="5" name="図 4">
            <a:extLst>
              <a:ext uri="{FF2B5EF4-FFF2-40B4-BE49-F238E27FC236}">
                <a16:creationId xmlns:a16="http://schemas.microsoft.com/office/drawing/2014/main" id="{845CB5A2-CC83-4FDE-BDD4-FBB5DD57F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440" y="3108960"/>
            <a:ext cx="4302760" cy="3227070"/>
          </a:xfrm>
          <a:prstGeom prst="rect">
            <a:avLst/>
          </a:prstGeom>
        </p:spPr>
      </p:pic>
    </p:spTree>
    <p:extLst>
      <p:ext uri="{BB962C8B-B14F-4D97-AF65-F5344CB8AC3E}">
        <p14:creationId xmlns:p14="http://schemas.microsoft.com/office/powerpoint/2010/main" val="1357099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1" name="グループ化 10">
            <a:extLst>
              <a:ext uri="{FF2B5EF4-FFF2-40B4-BE49-F238E27FC236}">
                <a16:creationId xmlns:a16="http://schemas.microsoft.com/office/drawing/2014/main" id="{27C08977-DE08-4A10-866E-E22FE536EACE}"/>
              </a:ext>
            </a:extLst>
          </p:cNvPr>
          <p:cNvGrpSpPr/>
          <p:nvPr/>
        </p:nvGrpSpPr>
        <p:grpSpPr>
          <a:xfrm>
            <a:off x="574487" y="1161547"/>
            <a:ext cx="3265993" cy="1017243"/>
            <a:chOff x="1762124" y="2358999"/>
            <a:chExt cx="2924134" cy="931368"/>
          </a:xfrm>
        </p:grpSpPr>
        <p:pic>
          <p:nvPicPr>
            <p:cNvPr id="12" name="グラフィックス 11">
              <a:extLst>
                <a:ext uri="{FF2B5EF4-FFF2-40B4-BE49-F238E27FC236}">
                  <a16:creationId xmlns:a16="http://schemas.microsoft.com/office/drawing/2014/main" id="{0DEDE86D-8EF7-4813-A4AC-F234DB8BF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924134" cy="638831"/>
            </a:xfrm>
            <a:prstGeom prst="rect">
              <a:avLst/>
            </a:prstGeom>
          </p:spPr>
        </p:pic>
        <p:sp>
          <p:nvSpPr>
            <p:cNvPr id="13" name="テキスト ボックス 12">
              <a:extLst>
                <a:ext uri="{FF2B5EF4-FFF2-40B4-BE49-F238E27FC236}">
                  <a16:creationId xmlns:a16="http://schemas.microsoft.com/office/drawing/2014/main" id="{3D1BB60B-36C7-4569-9158-D4F47294B7D4}"/>
                </a:ext>
              </a:extLst>
            </p:cNvPr>
            <p:cNvSpPr txBox="1"/>
            <p:nvPr/>
          </p:nvSpPr>
          <p:spPr>
            <a:xfrm>
              <a:off x="1792004" y="2416805"/>
              <a:ext cx="2554553" cy="873562"/>
            </a:xfrm>
            <a:prstGeom prst="rect">
              <a:avLst/>
            </a:prstGeom>
            <a:noFill/>
          </p:spPr>
          <p:txBody>
            <a:bodyPr wrap="square" rtlCol="0">
              <a:spAutoFit/>
            </a:bodyPr>
            <a:lstStyle/>
            <a:p>
              <a:r>
                <a:rPr lang="en-US" altLang="ja-JP" sz="2800" b="1" dirty="0">
                  <a:solidFill>
                    <a:srgbClr val="FF00FF"/>
                  </a:solidFill>
                  <a:latin typeface="ＭＳ 明朝" panose="02020609040205080304" pitchFamily="17" charset="-128"/>
                  <a:ea typeface="ＭＳ 明朝" panose="02020609040205080304" pitchFamily="17" charset="-128"/>
                </a:rPr>
                <a:t>20)</a:t>
              </a:r>
              <a:r>
                <a:rPr lang="ko-KR" altLang="en-US"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제비원燕飛院</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5F278620-7F3A-487D-A9C3-4C16EB5C7115}"/>
              </a:ext>
            </a:extLst>
          </p:cNvPr>
          <p:cNvSpPr txBox="1"/>
          <p:nvPr/>
        </p:nvSpPr>
        <p:spPr>
          <a:xfrm>
            <a:off x="290008" y="1780175"/>
            <a:ext cx="7624632" cy="5078313"/>
          </a:xfrm>
          <a:prstGeom prst="rect">
            <a:avLst/>
          </a:prstGeom>
          <a:noFill/>
        </p:spPr>
        <p:txBody>
          <a:bodyPr wrap="square" rtlCol="0">
            <a:spAutoFit/>
          </a:bodyPr>
          <a:lstStyle/>
          <a:p>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高麗時代から地方に出張に行く官吏達のために交通の要地にある寺院を 国家的次元宿舎である‘院’と指定して活用していた。</a:t>
            </a:r>
          </a:p>
          <a:p>
            <a:r>
              <a:rPr lang="ja-JP" altLang="en-US" sz="3600" dirty="0">
                <a:solidFill>
                  <a:srgbClr val="555555"/>
                </a:solidFill>
                <a:effectLst/>
                <a:latin typeface="ＭＳ 明朝" panose="02020609040205080304" pitchFamily="17" charset="-128"/>
                <a:ea typeface="ＭＳ 明朝" panose="02020609040205080304" pitchFamily="17" charset="-128"/>
                <a:cs typeface="Batang" panose="02030600000101010101" pitchFamily="18" charset="-127"/>
              </a:rPr>
              <a:t>嶺南から忠淸道や京畿道、ソウルに上京するときに必ず安東を経て小白山脈を越えなければいけなかったが、その道の途中にあったのがこの燕飛院。</a:t>
            </a:r>
          </a:p>
        </p:txBody>
      </p:sp>
      <p:pic>
        <p:nvPicPr>
          <p:cNvPr id="4" name="図 3">
            <a:extLst>
              <a:ext uri="{FF2B5EF4-FFF2-40B4-BE49-F238E27FC236}">
                <a16:creationId xmlns:a16="http://schemas.microsoft.com/office/drawing/2014/main" id="{E04E78BB-598E-43E5-A039-0DC2E0BBF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4640" y="1747902"/>
            <a:ext cx="3948596" cy="3162023"/>
          </a:xfrm>
          <a:prstGeom prst="rect">
            <a:avLst/>
          </a:prstGeom>
        </p:spPr>
      </p:pic>
      <p:sp>
        <p:nvSpPr>
          <p:cNvPr id="8" name="テキスト ボックス 7">
            <a:extLst>
              <a:ext uri="{FF2B5EF4-FFF2-40B4-BE49-F238E27FC236}">
                <a16:creationId xmlns:a16="http://schemas.microsoft.com/office/drawing/2014/main" id="{0EB4C9AC-7045-4E01-980B-E8BBE459832A}"/>
              </a:ext>
            </a:extLst>
          </p:cNvPr>
          <p:cNvSpPr txBox="1"/>
          <p:nvPr/>
        </p:nvSpPr>
        <p:spPr>
          <a:xfrm>
            <a:off x="7339390" y="1208546"/>
            <a:ext cx="4852610" cy="523220"/>
          </a:xfrm>
          <a:prstGeom prst="rect">
            <a:avLst/>
          </a:prstGeom>
          <a:noFill/>
        </p:spPr>
        <p:txBody>
          <a:bodyPr wrap="none" rtlCol="0">
            <a:spAutoFit/>
          </a:bodyPr>
          <a:lstStyle/>
          <a:p>
            <a:r>
              <a:rPr lang="ko-KR" altLang="ja-JP" sz="2800" b="1" dirty="0">
                <a:solidFill>
                  <a:srgbClr val="FF00FF"/>
                </a:solidFill>
                <a:effectLst/>
                <a:ea typeface="Batang" panose="02030600000101010101" pitchFamily="18" charset="-127"/>
                <a:cs typeface="Batang" panose="02030600000101010101" pitchFamily="18" charset="-127"/>
              </a:rPr>
              <a:t>이천동석불</a:t>
            </a:r>
            <a:r>
              <a:rPr lang="ko-KR" altLang="ja-JP" sz="2800" b="1" dirty="0">
                <a:solidFill>
                  <a:srgbClr val="FF00FF"/>
                </a:solidFill>
                <a:effectLst/>
                <a:ea typeface="游明朝" panose="02020400000000000000" pitchFamily="18" charset="-128"/>
                <a:cs typeface="Batang" panose="02030600000101010101" pitchFamily="18" charset="-127"/>
              </a:rPr>
              <a:t>（泥川洞石仏像）</a:t>
            </a:r>
            <a:endParaRPr kumimoji="1" lang="ja-JP" altLang="en-US" sz="2800" b="1" dirty="0">
              <a:solidFill>
                <a:srgbClr val="FF00FF"/>
              </a:solidFill>
            </a:endParaRPr>
          </a:p>
        </p:txBody>
      </p:sp>
    </p:spTree>
    <p:extLst>
      <p:ext uri="{BB962C8B-B14F-4D97-AF65-F5344CB8AC3E}">
        <p14:creationId xmlns:p14="http://schemas.microsoft.com/office/powerpoint/2010/main" val="438008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オンライン メディア 2" title="안동관광, 꼭! 가봐야 할 대표 여행지 20선 안동여행 드론 영상">
            <a:hlinkClick r:id="" action="ppaction://media"/>
            <a:extLst>
              <a:ext uri="{FF2B5EF4-FFF2-40B4-BE49-F238E27FC236}">
                <a16:creationId xmlns:a16="http://schemas.microsoft.com/office/drawing/2014/main" id="{35F489C9-7CC3-4F3B-B284-EF5A9FB538B4}"/>
              </a:ext>
            </a:extLst>
          </p:cNvPr>
          <p:cNvPicPr>
            <a:picLocks noRot="1" noChangeAspect="1"/>
          </p:cNvPicPr>
          <p:nvPr>
            <a:videoFile r:link="rId1"/>
          </p:nvPr>
        </p:nvPicPr>
        <p:blipFill>
          <a:blip r:embed="rId3"/>
          <a:stretch>
            <a:fillRect/>
          </a:stretch>
        </p:blipFill>
        <p:spPr>
          <a:xfrm>
            <a:off x="757594" y="109322"/>
            <a:ext cx="11297200" cy="6382918"/>
          </a:xfrm>
          <a:prstGeom prst="rect">
            <a:avLst/>
          </a:prstGeom>
        </p:spPr>
      </p:pic>
      <p:sp>
        <p:nvSpPr>
          <p:cNvPr id="8" name="タイトル 7">
            <a:extLst>
              <a:ext uri="{FF2B5EF4-FFF2-40B4-BE49-F238E27FC236}">
                <a16:creationId xmlns:a16="http://schemas.microsoft.com/office/drawing/2014/main" id="{0BB539B9-D68B-4C39-81D9-4B63F48226D5}"/>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47059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E465232-9B99-4FA5-8D2B-BA4CF5B42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196" y="2707293"/>
            <a:ext cx="2750532" cy="2750532"/>
          </a:xfrm>
          <a:prstGeom prst="rect">
            <a:avLst/>
          </a:prstGeom>
        </p:spPr>
      </p:pic>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9" name="グループ化 8">
            <a:extLst>
              <a:ext uri="{FF2B5EF4-FFF2-40B4-BE49-F238E27FC236}">
                <a16:creationId xmlns:a16="http://schemas.microsoft.com/office/drawing/2014/main" id="{6FE38F61-BE75-41E7-A1AA-99F58AE3DA84}"/>
              </a:ext>
            </a:extLst>
          </p:cNvPr>
          <p:cNvGrpSpPr/>
          <p:nvPr/>
        </p:nvGrpSpPr>
        <p:grpSpPr>
          <a:xfrm>
            <a:off x="1171484" y="305030"/>
            <a:ext cx="4176713" cy="597276"/>
            <a:chOff x="671512" y="1185862"/>
            <a:chExt cx="4176713" cy="597276"/>
          </a:xfrm>
        </p:grpSpPr>
        <p:pic>
          <p:nvPicPr>
            <p:cNvPr id="16" name="グラフィックス 15">
              <a:extLst>
                <a:ext uri="{FF2B5EF4-FFF2-40B4-BE49-F238E27FC236}">
                  <a16:creationId xmlns:a16="http://schemas.microsoft.com/office/drawing/2014/main" id="{4FABBE14-5DBF-4734-8749-3843CFBCD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12" y="1185862"/>
              <a:ext cx="4176713" cy="597276"/>
            </a:xfrm>
            <a:prstGeom prst="rect">
              <a:avLst/>
            </a:prstGeom>
          </p:spPr>
        </p:pic>
        <p:sp>
          <p:nvSpPr>
            <p:cNvPr id="8" name="テキスト ボックス 7">
              <a:extLst>
                <a:ext uri="{FF2B5EF4-FFF2-40B4-BE49-F238E27FC236}">
                  <a16:creationId xmlns:a16="http://schemas.microsoft.com/office/drawing/2014/main" id="{1619959C-A43A-46E8-B538-B353B32FAEA5}"/>
                </a:ext>
              </a:extLst>
            </p:cNvPr>
            <p:cNvSpPr txBox="1"/>
            <p:nvPr/>
          </p:nvSpPr>
          <p:spPr>
            <a:xfrm>
              <a:off x="978255" y="1193243"/>
              <a:ext cx="3430747" cy="523220"/>
            </a:xfrm>
            <a:prstGeom prst="rect">
              <a:avLst/>
            </a:prstGeom>
            <a:noFill/>
          </p:spPr>
          <p:txBody>
            <a:bodyPr wrap="none" rtlCol="0">
              <a:spAutoFit/>
            </a:bodyPr>
            <a:lstStyle/>
            <a:p>
              <a:r>
                <a:rPr lang="ja-JP" altLang="en-US" sz="2800" b="1"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rPr>
                <a:t>おまけ：安東グルメ</a:t>
              </a:r>
              <a:endParaRPr kumimoji="1" lang="ja-JP" altLang="en-US" sz="2800" b="1" dirty="0">
                <a:solidFill>
                  <a:schemeClr val="accent1">
                    <a:lumMod val="50000"/>
                  </a:schemeClr>
                </a:solidFill>
                <a:latin typeface="ＭＳ 明朝" panose="02020609040205080304" pitchFamily="17" charset="-128"/>
                <a:ea typeface="ＭＳ 明朝" panose="02020609040205080304" pitchFamily="17" charset="-128"/>
              </a:endParaRPr>
            </a:p>
          </p:txBody>
        </p:sp>
      </p:grpSp>
      <p:pic>
        <p:nvPicPr>
          <p:cNvPr id="6" name="図 5">
            <a:extLst>
              <a:ext uri="{FF2B5EF4-FFF2-40B4-BE49-F238E27FC236}">
                <a16:creationId xmlns:a16="http://schemas.microsoft.com/office/drawing/2014/main" id="{1B5F9B04-0ABB-4478-8D95-D27F5DB0A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71" y="1535441"/>
            <a:ext cx="4616026" cy="3462020"/>
          </a:xfrm>
          <a:prstGeom prst="rect">
            <a:avLst/>
          </a:prstGeom>
        </p:spPr>
      </p:pic>
      <p:sp>
        <p:nvSpPr>
          <p:cNvPr id="20" name="テキスト ボックス 19">
            <a:extLst>
              <a:ext uri="{FF2B5EF4-FFF2-40B4-BE49-F238E27FC236}">
                <a16:creationId xmlns:a16="http://schemas.microsoft.com/office/drawing/2014/main" id="{33C9861B-9EA4-4A44-8E98-DE9917A32F67}"/>
              </a:ext>
            </a:extLst>
          </p:cNvPr>
          <p:cNvSpPr txBox="1"/>
          <p:nvPr/>
        </p:nvSpPr>
        <p:spPr>
          <a:xfrm>
            <a:off x="373829" y="1012221"/>
            <a:ext cx="1595309" cy="523220"/>
          </a:xfrm>
          <a:prstGeom prst="rect">
            <a:avLst/>
          </a:prstGeom>
          <a:noFill/>
        </p:spPr>
        <p:txBody>
          <a:bodyPr wrap="none" rtlCol="0">
            <a:spAutoFit/>
          </a:bodyPr>
          <a:lstStyle/>
          <a:p>
            <a:r>
              <a:rPr lang="ko-KR" altLang="en-US" sz="2800" b="1" i="0" dirty="0" err="1">
                <a:solidFill>
                  <a:srgbClr val="FF0000"/>
                </a:solidFill>
                <a:effectLst/>
                <a:latin typeface="Batang" panose="02030600000101010101" pitchFamily="18" charset="-127"/>
                <a:ea typeface="Batang" panose="02030600000101010101" pitchFamily="18" charset="-127"/>
              </a:rPr>
              <a:t>안동찜닭</a:t>
            </a:r>
            <a:endParaRPr kumimoji="1" lang="ja-JP" altLang="en-US" sz="2800" dirty="0">
              <a:latin typeface="Batang" panose="02030600000101010101" pitchFamily="18" charset="-127"/>
              <a:ea typeface="Batang" panose="02030600000101010101" pitchFamily="18" charset="-127"/>
            </a:endParaRPr>
          </a:p>
        </p:txBody>
      </p:sp>
      <p:sp>
        <p:nvSpPr>
          <p:cNvPr id="21" name="テキスト ボックス 20">
            <a:extLst>
              <a:ext uri="{FF2B5EF4-FFF2-40B4-BE49-F238E27FC236}">
                <a16:creationId xmlns:a16="http://schemas.microsoft.com/office/drawing/2014/main" id="{8B7B2DAA-CB5F-47C2-9CBD-C2638D379347}"/>
              </a:ext>
            </a:extLst>
          </p:cNvPr>
          <p:cNvSpPr txBox="1"/>
          <p:nvPr/>
        </p:nvSpPr>
        <p:spPr>
          <a:xfrm>
            <a:off x="7650929" y="379086"/>
            <a:ext cx="2300630" cy="523220"/>
          </a:xfrm>
          <a:prstGeom prst="rect">
            <a:avLst/>
          </a:prstGeom>
          <a:noFill/>
        </p:spPr>
        <p:txBody>
          <a:bodyPr wrap="none" rtlCol="0">
            <a:spAutoFit/>
          </a:bodyPr>
          <a:lstStyle/>
          <a:p>
            <a:r>
              <a:rPr lang="ko-KR" altLang="en-US" sz="2800" b="1" i="0" dirty="0" err="1">
                <a:solidFill>
                  <a:srgbClr val="FF0000"/>
                </a:solidFill>
                <a:effectLst/>
                <a:latin typeface="Batang" panose="02030600000101010101" pitchFamily="18" charset="-127"/>
                <a:ea typeface="Batang" panose="02030600000101010101" pitchFamily="18" charset="-127"/>
              </a:rPr>
              <a:t>안동간고등어</a:t>
            </a:r>
            <a:endParaRPr kumimoji="1" lang="ja-JP" altLang="en-US" sz="2800" dirty="0">
              <a:latin typeface="Batang" panose="02030600000101010101" pitchFamily="18" charset="-127"/>
              <a:ea typeface="Batang" panose="02030600000101010101" pitchFamily="18" charset="-127"/>
            </a:endParaRPr>
          </a:p>
        </p:txBody>
      </p:sp>
      <p:pic>
        <p:nvPicPr>
          <p:cNvPr id="15" name="図 14">
            <a:extLst>
              <a:ext uri="{FF2B5EF4-FFF2-40B4-BE49-F238E27FC236}">
                <a16:creationId xmlns:a16="http://schemas.microsoft.com/office/drawing/2014/main" id="{3DC1E39A-4B8C-4AB6-B021-0535A6217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1012" y="902306"/>
            <a:ext cx="4017160" cy="2526694"/>
          </a:xfrm>
          <a:prstGeom prst="rect">
            <a:avLst/>
          </a:prstGeom>
        </p:spPr>
      </p:pic>
    </p:spTree>
    <p:extLst>
      <p:ext uri="{BB962C8B-B14F-4D97-AF65-F5344CB8AC3E}">
        <p14:creationId xmlns:p14="http://schemas.microsoft.com/office/powerpoint/2010/main" val="228436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C4BBB6-DEF8-4722-971A-21F6289EDAAF}"/>
              </a:ext>
            </a:extLst>
          </p:cNvPr>
          <p:cNvPicPr>
            <a:picLocks noChangeAspect="1"/>
          </p:cNvPicPr>
          <p:nvPr/>
        </p:nvPicPr>
        <p:blipFill rotWithShape="1">
          <a:blip r:embed="rId2">
            <a:extLst>
              <a:ext uri="{28A0092B-C50C-407E-A947-70E740481C1C}">
                <a14:useLocalDpi xmlns:a14="http://schemas.microsoft.com/office/drawing/2010/main" val="0"/>
              </a:ext>
            </a:extLst>
          </a:blip>
          <a:srcRect b="21458"/>
          <a:stretch/>
        </p:blipFill>
        <p:spPr>
          <a:xfrm>
            <a:off x="0" y="1"/>
            <a:ext cx="11660957" cy="6871596"/>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8053811" y="5624512"/>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36-37</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195856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9" name="グループ化 8">
            <a:extLst>
              <a:ext uri="{FF2B5EF4-FFF2-40B4-BE49-F238E27FC236}">
                <a16:creationId xmlns:a16="http://schemas.microsoft.com/office/drawing/2014/main" id="{6FE38F61-BE75-41E7-A1AA-99F58AE3DA84}"/>
              </a:ext>
            </a:extLst>
          </p:cNvPr>
          <p:cNvGrpSpPr/>
          <p:nvPr/>
        </p:nvGrpSpPr>
        <p:grpSpPr>
          <a:xfrm>
            <a:off x="1171484" y="305030"/>
            <a:ext cx="4176713" cy="597276"/>
            <a:chOff x="671512" y="1185862"/>
            <a:chExt cx="4176713" cy="597276"/>
          </a:xfrm>
        </p:grpSpPr>
        <p:pic>
          <p:nvPicPr>
            <p:cNvPr id="16" name="グラフィックス 15">
              <a:extLst>
                <a:ext uri="{FF2B5EF4-FFF2-40B4-BE49-F238E27FC236}">
                  <a16:creationId xmlns:a16="http://schemas.microsoft.com/office/drawing/2014/main" id="{4FABBE14-5DBF-4734-8749-3843CFBCD6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12" y="1185862"/>
              <a:ext cx="4176713" cy="597276"/>
            </a:xfrm>
            <a:prstGeom prst="rect">
              <a:avLst/>
            </a:prstGeom>
          </p:spPr>
        </p:pic>
        <p:sp>
          <p:nvSpPr>
            <p:cNvPr id="8" name="テキスト ボックス 7">
              <a:extLst>
                <a:ext uri="{FF2B5EF4-FFF2-40B4-BE49-F238E27FC236}">
                  <a16:creationId xmlns:a16="http://schemas.microsoft.com/office/drawing/2014/main" id="{1619959C-A43A-46E8-B538-B353B32FAEA5}"/>
                </a:ext>
              </a:extLst>
            </p:cNvPr>
            <p:cNvSpPr txBox="1"/>
            <p:nvPr/>
          </p:nvSpPr>
          <p:spPr>
            <a:xfrm>
              <a:off x="978255" y="1193243"/>
              <a:ext cx="3430747" cy="523220"/>
            </a:xfrm>
            <a:prstGeom prst="rect">
              <a:avLst/>
            </a:prstGeom>
            <a:noFill/>
          </p:spPr>
          <p:txBody>
            <a:bodyPr wrap="none" rtlCol="0">
              <a:spAutoFit/>
            </a:bodyPr>
            <a:lstStyle/>
            <a:p>
              <a:r>
                <a:rPr lang="ja-JP" altLang="en-US" sz="2800" b="1"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rPr>
                <a:t>おまけ：安東グルメ</a:t>
              </a:r>
              <a:endParaRPr kumimoji="1" lang="ja-JP" altLang="en-US" sz="2800" b="1" dirty="0">
                <a:solidFill>
                  <a:schemeClr val="accent1">
                    <a:lumMod val="50000"/>
                  </a:schemeClr>
                </a:solidFill>
                <a:latin typeface="ＭＳ 明朝" panose="02020609040205080304" pitchFamily="17" charset="-128"/>
                <a:ea typeface="ＭＳ 明朝" panose="02020609040205080304" pitchFamily="17" charset="-128"/>
              </a:endParaRPr>
            </a:p>
          </p:txBody>
        </p:sp>
      </p:grpSp>
      <p:sp>
        <p:nvSpPr>
          <p:cNvPr id="20" name="テキスト ボックス 19">
            <a:extLst>
              <a:ext uri="{FF2B5EF4-FFF2-40B4-BE49-F238E27FC236}">
                <a16:creationId xmlns:a16="http://schemas.microsoft.com/office/drawing/2014/main" id="{33C9861B-9EA4-4A44-8E98-DE9917A32F67}"/>
              </a:ext>
            </a:extLst>
          </p:cNvPr>
          <p:cNvSpPr txBox="1"/>
          <p:nvPr/>
        </p:nvSpPr>
        <p:spPr>
          <a:xfrm>
            <a:off x="373829" y="1012221"/>
            <a:ext cx="1595309" cy="523220"/>
          </a:xfrm>
          <a:prstGeom prst="rect">
            <a:avLst/>
          </a:prstGeom>
          <a:noFill/>
        </p:spPr>
        <p:txBody>
          <a:bodyPr wrap="none" rtlCol="0">
            <a:spAutoFit/>
          </a:bodyPr>
          <a:lstStyle/>
          <a:p>
            <a:r>
              <a:rPr lang="ko-KR" altLang="en-US" sz="2800" b="1" i="0" dirty="0" err="1">
                <a:solidFill>
                  <a:srgbClr val="FF0000"/>
                </a:solidFill>
                <a:effectLst/>
                <a:latin typeface="Batang" panose="02030600000101010101" pitchFamily="18" charset="-127"/>
                <a:ea typeface="Batang" panose="02030600000101010101" pitchFamily="18" charset="-127"/>
              </a:rPr>
              <a:t>헛제삿밥</a:t>
            </a:r>
            <a:endParaRPr kumimoji="1" lang="ja-JP" altLang="en-US" sz="2800" dirty="0">
              <a:latin typeface="Batang" panose="02030600000101010101" pitchFamily="18" charset="-127"/>
              <a:ea typeface="Batang" panose="02030600000101010101" pitchFamily="18" charset="-127"/>
            </a:endParaRPr>
          </a:p>
        </p:txBody>
      </p:sp>
      <p:sp>
        <p:nvSpPr>
          <p:cNvPr id="2" name="テキスト ボックス 1">
            <a:extLst>
              <a:ext uri="{FF2B5EF4-FFF2-40B4-BE49-F238E27FC236}">
                <a16:creationId xmlns:a16="http://schemas.microsoft.com/office/drawing/2014/main" id="{DC16E34A-401C-4426-9C4F-37EE79F29B1D}"/>
              </a:ext>
            </a:extLst>
          </p:cNvPr>
          <p:cNvSpPr txBox="1"/>
          <p:nvPr/>
        </p:nvSpPr>
        <p:spPr>
          <a:xfrm>
            <a:off x="166687" y="1478291"/>
            <a:ext cx="11858625" cy="1815882"/>
          </a:xfrm>
          <a:prstGeom prst="rect">
            <a:avLst/>
          </a:prstGeom>
          <a:noFill/>
        </p:spPr>
        <p:txBody>
          <a:bodyPr wrap="square" rtlCol="0">
            <a:spAutoFit/>
          </a:bodyPr>
          <a:lstStyle/>
          <a:p>
            <a:r>
              <a:rPr kumimoji="1" lang="ko-KR" altLang="en-US" sz="2800" dirty="0">
                <a:latin typeface="Batang" panose="02030600000101010101" pitchFamily="18" charset="-127"/>
                <a:ea typeface="Batang" panose="02030600000101010101" pitchFamily="18" charset="-127"/>
              </a:rPr>
              <a:t>옛날에는 밥과 음식이 부족했기에 조선 시대에 살았던 몇 명의 학자들이 </a:t>
            </a:r>
            <a:r>
              <a:rPr kumimoji="1" lang="ko-KR" altLang="en-US" sz="2800" dirty="0" err="1">
                <a:latin typeface="Batang" panose="02030600000101010101" pitchFamily="18" charset="-127"/>
                <a:ea typeface="Batang" panose="02030600000101010101" pitchFamily="18" charset="-127"/>
              </a:rPr>
              <a:t>헛제사를</a:t>
            </a:r>
            <a:r>
              <a:rPr kumimoji="1" lang="ko-KR" altLang="en-US" sz="2800" dirty="0">
                <a:latin typeface="Batang" panose="02030600000101010101" pitchFamily="18" charset="-127"/>
                <a:ea typeface="Batang" panose="02030600000101010101" pitchFamily="18" charset="-127"/>
              </a:rPr>
              <a:t> 위한 음식을 준비하여 </a:t>
            </a:r>
            <a:r>
              <a:rPr kumimoji="1" lang="ko-KR" altLang="en-US" sz="2800" dirty="0" err="1">
                <a:latin typeface="Batang" panose="02030600000101010101" pitchFamily="18" charset="-127"/>
                <a:ea typeface="Batang" panose="02030600000101010101" pitchFamily="18" charset="-127"/>
              </a:rPr>
              <a:t>헛제사를</a:t>
            </a:r>
            <a:r>
              <a:rPr kumimoji="1" lang="ko-KR" altLang="en-US" sz="2800" dirty="0">
                <a:latin typeface="Batang" panose="02030600000101010101" pitchFamily="18" charset="-127"/>
                <a:ea typeface="Batang" panose="02030600000101010101" pitchFamily="18" charset="-127"/>
              </a:rPr>
              <a:t> 열어 맛있는 제사음식을 즐겼다는 설이 있다</a:t>
            </a:r>
            <a:r>
              <a:rPr kumimoji="1" lang="en-US" altLang="ko-KR" sz="2800" dirty="0">
                <a:latin typeface="Batang" panose="02030600000101010101" pitchFamily="18" charset="-127"/>
                <a:ea typeface="Batang" panose="02030600000101010101" pitchFamily="18" charset="-127"/>
              </a:rPr>
              <a:t>. </a:t>
            </a:r>
            <a:r>
              <a:rPr kumimoji="1" lang="ko-KR" altLang="en-US" sz="2800" dirty="0">
                <a:latin typeface="Batang" panose="02030600000101010101" pitchFamily="18" charset="-127"/>
                <a:ea typeface="Batang" panose="02030600000101010101" pitchFamily="18" charset="-127"/>
              </a:rPr>
              <a:t>또</a:t>
            </a:r>
            <a:r>
              <a:rPr kumimoji="1" lang="en-US" altLang="ko-KR" sz="2800" dirty="0">
                <a:latin typeface="Batang" panose="02030600000101010101" pitchFamily="18" charset="-127"/>
                <a:ea typeface="Batang" panose="02030600000101010101" pitchFamily="18" charset="-127"/>
              </a:rPr>
              <a:t>, </a:t>
            </a:r>
            <a:r>
              <a:rPr kumimoji="1" lang="ko-KR" altLang="en-US" sz="2800" dirty="0">
                <a:latin typeface="Batang" panose="02030600000101010101" pitchFamily="18" charset="-127"/>
                <a:ea typeface="Batang" panose="02030600000101010101" pitchFamily="18" charset="-127"/>
              </a:rPr>
              <a:t>제사를 지내지 못했던 일반사람</a:t>
            </a:r>
            <a:r>
              <a:rPr kumimoji="1" lang="en-US" altLang="ko-KR" sz="2800" dirty="0">
                <a:latin typeface="Batang" panose="02030600000101010101" pitchFamily="18" charset="-127"/>
                <a:ea typeface="Batang" panose="02030600000101010101" pitchFamily="18" charset="-127"/>
              </a:rPr>
              <a:t>(</a:t>
            </a:r>
            <a:r>
              <a:rPr kumimoji="1" lang="ko-KR" altLang="en-US" sz="2800" dirty="0">
                <a:latin typeface="Batang" panose="02030600000101010101" pitchFamily="18" charset="-127"/>
                <a:ea typeface="Batang" panose="02030600000101010101" pitchFamily="18" charset="-127"/>
              </a:rPr>
              <a:t>상민</a:t>
            </a:r>
            <a:r>
              <a:rPr kumimoji="1" lang="en-US" altLang="ko-KR" sz="2800" dirty="0">
                <a:latin typeface="Batang" panose="02030600000101010101" pitchFamily="18" charset="-127"/>
                <a:ea typeface="Batang" panose="02030600000101010101" pitchFamily="18" charset="-127"/>
              </a:rPr>
              <a:t>)</a:t>
            </a:r>
            <a:r>
              <a:rPr kumimoji="1" lang="ko-KR" altLang="en-US" sz="2800" dirty="0">
                <a:latin typeface="Batang" panose="02030600000101010101" pitchFamily="18" charset="-127"/>
                <a:ea typeface="Batang" panose="02030600000101010101" pitchFamily="18" charset="-127"/>
              </a:rPr>
              <a:t>들이 </a:t>
            </a:r>
            <a:r>
              <a:rPr kumimoji="1" lang="ko-KR" altLang="en-US" sz="2800" dirty="0" err="1">
                <a:latin typeface="Batang" panose="02030600000101010101" pitchFamily="18" charset="-127"/>
                <a:ea typeface="Batang" panose="02030600000101010101" pitchFamily="18" charset="-127"/>
              </a:rPr>
              <a:t>헛제사를</a:t>
            </a:r>
            <a:r>
              <a:rPr kumimoji="1" lang="ko-KR" altLang="en-US" sz="2800" dirty="0">
                <a:latin typeface="Batang" panose="02030600000101010101" pitchFamily="18" charset="-127"/>
                <a:ea typeface="Batang" panose="02030600000101010101" pitchFamily="18" charset="-127"/>
              </a:rPr>
              <a:t> 열어 제사 음식을 즐겼다는 설도 있다</a:t>
            </a:r>
            <a:r>
              <a:rPr kumimoji="1" lang="en-US" altLang="ko-KR" sz="2800" dirty="0">
                <a:latin typeface="Batang" panose="02030600000101010101" pitchFamily="18" charset="-127"/>
                <a:ea typeface="Batang" panose="02030600000101010101" pitchFamily="18" charset="-127"/>
              </a:rPr>
              <a:t>.</a:t>
            </a:r>
            <a:endParaRPr kumimoji="1" lang="ja-JP" altLang="en-US" sz="2800" dirty="0">
              <a:latin typeface="Batang" panose="02030600000101010101" pitchFamily="18" charset="-127"/>
              <a:ea typeface="Batang" panose="02030600000101010101" pitchFamily="18" charset="-127"/>
            </a:endParaRPr>
          </a:p>
        </p:txBody>
      </p:sp>
      <p:pic>
        <p:nvPicPr>
          <p:cNvPr id="4" name="図 3">
            <a:extLst>
              <a:ext uri="{FF2B5EF4-FFF2-40B4-BE49-F238E27FC236}">
                <a16:creationId xmlns:a16="http://schemas.microsoft.com/office/drawing/2014/main" id="{C57B033C-BE46-48FB-8F6A-AB9860C31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99" y="3294173"/>
            <a:ext cx="4664075" cy="3111604"/>
          </a:xfrm>
          <a:prstGeom prst="rect">
            <a:avLst/>
          </a:prstGeom>
        </p:spPr>
      </p:pic>
    </p:spTree>
    <p:extLst>
      <p:ext uri="{BB962C8B-B14F-4D97-AF65-F5344CB8AC3E}">
        <p14:creationId xmlns:p14="http://schemas.microsoft.com/office/powerpoint/2010/main" val="462050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aphicFrame>
        <p:nvGraphicFramePr>
          <p:cNvPr id="2" name="表 1">
            <a:extLst>
              <a:ext uri="{FF2B5EF4-FFF2-40B4-BE49-F238E27FC236}">
                <a16:creationId xmlns:a16="http://schemas.microsoft.com/office/drawing/2014/main" id="{1CF46E56-5FED-40F9-B36F-154EBEEF9816}"/>
              </a:ext>
            </a:extLst>
          </p:cNvPr>
          <p:cNvGraphicFramePr>
            <a:graphicFrameLocks noGrp="1"/>
          </p:cNvGraphicFramePr>
          <p:nvPr/>
        </p:nvGraphicFramePr>
        <p:xfrm>
          <a:off x="614362" y="1851845"/>
          <a:ext cx="6088697" cy="4343400"/>
        </p:xfrm>
        <a:graphic>
          <a:graphicData uri="http://schemas.openxmlformats.org/drawingml/2006/table">
            <a:tbl>
              <a:tblPr firstRow="1" firstCol="1" bandRow="1">
                <a:tableStyleId>{5C22544A-7EE6-4342-B048-85BDC9FD1C3A}</a:tableStyleId>
              </a:tblPr>
              <a:tblGrid>
                <a:gridCol w="529212">
                  <a:extLst>
                    <a:ext uri="{9D8B030D-6E8A-4147-A177-3AD203B41FA5}">
                      <a16:colId xmlns:a16="http://schemas.microsoft.com/office/drawing/2014/main" val="1703852448"/>
                    </a:ext>
                  </a:extLst>
                </a:gridCol>
                <a:gridCol w="1930848">
                  <a:extLst>
                    <a:ext uri="{9D8B030D-6E8A-4147-A177-3AD203B41FA5}">
                      <a16:colId xmlns:a16="http://schemas.microsoft.com/office/drawing/2014/main" val="4158277710"/>
                    </a:ext>
                  </a:extLst>
                </a:gridCol>
                <a:gridCol w="3628637">
                  <a:extLst>
                    <a:ext uri="{9D8B030D-6E8A-4147-A177-3AD203B41FA5}">
                      <a16:colId xmlns:a16="http://schemas.microsoft.com/office/drawing/2014/main" val="4230038328"/>
                    </a:ext>
                  </a:extLst>
                </a:gridCol>
              </a:tblGrid>
              <a:tr h="451349">
                <a:tc>
                  <a:txBody>
                    <a:bodyPr/>
                    <a:lstStyle/>
                    <a:p>
                      <a:pPr algn="ctr">
                        <a:lnSpc>
                          <a:spcPts val="3800"/>
                        </a:lnSpc>
                      </a:pPr>
                      <a:r>
                        <a:rPr lang="ko-KR" sz="3200" b="1" kern="100" dirty="0">
                          <a:solidFill>
                            <a:srgbClr val="FF0000"/>
                          </a:solidFill>
                          <a:effectLst/>
                          <a:latin typeface="ＭＳ 明朝" panose="02020609040205080304" pitchFamily="17" charset="-128"/>
                        </a:rPr>
                        <a:t>①</a:t>
                      </a:r>
                      <a:endParaRPr lang="ja-JP" sz="32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b="0" kern="100" dirty="0">
                          <a:effectLst/>
                        </a:rPr>
                        <a:t>소수</a:t>
                      </a:r>
                      <a:r>
                        <a:rPr lang="ja-JP" sz="3200" b="0" kern="100" dirty="0">
                          <a:effectLst/>
                        </a:rPr>
                        <a:t>서원</a:t>
                      </a:r>
                      <a:endParaRPr lang="ja-JP" sz="3200" b="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b="0" kern="100" dirty="0">
                          <a:effectLst/>
                        </a:rPr>
                        <a:t>榮州 紹修書院</a:t>
                      </a:r>
                      <a:r>
                        <a:rPr kumimoji="1" lang="en-US" altLang="ja-JP" sz="2000" b="0" kern="100" dirty="0">
                          <a:solidFill>
                            <a:srgbClr val="FF0000"/>
                          </a:solidFill>
                          <a:effectLst/>
                          <a:latin typeface="ＭＳ 明朝" panose="02020609040205080304" pitchFamily="17" charset="-128"/>
                          <a:ea typeface="ＭＳ 明朝" panose="02020609040205080304" pitchFamily="17" charset="-128"/>
                          <a:cs typeface="+mn-cs"/>
                        </a:rPr>
                        <a:t>P44</a:t>
                      </a:r>
                      <a:endParaRPr kumimoji="1" lang="ja-JP" altLang="en-US" sz="2000" b="0" kern="100" dirty="0">
                        <a:solidFill>
                          <a:srgbClr val="FF0000"/>
                        </a:solidFill>
                        <a:effectLst/>
                        <a:latin typeface="ＭＳ 明朝" panose="02020609040205080304" pitchFamily="17" charset="-128"/>
                        <a:ea typeface="ＭＳ 明朝" panose="02020609040205080304" pitchFamily="17" charset="-128"/>
                        <a:cs typeface="+mn-cs"/>
                      </a:endParaRPr>
                    </a:p>
                  </a:txBody>
                  <a:tcPr marL="126678" marR="126678" marT="0" marB="0"/>
                </a:tc>
                <a:extLst>
                  <a:ext uri="{0D108BD9-81ED-4DB2-BD59-A6C34878D82A}">
                    <a16:rowId xmlns:a16="http://schemas.microsoft.com/office/drawing/2014/main" val="2668321943"/>
                  </a:ext>
                </a:extLst>
              </a:tr>
              <a:tr h="449591">
                <a:tc>
                  <a:txBody>
                    <a:bodyPr/>
                    <a:lstStyle/>
                    <a:p>
                      <a:pPr algn="ctr">
                        <a:lnSpc>
                          <a:spcPts val="3800"/>
                        </a:lnSpc>
                      </a:pPr>
                      <a:r>
                        <a:rPr lang="ko-KR" sz="3200" b="1" kern="100" dirty="0">
                          <a:effectLst/>
                          <a:latin typeface="ＭＳ 明朝" panose="02020609040205080304" pitchFamily="17" charset="-128"/>
                        </a:rPr>
                        <a:t>②</a:t>
                      </a:r>
                      <a:endParaRPr lang="ja-JP" sz="32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dirty="0" err="1">
                          <a:effectLst/>
                        </a:rPr>
                        <a:t>남계</a:t>
                      </a:r>
                      <a:r>
                        <a:rPr lang="ja-JP" sz="3200" kern="100" dirty="0">
                          <a:effectLst/>
                        </a:rPr>
                        <a:t>서원</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咸陽</a:t>
                      </a:r>
                      <a:r>
                        <a:rPr lang="ja-JP" altLang="en-US" sz="3200" kern="100" dirty="0">
                          <a:effectLst/>
                        </a:rPr>
                        <a:t> </a:t>
                      </a:r>
                      <a:r>
                        <a:rPr lang="ko-KR" sz="3200" kern="100" dirty="0">
                          <a:effectLst/>
                        </a:rPr>
                        <a:t>灆溪書院</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extLst>
                  <a:ext uri="{0D108BD9-81ED-4DB2-BD59-A6C34878D82A}">
                    <a16:rowId xmlns:a16="http://schemas.microsoft.com/office/drawing/2014/main" val="3621088042"/>
                  </a:ext>
                </a:extLst>
              </a:tr>
              <a:tr h="452288">
                <a:tc>
                  <a:txBody>
                    <a:bodyPr/>
                    <a:lstStyle/>
                    <a:p>
                      <a:pPr algn="ctr">
                        <a:lnSpc>
                          <a:spcPts val="3800"/>
                        </a:lnSpc>
                      </a:pPr>
                      <a:r>
                        <a:rPr lang="ko-KR" sz="3200" b="1" kern="100" dirty="0">
                          <a:solidFill>
                            <a:srgbClr val="FF0000"/>
                          </a:solidFill>
                          <a:effectLst/>
                          <a:latin typeface="ＭＳ 明朝" panose="02020609040205080304" pitchFamily="17" charset="-128"/>
                        </a:rPr>
                        <a:t>③</a:t>
                      </a:r>
                      <a:endParaRPr lang="ja-JP" sz="32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a:effectLst/>
                        </a:rPr>
                        <a:t>옥산</a:t>
                      </a:r>
                      <a:r>
                        <a:rPr lang="ja-JP" sz="3200" kern="100">
                          <a:effectLst/>
                        </a:rPr>
                        <a:t>서원</a:t>
                      </a:r>
                      <a:endParaRPr 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慶州 玉山書院</a:t>
                      </a:r>
                      <a:r>
                        <a:rPr lang="en-US" altLang="ja-JP" sz="2000" kern="100" dirty="0">
                          <a:solidFill>
                            <a:srgbClr val="FF0000"/>
                          </a:solidFill>
                          <a:effectLst/>
                        </a:rPr>
                        <a:t>P42.44</a:t>
                      </a:r>
                      <a:endParaRPr lang="ja-JP" sz="2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extLst>
                  <a:ext uri="{0D108BD9-81ED-4DB2-BD59-A6C34878D82A}">
                    <a16:rowId xmlns:a16="http://schemas.microsoft.com/office/drawing/2014/main" val="4230524288"/>
                  </a:ext>
                </a:extLst>
              </a:tr>
              <a:tr h="452288">
                <a:tc>
                  <a:txBody>
                    <a:bodyPr/>
                    <a:lstStyle/>
                    <a:p>
                      <a:pPr algn="ctr">
                        <a:lnSpc>
                          <a:spcPts val="3800"/>
                        </a:lnSpc>
                      </a:pPr>
                      <a:r>
                        <a:rPr lang="ko-KR" sz="3200" b="1" kern="100" dirty="0">
                          <a:solidFill>
                            <a:srgbClr val="FF0000"/>
                          </a:solidFill>
                          <a:effectLst/>
                          <a:latin typeface="ＭＳ 明朝" panose="02020609040205080304" pitchFamily="17" charset="-128"/>
                        </a:rPr>
                        <a:t>④</a:t>
                      </a:r>
                      <a:endParaRPr lang="ja-JP" sz="32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a:effectLst/>
                        </a:rPr>
                        <a:t>도산</a:t>
                      </a:r>
                      <a:r>
                        <a:rPr lang="ja-JP" sz="3200" kern="100">
                          <a:effectLst/>
                        </a:rPr>
                        <a:t>서원</a:t>
                      </a:r>
                      <a:endParaRPr 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安東 陶山書院</a:t>
                      </a:r>
                      <a:r>
                        <a:rPr kumimoji="1" lang="en-US" altLang="ja-JP" sz="2000" kern="100" dirty="0">
                          <a:solidFill>
                            <a:srgbClr val="FF0000"/>
                          </a:solidFill>
                          <a:effectLst/>
                          <a:latin typeface="+mn-lt"/>
                          <a:ea typeface="+mn-ea"/>
                          <a:cs typeface="+mn-cs"/>
                        </a:rPr>
                        <a:t>P44</a:t>
                      </a:r>
                      <a:endParaRPr kumimoji="1" lang="ja-JP" altLang="en-US" sz="2000" kern="100" dirty="0">
                        <a:solidFill>
                          <a:srgbClr val="FF0000"/>
                        </a:solidFill>
                        <a:effectLst/>
                        <a:latin typeface="+mn-lt"/>
                        <a:ea typeface="+mn-ea"/>
                        <a:cs typeface="+mn-cs"/>
                      </a:endParaRPr>
                    </a:p>
                  </a:txBody>
                  <a:tcPr marL="126678" marR="126678" marT="0" marB="0"/>
                </a:tc>
                <a:extLst>
                  <a:ext uri="{0D108BD9-81ED-4DB2-BD59-A6C34878D82A}">
                    <a16:rowId xmlns:a16="http://schemas.microsoft.com/office/drawing/2014/main" val="2238099075"/>
                  </a:ext>
                </a:extLst>
              </a:tr>
              <a:tr h="452288">
                <a:tc>
                  <a:txBody>
                    <a:bodyPr/>
                    <a:lstStyle/>
                    <a:p>
                      <a:pPr algn="ctr">
                        <a:lnSpc>
                          <a:spcPts val="3800"/>
                        </a:lnSpc>
                      </a:pPr>
                      <a:r>
                        <a:rPr lang="ko-KR" sz="3200" b="1" kern="100" dirty="0">
                          <a:effectLst/>
                          <a:latin typeface="ＭＳ 明朝" panose="02020609040205080304" pitchFamily="17" charset="-128"/>
                        </a:rPr>
                        <a:t>⑤</a:t>
                      </a:r>
                      <a:endParaRPr lang="ja-JP" sz="32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dirty="0" err="1">
                          <a:effectLst/>
                        </a:rPr>
                        <a:t>필암</a:t>
                      </a:r>
                      <a:r>
                        <a:rPr lang="ja-JP" sz="3200" kern="100" dirty="0">
                          <a:effectLst/>
                        </a:rPr>
                        <a:t>서원</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長城 筆巖書院</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extLst>
                  <a:ext uri="{0D108BD9-81ED-4DB2-BD59-A6C34878D82A}">
                    <a16:rowId xmlns:a16="http://schemas.microsoft.com/office/drawing/2014/main" val="2390439346"/>
                  </a:ext>
                </a:extLst>
              </a:tr>
              <a:tr h="452288">
                <a:tc>
                  <a:txBody>
                    <a:bodyPr/>
                    <a:lstStyle/>
                    <a:p>
                      <a:pPr algn="ctr">
                        <a:lnSpc>
                          <a:spcPts val="3800"/>
                        </a:lnSpc>
                      </a:pPr>
                      <a:r>
                        <a:rPr lang="ko-KR" sz="3200" b="1" kern="100" dirty="0">
                          <a:solidFill>
                            <a:srgbClr val="FF0000"/>
                          </a:solidFill>
                          <a:effectLst/>
                          <a:latin typeface="ＭＳ 明朝" panose="02020609040205080304" pitchFamily="17" charset="-128"/>
                        </a:rPr>
                        <a:t>⑥</a:t>
                      </a:r>
                      <a:endParaRPr lang="ja-JP" sz="32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a:effectLst/>
                        </a:rPr>
                        <a:t>도동</a:t>
                      </a:r>
                      <a:r>
                        <a:rPr lang="ja-JP" sz="3200" kern="100">
                          <a:effectLst/>
                        </a:rPr>
                        <a:t>서원</a:t>
                      </a:r>
                      <a:endParaRPr 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達城 道東書院</a:t>
                      </a:r>
                      <a:r>
                        <a:rPr kumimoji="1" lang="en-US" altLang="ja-JP" sz="2000" kern="100" dirty="0">
                          <a:solidFill>
                            <a:srgbClr val="FF0000"/>
                          </a:solidFill>
                          <a:effectLst/>
                          <a:latin typeface="+mn-lt"/>
                          <a:ea typeface="+mn-ea"/>
                          <a:cs typeface="+mn-cs"/>
                        </a:rPr>
                        <a:t>P44</a:t>
                      </a:r>
                      <a:endParaRPr kumimoji="1" lang="ja-JP" altLang="en-US" sz="2000" kern="100" dirty="0">
                        <a:solidFill>
                          <a:srgbClr val="FF0000"/>
                        </a:solidFill>
                        <a:effectLst/>
                        <a:latin typeface="+mn-lt"/>
                        <a:ea typeface="+mn-ea"/>
                        <a:cs typeface="+mn-cs"/>
                      </a:endParaRPr>
                    </a:p>
                  </a:txBody>
                  <a:tcPr marL="126678" marR="126678" marT="0" marB="0"/>
                </a:tc>
                <a:extLst>
                  <a:ext uri="{0D108BD9-81ED-4DB2-BD59-A6C34878D82A}">
                    <a16:rowId xmlns:a16="http://schemas.microsoft.com/office/drawing/2014/main" val="392159445"/>
                  </a:ext>
                </a:extLst>
              </a:tr>
              <a:tr h="452288">
                <a:tc>
                  <a:txBody>
                    <a:bodyPr/>
                    <a:lstStyle/>
                    <a:p>
                      <a:pPr algn="ctr">
                        <a:lnSpc>
                          <a:spcPts val="3800"/>
                        </a:lnSpc>
                      </a:pPr>
                      <a:r>
                        <a:rPr lang="ko-KR" sz="3200" b="1" kern="100" dirty="0">
                          <a:solidFill>
                            <a:srgbClr val="FF0000"/>
                          </a:solidFill>
                          <a:effectLst/>
                          <a:latin typeface="ＭＳ 明朝" panose="02020609040205080304" pitchFamily="17" charset="-128"/>
                        </a:rPr>
                        <a:t>⑦</a:t>
                      </a:r>
                      <a:endParaRPr lang="ja-JP" sz="3200"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a:effectLst/>
                        </a:rPr>
                        <a:t>병산</a:t>
                      </a:r>
                      <a:r>
                        <a:rPr lang="ja-JP" sz="3200" kern="100">
                          <a:effectLst/>
                        </a:rPr>
                        <a:t>서원</a:t>
                      </a:r>
                      <a:endParaRPr 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安東 屛山書院</a:t>
                      </a:r>
                      <a:r>
                        <a:rPr kumimoji="1" lang="en-US" altLang="ja-JP" sz="2000" kern="100" dirty="0">
                          <a:solidFill>
                            <a:srgbClr val="FF0000"/>
                          </a:solidFill>
                          <a:effectLst/>
                          <a:latin typeface="+mn-lt"/>
                          <a:ea typeface="+mn-ea"/>
                          <a:cs typeface="+mn-cs"/>
                        </a:rPr>
                        <a:t>P44</a:t>
                      </a:r>
                      <a:endParaRPr kumimoji="1" lang="ja-JP" altLang="en-US" sz="2000" kern="100" dirty="0">
                        <a:solidFill>
                          <a:srgbClr val="FF0000"/>
                        </a:solidFill>
                        <a:effectLst/>
                        <a:latin typeface="+mn-lt"/>
                        <a:ea typeface="+mn-ea"/>
                        <a:cs typeface="+mn-cs"/>
                      </a:endParaRPr>
                    </a:p>
                  </a:txBody>
                  <a:tcPr marL="126678" marR="126678" marT="0" marB="0"/>
                </a:tc>
                <a:extLst>
                  <a:ext uri="{0D108BD9-81ED-4DB2-BD59-A6C34878D82A}">
                    <a16:rowId xmlns:a16="http://schemas.microsoft.com/office/drawing/2014/main" val="2360623558"/>
                  </a:ext>
                </a:extLst>
              </a:tr>
              <a:tr h="452288">
                <a:tc>
                  <a:txBody>
                    <a:bodyPr/>
                    <a:lstStyle/>
                    <a:p>
                      <a:pPr algn="ctr">
                        <a:lnSpc>
                          <a:spcPts val="3800"/>
                        </a:lnSpc>
                      </a:pPr>
                      <a:r>
                        <a:rPr lang="ko-KR" sz="3200" b="1" kern="100" dirty="0">
                          <a:effectLst/>
                          <a:latin typeface="ＭＳ 明朝" panose="02020609040205080304" pitchFamily="17" charset="-128"/>
                        </a:rPr>
                        <a:t>⑧</a:t>
                      </a:r>
                      <a:endParaRPr lang="ja-JP" sz="32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무성</a:t>
                      </a:r>
                      <a:r>
                        <a:rPr lang="ja-JP" sz="3200" kern="100" dirty="0">
                          <a:effectLst/>
                        </a:rPr>
                        <a:t>서원</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a:effectLst/>
                        </a:rPr>
                        <a:t>井邑 武城書院</a:t>
                      </a:r>
                      <a:endParaRPr 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extLst>
                  <a:ext uri="{0D108BD9-81ED-4DB2-BD59-A6C34878D82A}">
                    <a16:rowId xmlns:a16="http://schemas.microsoft.com/office/drawing/2014/main" val="730487823"/>
                  </a:ext>
                </a:extLst>
              </a:tr>
              <a:tr h="452288">
                <a:tc>
                  <a:txBody>
                    <a:bodyPr/>
                    <a:lstStyle/>
                    <a:p>
                      <a:pPr algn="ctr">
                        <a:lnSpc>
                          <a:spcPts val="3800"/>
                        </a:lnSpc>
                      </a:pPr>
                      <a:r>
                        <a:rPr lang="ko-KR" sz="3200" b="1" kern="100" dirty="0">
                          <a:effectLst/>
                          <a:latin typeface="ＭＳ 明朝" panose="02020609040205080304" pitchFamily="17" charset="-128"/>
                        </a:rPr>
                        <a:t>⑨</a:t>
                      </a:r>
                      <a:endParaRPr lang="ja-JP" sz="32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126678" marR="126678" marT="0" marB="0"/>
                </a:tc>
                <a:tc>
                  <a:txBody>
                    <a:bodyPr/>
                    <a:lstStyle/>
                    <a:p>
                      <a:pPr algn="l">
                        <a:lnSpc>
                          <a:spcPts val="3800"/>
                        </a:lnSpc>
                      </a:pPr>
                      <a:r>
                        <a:rPr lang="ko-KR" sz="3200" kern="100">
                          <a:effectLst/>
                        </a:rPr>
                        <a:t>돈암</a:t>
                      </a:r>
                      <a:r>
                        <a:rPr lang="ja-JP" sz="3200" kern="100">
                          <a:effectLst/>
                        </a:rPr>
                        <a:t>서원</a:t>
                      </a:r>
                      <a:endParaRPr 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tc>
                  <a:txBody>
                    <a:bodyPr/>
                    <a:lstStyle/>
                    <a:p>
                      <a:pPr algn="l">
                        <a:lnSpc>
                          <a:spcPts val="3800"/>
                        </a:lnSpc>
                      </a:pPr>
                      <a:r>
                        <a:rPr lang="ko-KR" sz="3200" kern="100" dirty="0">
                          <a:effectLst/>
                        </a:rPr>
                        <a:t>論山 遯巖書院</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6678" marR="126678" marT="0" marB="0"/>
                </a:tc>
                <a:extLst>
                  <a:ext uri="{0D108BD9-81ED-4DB2-BD59-A6C34878D82A}">
                    <a16:rowId xmlns:a16="http://schemas.microsoft.com/office/drawing/2014/main" val="2293701846"/>
                  </a:ext>
                </a:extLst>
              </a:tr>
            </a:tbl>
          </a:graphicData>
        </a:graphic>
      </p:graphicFrame>
      <p:pic>
        <p:nvPicPr>
          <p:cNvPr id="5" name="図 4">
            <a:extLst>
              <a:ext uri="{FF2B5EF4-FFF2-40B4-BE49-F238E27FC236}">
                <a16:creationId xmlns:a16="http://schemas.microsoft.com/office/drawing/2014/main" id="{2862BFE7-1706-474A-9652-2BBAB7595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741" y="312411"/>
            <a:ext cx="4752975" cy="5353050"/>
          </a:xfrm>
          <a:prstGeom prst="rect">
            <a:avLst/>
          </a:prstGeom>
        </p:spPr>
      </p:pic>
      <p:grpSp>
        <p:nvGrpSpPr>
          <p:cNvPr id="9" name="グループ化 8">
            <a:extLst>
              <a:ext uri="{FF2B5EF4-FFF2-40B4-BE49-F238E27FC236}">
                <a16:creationId xmlns:a16="http://schemas.microsoft.com/office/drawing/2014/main" id="{6FE38F61-BE75-41E7-A1AA-99F58AE3DA84}"/>
              </a:ext>
            </a:extLst>
          </p:cNvPr>
          <p:cNvGrpSpPr/>
          <p:nvPr/>
        </p:nvGrpSpPr>
        <p:grpSpPr>
          <a:xfrm>
            <a:off x="1171484" y="305030"/>
            <a:ext cx="4176713" cy="597276"/>
            <a:chOff x="671512" y="1185862"/>
            <a:chExt cx="4176713" cy="597276"/>
          </a:xfrm>
        </p:grpSpPr>
        <p:pic>
          <p:nvPicPr>
            <p:cNvPr id="16" name="グラフィックス 15">
              <a:extLst>
                <a:ext uri="{FF2B5EF4-FFF2-40B4-BE49-F238E27FC236}">
                  <a16:creationId xmlns:a16="http://schemas.microsoft.com/office/drawing/2014/main" id="{4FABBE14-5DBF-4734-8749-3843CFBCD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12" y="1185862"/>
              <a:ext cx="4176713" cy="597276"/>
            </a:xfrm>
            <a:prstGeom prst="rect">
              <a:avLst/>
            </a:prstGeom>
          </p:spPr>
        </p:pic>
        <p:sp>
          <p:nvSpPr>
            <p:cNvPr id="8" name="テキスト ボックス 7">
              <a:extLst>
                <a:ext uri="{FF2B5EF4-FFF2-40B4-BE49-F238E27FC236}">
                  <a16:creationId xmlns:a16="http://schemas.microsoft.com/office/drawing/2014/main" id="{1619959C-A43A-46E8-B538-B353B32FAEA5}"/>
                </a:ext>
              </a:extLst>
            </p:cNvPr>
            <p:cNvSpPr txBox="1"/>
            <p:nvPr/>
          </p:nvSpPr>
          <p:spPr>
            <a:xfrm>
              <a:off x="978255" y="1193243"/>
              <a:ext cx="3869970" cy="523220"/>
            </a:xfrm>
            <a:prstGeom prst="rect">
              <a:avLst/>
            </a:prstGeom>
            <a:noFill/>
          </p:spPr>
          <p:txBody>
            <a:bodyPr wrap="none" rtlCol="0">
              <a:spAutoFit/>
            </a:bodyPr>
            <a:lstStyle/>
            <a:p>
              <a:r>
                <a:rPr lang="ja-JP" altLang="en-US" sz="2800" b="1"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rPr>
                <a:t>参考：</a:t>
              </a:r>
              <a:r>
                <a:rPr lang="ko-KR" altLang="ja-JP" sz="2800" b="1" dirty="0">
                  <a:solidFill>
                    <a:schemeClr val="accent1">
                      <a:lumMod val="50000"/>
                    </a:schemeClr>
                  </a:solidFill>
                  <a:effectLst/>
                  <a:latin typeface="Batang" panose="02030600000101010101" pitchFamily="18" charset="-127"/>
                  <a:ea typeface="Batang" panose="02030600000101010101" pitchFamily="18" charset="-127"/>
                  <a:cs typeface="Batang" panose="02030600000101010101" pitchFamily="18" charset="-127"/>
                </a:rPr>
                <a:t>한국의</a:t>
              </a:r>
              <a:r>
                <a:rPr lang="ko-KR" altLang="ja-JP" sz="2800" b="1" dirty="0">
                  <a:solidFill>
                    <a:schemeClr val="accent1">
                      <a:lumMod val="50000"/>
                    </a:schemeClr>
                  </a:solidFill>
                  <a:effectLst/>
                  <a:latin typeface="Batang" panose="02030600000101010101" pitchFamily="18" charset="-127"/>
                  <a:ea typeface="Batang" panose="02030600000101010101" pitchFamily="18" charset="-127"/>
                  <a:cs typeface="ＭＳ 明朝" panose="02020609040205080304" pitchFamily="17" charset="-128"/>
                </a:rPr>
                <a:t> </a:t>
              </a:r>
              <a:r>
                <a:rPr lang="ko-KR" altLang="ja-JP" sz="2800" b="1" dirty="0">
                  <a:solidFill>
                    <a:schemeClr val="accent1">
                      <a:lumMod val="50000"/>
                    </a:schemeClr>
                  </a:solidFill>
                  <a:effectLst/>
                  <a:latin typeface="Batang" panose="02030600000101010101" pitchFamily="18" charset="-127"/>
                  <a:ea typeface="Batang" panose="02030600000101010101" pitchFamily="18" charset="-127"/>
                  <a:cs typeface="Batang" panose="02030600000101010101" pitchFamily="18" charset="-127"/>
                </a:rPr>
                <a:t>서원</a:t>
              </a:r>
              <a:r>
                <a:rPr lang="en-US" altLang="ja-JP" sz="2800" b="1" dirty="0">
                  <a:solidFill>
                    <a:schemeClr val="accent1">
                      <a:lumMod val="50000"/>
                    </a:schemeClr>
                  </a:solidFill>
                  <a:effectLst/>
                  <a:latin typeface="Batang" panose="02030600000101010101" pitchFamily="18" charset="-127"/>
                  <a:ea typeface="Batang" panose="02030600000101010101" pitchFamily="18" charset="-127"/>
                  <a:cs typeface="ＭＳ 明朝" panose="02020609040205080304" pitchFamily="17" charset="-128"/>
                </a:rPr>
                <a:t> 9</a:t>
              </a:r>
              <a:r>
                <a:rPr lang="ko-KR" altLang="ja-JP" sz="2800" b="1" dirty="0">
                  <a:solidFill>
                    <a:schemeClr val="accent1">
                      <a:lumMod val="50000"/>
                    </a:schemeClr>
                  </a:solidFill>
                  <a:effectLst/>
                  <a:latin typeface="Batang" panose="02030600000101010101" pitchFamily="18" charset="-127"/>
                  <a:ea typeface="Batang" panose="02030600000101010101" pitchFamily="18" charset="-127"/>
                  <a:cs typeface="Batang" panose="02030600000101010101" pitchFamily="18" charset="-127"/>
                </a:rPr>
                <a:t>곳</a:t>
              </a:r>
              <a:endParaRPr kumimoji="1" lang="ja-JP" altLang="en-US" sz="2800" b="1" dirty="0">
                <a:solidFill>
                  <a:schemeClr val="accent1">
                    <a:lumMod val="50000"/>
                  </a:schemeClr>
                </a:solidFill>
                <a:latin typeface="Batang" panose="02030600000101010101" pitchFamily="18" charset="-127"/>
                <a:ea typeface="Batang" panose="02030600000101010101" pitchFamily="18" charset="-127"/>
              </a:endParaRPr>
            </a:p>
          </p:txBody>
        </p:sp>
      </p:grpSp>
      <p:grpSp>
        <p:nvGrpSpPr>
          <p:cNvPr id="17" name="グループ化 16">
            <a:extLst>
              <a:ext uri="{FF2B5EF4-FFF2-40B4-BE49-F238E27FC236}">
                <a16:creationId xmlns:a16="http://schemas.microsoft.com/office/drawing/2014/main" id="{E11494A9-95BE-4885-842B-72ABC22958E0}"/>
              </a:ext>
            </a:extLst>
          </p:cNvPr>
          <p:cNvGrpSpPr/>
          <p:nvPr/>
        </p:nvGrpSpPr>
        <p:grpSpPr>
          <a:xfrm>
            <a:off x="3791449" y="651478"/>
            <a:ext cx="3769382" cy="1634832"/>
            <a:chOff x="7753350" y="5452179"/>
            <a:chExt cx="3962400" cy="1671843"/>
          </a:xfrm>
        </p:grpSpPr>
        <p:pic>
          <p:nvPicPr>
            <p:cNvPr id="18" name="グラフィックス 17">
              <a:extLst>
                <a:ext uri="{FF2B5EF4-FFF2-40B4-BE49-F238E27FC236}">
                  <a16:creationId xmlns:a16="http://schemas.microsoft.com/office/drawing/2014/main" id="{1B387FEE-C9F2-4F62-A8D6-70D3BB0715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52179"/>
              <a:ext cx="3962400" cy="1671843"/>
            </a:xfrm>
            <a:prstGeom prst="rect">
              <a:avLst/>
            </a:prstGeom>
          </p:spPr>
        </p:pic>
        <p:sp>
          <p:nvSpPr>
            <p:cNvPr id="19" name="テキスト ボックス 18">
              <a:extLst>
                <a:ext uri="{FF2B5EF4-FFF2-40B4-BE49-F238E27FC236}">
                  <a16:creationId xmlns:a16="http://schemas.microsoft.com/office/drawing/2014/main" id="{681AE838-7B38-4812-A976-DD85B121CBDE}"/>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29</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4052548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141730" y="212955"/>
            <a:ext cx="5440045" cy="646332"/>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err="1">
                <a:solidFill>
                  <a:schemeClr val="accent6">
                    <a:lumMod val="20000"/>
                    <a:lumOff val="8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매봉산</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고랭지</a:t>
            </a:r>
            <a:r>
              <a:rPr lang="ja-JP"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から風力発電</a:t>
            </a:r>
            <a:endPar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2" name="テキスト ボックス 1">
            <a:extLst>
              <a:ext uri="{FF2B5EF4-FFF2-40B4-BE49-F238E27FC236}">
                <a16:creationId xmlns:a16="http://schemas.microsoft.com/office/drawing/2014/main" id="{14811FD7-977A-40E3-B0B6-018DFC7114EE}"/>
              </a:ext>
            </a:extLst>
          </p:cNvPr>
          <p:cNvSpPr txBox="1"/>
          <p:nvPr/>
        </p:nvSpPr>
        <p:spPr>
          <a:xfrm>
            <a:off x="723900" y="943284"/>
            <a:ext cx="5933034" cy="1815882"/>
          </a:xfrm>
          <a:prstGeom prst="rect">
            <a:avLst/>
          </a:prstGeom>
          <a:noFill/>
        </p:spPr>
        <p:txBody>
          <a:bodyPr wrap="none" rtlCol="0">
            <a:spAutoFit/>
          </a:bodyPr>
          <a:lstStyle/>
          <a:p>
            <a:r>
              <a:rPr lang="ko-KR" altLang="en-US" sz="2800" b="1" i="0" dirty="0">
                <a:solidFill>
                  <a:srgbClr val="FF0000"/>
                </a:solidFill>
                <a:effectLst/>
                <a:latin typeface="Batang" panose="02030600000101010101" pitchFamily="18" charset="-127"/>
                <a:ea typeface="Batang" panose="02030600000101010101" pitchFamily="18" charset="-127"/>
              </a:rPr>
              <a:t>화전민火田民</a:t>
            </a:r>
          </a:p>
          <a:p>
            <a:r>
              <a:rPr lang="ko-KR" altLang="en-US" sz="2800" b="0" i="0" dirty="0">
                <a:solidFill>
                  <a:srgbClr val="000000"/>
                </a:solidFill>
                <a:effectLst/>
                <a:latin typeface="Batang" panose="02030600000101010101" pitchFamily="18" charset="-127"/>
                <a:ea typeface="Batang" panose="02030600000101010101" pitchFamily="18" charset="-127"/>
              </a:rPr>
              <a:t>산이나 들에 불을 지르고 그 자리를 </a:t>
            </a:r>
            <a:endParaRPr lang="en-US" altLang="ko-KR" sz="2800" b="0" i="0" dirty="0">
              <a:solidFill>
                <a:srgbClr val="000000"/>
              </a:solidFill>
              <a:effectLst/>
              <a:latin typeface="Batang" panose="02030600000101010101" pitchFamily="18" charset="-127"/>
              <a:ea typeface="Batang" panose="02030600000101010101" pitchFamily="18" charset="-127"/>
            </a:endParaRPr>
          </a:p>
          <a:p>
            <a:r>
              <a:rPr lang="ko-KR" altLang="en-US" sz="2800" b="0" i="0" dirty="0">
                <a:solidFill>
                  <a:srgbClr val="000000"/>
                </a:solidFill>
                <a:effectLst/>
                <a:latin typeface="Batang" panose="02030600000101010101" pitchFamily="18" charset="-127"/>
                <a:ea typeface="Batang" panose="02030600000101010101" pitchFamily="18" charset="-127"/>
              </a:rPr>
              <a:t>일구어 농사를 지어 먹고 사는 사람</a:t>
            </a:r>
            <a:endParaRPr lang="en-US" altLang="ko-KR" sz="2800" b="0" i="0" dirty="0">
              <a:solidFill>
                <a:srgbClr val="000000"/>
              </a:solidFill>
              <a:effectLst/>
              <a:latin typeface="Batang" panose="02030600000101010101" pitchFamily="18" charset="-127"/>
              <a:ea typeface="Batang" panose="02030600000101010101" pitchFamily="18" charset="-127"/>
            </a:endParaRPr>
          </a:p>
          <a:p>
            <a:r>
              <a:rPr kumimoji="1" lang="en-US" altLang="ja-JP" sz="2800" dirty="0">
                <a:solidFill>
                  <a:srgbClr val="000000"/>
                </a:solidFill>
                <a:latin typeface="Batang" panose="02030600000101010101" pitchFamily="18" charset="-127"/>
                <a:ea typeface="Batang" panose="02030600000101010101" pitchFamily="18" charset="-127"/>
              </a:rPr>
              <a:t>                   </a:t>
            </a:r>
            <a:r>
              <a:rPr kumimoji="1" lang="ja-JP" altLang="en-US" sz="2800" dirty="0">
                <a:solidFill>
                  <a:srgbClr val="000000"/>
                </a:solidFill>
                <a:latin typeface="Batang" panose="02030600000101010101" pitchFamily="18" charset="-127"/>
                <a:ea typeface="Batang" panose="02030600000101010101" pitchFamily="18" charset="-127"/>
              </a:rPr>
              <a:t>↓</a:t>
            </a:r>
            <a:endParaRPr kumimoji="1" lang="ja-JP" altLang="en-US" sz="2800" dirty="0">
              <a:latin typeface="Batang" panose="02030600000101010101" pitchFamily="18" charset="-127"/>
              <a:ea typeface="Batang" panose="02030600000101010101" pitchFamily="18" charset="-127"/>
            </a:endParaRPr>
          </a:p>
        </p:txBody>
      </p:sp>
      <p:sp>
        <p:nvSpPr>
          <p:cNvPr id="8" name="テキスト ボックス 7">
            <a:extLst>
              <a:ext uri="{FF2B5EF4-FFF2-40B4-BE49-F238E27FC236}">
                <a16:creationId xmlns:a16="http://schemas.microsoft.com/office/drawing/2014/main" id="{27701E1C-7D67-4396-920E-951743A85B0A}"/>
              </a:ext>
            </a:extLst>
          </p:cNvPr>
          <p:cNvSpPr txBox="1"/>
          <p:nvPr/>
        </p:nvSpPr>
        <p:spPr>
          <a:xfrm>
            <a:off x="853756" y="2761289"/>
            <a:ext cx="5272215" cy="523220"/>
          </a:xfrm>
          <a:prstGeom prst="rect">
            <a:avLst/>
          </a:prstGeom>
          <a:noFill/>
        </p:spPr>
        <p:txBody>
          <a:bodyPr wrap="square">
            <a:spAutoFit/>
          </a:bodyPr>
          <a:lstStyle/>
          <a:p>
            <a:r>
              <a:rPr lang="ja-JP" altLang="en-US" sz="2800" b="0" i="0" dirty="0">
                <a:solidFill>
                  <a:srgbClr val="202124"/>
                </a:solidFill>
                <a:effectLst/>
                <a:latin typeface="HG丸ｺﾞｼｯｸM-PRO" panose="020F0600000000000000" pitchFamily="50" charset="-128"/>
                <a:ea typeface="HG丸ｺﾞｼｯｸM-PRO" panose="020F0600000000000000" pitchFamily="50" charset="-128"/>
              </a:rPr>
              <a:t>山林の荒廃，火災，水害を招く</a:t>
            </a:r>
            <a:endParaRPr lang="ja-JP" altLang="en-US" sz="2800" dirty="0">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A0C9767F-1829-4114-9C63-7D166F5E816D}"/>
              </a:ext>
            </a:extLst>
          </p:cNvPr>
          <p:cNvSpPr txBox="1"/>
          <p:nvPr/>
        </p:nvSpPr>
        <p:spPr>
          <a:xfrm>
            <a:off x="433387" y="3573492"/>
            <a:ext cx="5692584" cy="1815882"/>
          </a:xfrm>
          <a:prstGeom prst="rect">
            <a:avLst/>
          </a:prstGeom>
          <a:noFill/>
        </p:spPr>
        <p:txBody>
          <a:bodyPr wrap="none" rtlCol="0">
            <a:spAutoFit/>
          </a:bodyPr>
          <a:lstStyle/>
          <a:p>
            <a:r>
              <a:rPr lang="ja-JP" altLang="en-US" sz="2800" dirty="0">
                <a:solidFill>
                  <a:srgbClr val="000000"/>
                </a:solidFill>
                <a:latin typeface="Batang" panose="02030600000101010101" pitchFamily="18" charset="-127"/>
                <a:ea typeface="Batang" panose="02030600000101010101" pitchFamily="18" charset="-127"/>
              </a:rPr>
              <a:t>　　　　　　　↓</a:t>
            </a:r>
            <a:endParaRPr lang="en-US" altLang="ko-KR" sz="2800" dirty="0">
              <a:solidFill>
                <a:srgbClr val="000000"/>
              </a:solidFill>
              <a:latin typeface="Batang" panose="02030600000101010101" pitchFamily="18" charset="-127"/>
              <a:ea typeface="Batang" panose="02030600000101010101" pitchFamily="18" charset="-127"/>
            </a:endParaRPr>
          </a:p>
          <a:p>
            <a:r>
              <a:rPr lang="ko-KR" altLang="ja-JP" sz="2800" dirty="0" err="1">
                <a:solidFill>
                  <a:srgbClr val="000000"/>
                </a:solidFill>
                <a:latin typeface="Batang" panose="02030600000101010101" pitchFamily="18" charset="-127"/>
                <a:ea typeface="Batang" panose="02030600000101010101" pitchFamily="18" charset="-127"/>
              </a:rPr>
              <a:t>매봉산</a:t>
            </a:r>
            <a:r>
              <a:rPr lang="ko-KR" altLang="ja-JP" sz="2800" dirty="0">
                <a:solidFill>
                  <a:srgbClr val="000000"/>
                </a:solidFill>
                <a:latin typeface="Batang" panose="02030600000101010101" pitchFamily="18" charset="-127"/>
                <a:ea typeface="Batang" panose="02030600000101010101" pitchFamily="18" charset="-127"/>
              </a:rPr>
              <a:t> 고랭지 배추밭은</a:t>
            </a:r>
            <a:r>
              <a:rPr lang="en-US" altLang="ja-JP" sz="2800" dirty="0">
                <a:solidFill>
                  <a:srgbClr val="000000"/>
                </a:solidFill>
                <a:latin typeface="Batang" panose="02030600000101010101" pitchFamily="18" charset="-127"/>
                <a:ea typeface="Batang" panose="02030600000101010101" pitchFamily="18" charset="-127"/>
              </a:rPr>
              <a:t> 1965</a:t>
            </a:r>
            <a:r>
              <a:rPr lang="ko-KR" altLang="ja-JP" sz="2800" dirty="0">
                <a:solidFill>
                  <a:srgbClr val="000000"/>
                </a:solidFill>
                <a:latin typeface="Batang" panose="02030600000101010101" pitchFamily="18" charset="-127"/>
                <a:ea typeface="Batang" panose="02030600000101010101" pitchFamily="18" charset="-127"/>
              </a:rPr>
              <a:t>년 </a:t>
            </a:r>
            <a:endParaRPr lang="en-US" altLang="ko-KR" sz="2800" dirty="0">
              <a:solidFill>
                <a:srgbClr val="000000"/>
              </a:solidFill>
              <a:latin typeface="Batang" panose="02030600000101010101" pitchFamily="18" charset="-127"/>
              <a:ea typeface="Batang" panose="02030600000101010101" pitchFamily="18" charset="-127"/>
            </a:endParaRPr>
          </a:p>
          <a:p>
            <a:r>
              <a:rPr lang="ko-KR" altLang="ja-JP" sz="2800" dirty="0">
                <a:solidFill>
                  <a:srgbClr val="000000"/>
                </a:solidFill>
                <a:latin typeface="Batang" panose="02030600000101010101" pitchFamily="18" charset="-127"/>
                <a:ea typeface="Batang" panose="02030600000101010101" pitchFamily="18" charset="-127"/>
              </a:rPr>
              <a:t>한미재단 화전민 정착촌 사업으로 </a:t>
            </a:r>
            <a:endParaRPr lang="en-US" altLang="ko-KR" sz="2800" dirty="0">
              <a:solidFill>
                <a:srgbClr val="000000"/>
              </a:solidFill>
              <a:latin typeface="Batang" panose="02030600000101010101" pitchFamily="18" charset="-127"/>
              <a:ea typeface="Batang" panose="02030600000101010101" pitchFamily="18" charset="-127"/>
            </a:endParaRPr>
          </a:p>
          <a:p>
            <a:r>
              <a:rPr lang="ko-KR" altLang="ja-JP" sz="2800" dirty="0">
                <a:solidFill>
                  <a:srgbClr val="000000"/>
                </a:solidFill>
                <a:latin typeface="Batang" panose="02030600000101010101" pitchFamily="18" charset="-127"/>
                <a:ea typeface="Batang" panose="02030600000101010101" pitchFamily="18" charset="-127"/>
              </a:rPr>
              <a:t>조성됐다</a:t>
            </a:r>
            <a:r>
              <a:rPr lang="en-US" altLang="ja-JP" sz="2800" dirty="0">
                <a:solidFill>
                  <a:srgbClr val="000000"/>
                </a:solidFill>
                <a:latin typeface="Batang" panose="02030600000101010101" pitchFamily="18" charset="-127"/>
                <a:ea typeface="Batang" panose="02030600000101010101" pitchFamily="18" charset="-127"/>
              </a:rPr>
              <a:t>.</a:t>
            </a:r>
            <a:endParaRPr lang="ja-JP" altLang="ja-JP" sz="2800" dirty="0">
              <a:solidFill>
                <a:srgbClr val="000000"/>
              </a:solidFill>
              <a:latin typeface="Batang" panose="02030600000101010101" pitchFamily="18" charset="-127"/>
              <a:ea typeface="Batang" panose="02030600000101010101" pitchFamily="18" charset="-127"/>
            </a:endParaRPr>
          </a:p>
        </p:txBody>
      </p:sp>
      <p:pic>
        <p:nvPicPr>
          <p:cNvPr id="11" name="図 10">
            <a:extLst>
              <a:ext uri="{FF2B5EF4-FFF2-40B4-BE49-F238E27FC236}">
                <a16:creationId xmlns:a16="http://schemas.microsoft.com/office/drawing/2014/main" id="{5D6048BF-4DA8-4892-8984-491057020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419627"/>
            <a:ext cx="4762500" cy="3171825"/>
          </a:xfrm>
          <a:prstGeom prst="rect">
            <a:avLst/>
          </a:prstGeom>
        </p:spPr>
      </p:pic>
    </p:spTree>
    <p:extLst>
      <p:ext uri="{BB962C8B-B14F-4D97-AF65-F5344CB8AC3E}">
        <p14:creationId xmlns:p14="http://schemas.microsoft.com/office/powerpoint/2010/main" val="22972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468757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풍력발전（風力発電）</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5" name="図 4">
            <a:extLst>
              <a:ext uri="{FF2B5EF4-FFF2-40B4-BE49-F238E27FC236}">
                <a16:creationId xmlns:a16="http://schemas.microsoft.com/office/drawing/2014/main" id="{B7B81A2B-D3CD-497A-8634-19ABA3690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678" y="32761"/>
            <a:ext cx="5927683" cy="6858000"/>
          </a:xfrm>
          <a:prstGeom prst="rect">
            <a:avLst/>
          </a:prstGeom>
        </p:spPr>
      </p:pic>
      <p:graphicFrame>
        <p:nvGraphicFramePr>
          <p:cNvPr id="2" name="表 1">
            <a:extLst>
              <a:ext uri="{FF2B5EF4-FFF2-40B4-BE49-F238E27FC236}">
                <a16:creationId xmlns:a16="http://schemas.microsoft.com/office/drawing/2014/main" id="{C2467452-C115-4916-A54C-C0E43D7CD9DD}"/>
              </a:ext>
            </a:extLst>
          </p:cNvPr>
          <p:cNvGraphicFramePr>
            <a:graphicFrameLocks noGrp="1"/>
          </p:cNvGraphicFramePr>
          <p:nvPr>
            <p:extLst>
              <p:ext uri="{D42A27DB-BD31-4B8C-83A1-F6EECF244321}">
                <p14:modId xmlns:p14="http://schemas.microsoft.com/office/powerpoint/2010/main" val="3333683600"/>
              </p:ext>
            </p:extLst>
          </p:nvPr>
        </p:nvGraphicFramePr>
        <p:xfrm>
          <a:off x="322156" y="1266450"/>
          <a:ext cx="5927683" cy="2133600"/>
        </p:xfrm>
        <a:graphic>
          <a:graphicData uri="http://schemas.openxmlformats.org/drawingml/2006/table">
            <a:tbl>
              <a:tblPr firstRow="1" firstCol="1" bandRow="1">
                <a:tableStyleId>{5C22544A-7EE6-4342-B048-85BDC9FD1C3A}</a:tableStyleId>
              </a:tblPr>
              <a:tblGrid>
                <a:gridCol w="2838732">
                  <a:extLst>
                    <a:ext uri="{9D8B030D-6E8A-4147-A177-3AD203B41FA5}">
                      <a16:colId xmlns:a16="http://schemas.microsoft.com/office/drawing/2014/main" val="2309733036"/>
                    </a:ext>
                  </a:extLst>
                </a:gridCol>
                <a:gridCol w="3088951">
                  <a:extLst>
                    <a:ext uri="{9D8B030D-6E8A-4147-A177-3AD203B41FA5}">
                      <a16:colId xmlns:a16="http://schemas.microsoft.com/office/drawing/2014/main" val="3182258366"/>
                    </a:ext>
                  </a:extLst>
                </a:gridCol>
              </a:tblGrid>
              <a:tr h="1656556">
                <a:tc>
                  <a:txBody>
                    <a:bodyPr/>
                    <a:lstStyle/>
                    <a:p>
                      <a:pPr algn="l">
                        <a:lnSpc>
                          <a:spcPts val="2400"/>
                        </a:lnSpc>
                      </a:pPr>
                      <a:r>
                        <a:rPr lang="en-US" sz="2000" kern="0" dirty="0">
                          <a:solidFill>
                            <a:srgbClr val="FF0000"/>
                          </a:solidFill>
                          <a:effectLst/>
                          <a:latin typeface="ＭＳ 明朝" panose="02020609040205080304" pitchFamily="17" charset="-128"/>
                          <a:ea typeface="ＭＳ 明朝" panose="02020609040205080304" pitchFamily="17" charset="-128"/>
                        </a:rPr>
                        <a:t>(</a:t>
                      </a:r>
                      <a:r>
                        <a:rPr lang="ja-JP" sz="2000" kern="0" dirty="0">
                          <a:solidFill>
                            <a:srgbClr val="FF0000"/>
                          </a:solidFill>
                          <a:effectLst/>
                          <a:latin typeface="ＭＳ 明朝" panose="02020609040205080304" pitchFamily="17" charset="-128"/>
                          <a:ea typeface="ＭＳ 明朝" panose="02020609040205080304" pitchFamily="17" charset="-128"/>
                        </a:rPr>
                        <a:t>メリット</a:t>
                      </a:r>
                      <a:r>
                        <a:rPr lang="en-US" sz="2000" kern="0" dirty="0">
                          <a:solidFill>
                            <a:srgbClr val="FF0000"/>
                          </a:solidFill>
                          <a:effectLst/>
                          <a:latin typeface="ＭＳ 明朝" panose="02020609040205080304" pitchFamily="17" charset="-128"/>
                          <a:ea typeface="ＭＳ 明朝" panose="02020609040205080304" pitchFamily="17" charset="-128"/>
                        </a:rPr>
                        <a:t>)</a:t>
                      </a:r>
                      <a:endParaRPr lang="ja-JP" sz="2000" kern="100" dirty="0">
                        <a:solidFill>
                          <a:srgbClr val="FF0000"/>
                        </a:solidFill>
                        <a:effectLst/>
                        <a:latin typeface="ＭＳ 明朝" panose="02020609040205080304" pitchFamily="17" charset="-128"/>
                        <a:ea typeface="ＭＳ 明朝" panose="02020609040205080304" pitchFamily="17" charset="-128"/>
                      </a:endParaRPr>
                    </a:p>
                    <a:p>
                      <a:pPr algn="l">
                        <a:lnSpc>
                          <a:spcPts val="2400"/>
                        </a:lnSpc>
                      </a:pPr>
                      <a:r>
                        <a:rPr lang="ja-JP" sz="2000" kern="0" dirty="0">
                          <a:solidFill>
                            <a:schemeClr val="accent1">
                              <a:lumMod val="75000"/>
                            </a:schemeClr>
                          </a:solidFill>
                          <a:effectLst/>
                          <a:latin typeface="ＭＳ 明朝" panose="02020609040205080304" pitchFamily="17" charset="-128"/>
                          <a:ea typeface="ＭＳ 明朝" panose="02020609040205080304" pitchFamily="17" charset="-128"/>
                        </a:rPr>
                        <a:t>環境負荷が少ない</a:t>
                      </a:r>
                      <a:endParaRPr lang="ja-JP" sz="2000" kern="100" dirty="0">
                        <a:solidFill>
                          <a:schemeClr val="accent1">
                            <a:lumMod val="75000"/>
                          </a:schemeClr>
                        </a:solidFill>
                        <a:effectLst/>
                        <a:latin typeface="ＭＳ 明朝" panose="02020609040205080304" pitchFamily="17" charset="-128"/>
                        <a:ea typeface="ＭＳ 明朝" panose="02020609040205080304" pitchFamily="17" charset="-128"/>
                      </a:endParaRPr>
                    </a:p>
                    <a:p>
                      <a:pPr algn="l">
                        <a:lnSpc>
                          <a:spcPts val="2400"/>
                        </a:lnSpc>
                        <a:tabLst>
                          <a:tab pos="4960620" algn="l"/>
                        </a:tabLst>
                      </a:pPr>
                      <a:r>
                        <a:rPr lang="ja-JP" sz="2000" kern="0" dirty="0">
                          <a:solidFill>
                            <a:schemeClr val="accent1">
                              <a:lumMod val="75000"/>
                            </a:schemeClr>
                          </a:solidFill>
                          <a:effectLst/>
                          <a:latin typeface="ＭＳ 明朝" panose="02020609040205080304" pitchFamily="17" charset="-128"/>
                          <a:ea typeface="ＭＳ 明朝" panose="02020609040205080304" pitchFamily="17" charset="-128"/>
                        </a:rPr>
                        <a:t>変換効率が高い</a:t>
                      </a:r>
                      <a:endParaRPr lang="ja-JP" sz="2000" kern="100" dirty="0">
                        <a:solidFill>
                          <a:schemeClr val="accent1">
                            <a:lumMod val="75000"/>
                          </a:schemeClr>
                        </a:solidFill>
                        <a:effectLst/>
                        <a:latin typeface="ＭＳ 明朝" panose="02020609040205080304" pitchFamily="17" charset="-128"/>
                        <a:ea typeface="ＭＳ 明朝" panose="02020609040205080304" pitchFamily="17" charset="-128"/>
                      </a:endParaRPr>
                    </a:p>
                    <a:p>
                      <a:pPr algn="l">
                        <a:lnSpc>
                          <a:spcPts val="2400"/>
                        </a:lnSpc>
                        <a:tabLst>
                          <a:tab pos="4960620" algn="l"/>
                        </a:tabLst>
                      </a:pPr>
                      <a:r>
                        <a:rPr lang="ja-JP" sz="2000" kern="100" dirty="0">
                          <a:solidFill>
                            <a:schemeClr val="accent1">
                              <a:lumMod val="75000"/>
                            </a:schemeClr>
                          </a:solidFill>
                          <a:effectLst/>
                          <a:latin typeface="ＭＳ 明朝" panose="02020609040205080304" pitchFamily="17" charset="-128"/>
                          <a:ea typeface="ＭＳ 明朝" panose="02020609040205080304" pitchFamily="17" charset="-128"/>
                        </a:rPr>
                        <a:t>風が吹けば夜間でも発電できる</a:t>
                      </a:r>
                      <a:endParaRPr lang="ja-JP" sz="2000"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lnSpc>
                          <a:spcPts val="2400"/>
                        </a:lnSpc>
                        <a:tabLst>
                          <a:tab pos="4960620" algn="l"/>
                        </a:tabLst>
                      </a:pPr>
                      <a:r>
                        <a:rPr lang="en-US" sz="2000" kern="100" dirty="0">
                          <a:solidFill>
                            <a:srgbClr val="FF0000"/>
                          </a:solidFill>
                          <a:effectLst/>
                          <a:latin typeface="ＭＳ 明朝" panose="02020609040205080304" pitchFamily="17" charset="-128"/>
                          <a:ea typeface="ＭＳ 明朝" panose="02020609040205080304" pitchFamily="17" charset="-128"/>
                        </a:rPr>
                        <a:t>(</a:t>
                      </a:r>
                      <a:r>
                        <a:rPr lang="ja-JP" sz="2000" kern="100" dirty="0">
                          <a:solidFill>
                            <a:srgbClr val="FF0000"/>
                          </a:solidFill>
                          <a:effectLst/>
                          <a:latin typeface="ＭＳ 明朝" panose="02020609040205080304" pitchFamily="17" charset="-128"/>
                          <a:ea typeface="ＭＳ 明朝" panose="02020609040205080304" pitchFamily="17" charset="-128"/>
                        </a:rPr>
                        <a:t>デメリット</a:t>
                      </a:r>
                      <a:r>
                        <a:rPr lang="en-US" sz="2000" kern="100" dirty="0">
                          <a:solidFill>
                            <a:srgbClr val="FF0000"/>
                          </a:solidFill>
                          <a:effectLst/>
                          <a:latin typeface="ＭＳ 明朝" panose="02020609040205080304" pitchFamily="17" charset="-128"/>
                          <a:ea typeface="ＭＳ 明朝" panose="02020609040205080304" pitchFamily="17" charset="-128"/>
                        </a:rPr>
                        <a:t>)</a:t>
                      </a:r>
                      <a:endParaRPr lang="ja-JP" sz="2000" kern="100" dirty="0">
                        <a:solidFill>
                          <a:srgbClr val="FF0000"/>
                        </a:solidFill>
                        <a:effectLst/>
                        <a:latin typeface="ＭＳ 明朝" panose="02020609040205080304" pitchFamily="17" charset="-128"/>
                        <a:ea typeface="ＭＳ 明朝" panose="02020609040205080304" pitchFamily="17" charset="-128"/>
                      </a:endParaRPr>
                    </a:p>
                    <a:p>
                      <a:pPr algn="l">
                        <a:lnSpc>
                          <a:spcPts val="2400"/>
                        </a:lnSpc>
                        <a:tabLst>
                          <a:tab pos="4960620" algn="l"/>
                        </a:tabLst>
                      </a:pPr>
                      <a:r>
                        <a:rPr lang="ja-JP" sz="2000" kern="100" dirty="0">
                          <a:solidFill>
                            <a:schemeClr val="accent1">
                              <a:lumMod val="75000"/>
                            </a:schemeClr>
                          </a:solidFill>
                          <a:effectLst/>
                          <a:latin typeface="ＭＳ 明朝" panose="02020609040205080304" pitchFamily="17" charset="-128"/>
                          <a:ea typeface="ＭＳ 明朝" panose="02020609040205080304" pitchFamily="17" charset="-128"/>
                        </a:rPr>
                        <a:t>発電量が風速に左右される</a:t>
                      </a:r>
                    </a:p>
                    <a:p>
                      <a:pPr algn="l">
                        <a:lnSpc>
                          <a:spcPts val="2400"/>
                        </a:lnSpc>
                        <a:tabLst>
                          <a:tab pos="4960620" algn="l"/>
                        </a:tabLst>
                      </a:pPr>
                      <a:r>
                        <a:rPr lang="ja-JP" sz="2000" kern="100" dirty="0">
                          <a:solidFill>
                            <a:schemeClr val="accent1">
                              <a:lumMod val="75000"/>
                            </a:schemeClr>
                          </a:solidFill>
                          <a:effectLst/>
                          <a:latin typeface="ＭＳ 明朝" panose="02020609040205080304" pitchFamily="17" charset="-128"/>
                          <a:ea typeface="ＭＳ 明朝" panose="02020609040205080304" pitchFamily="17" charset="-128"/>
                        </a:rPr>
                        <a:t>騒音が発生する</a:t>
                      </a:r>
                    </a:p>
                    <a:p>
                      <a:pPr algn="l">
                        <a:lnSpc>
                          <a:spcPts val="2400"/>
                        </a:lnSpc>
                        <a:tabLst>
                          <a:tab pos="4960620" algn="l"/>
                        </a:tabLst>
                      </a:pPr>
                      <a:r>
                        <a:rPr lang="ja-JP" sz="2000" kern="100" dirty="0">
                          <a:solidFill>
                            <a:schemeClr val="accent1">
                              <a:lumMod val="75000"/>
                            </a:schemeClr>
                          </a:solidFill>
                          <a:effectLst/>
                          <a:latin typeface="ＭＳ 明朝" panose="02020609040205080304" pitchFamily="17" charset="-128"/>
                          <a:ea typeface="ＭＳ 明朝" panose="02020609040205080304" pitchFamily="17" charset="-128"/>
                        </a:rPr>
                        <a:t>設置のための適所が限られている</a:t>
                      </a:r>
                    </a:p>
                    <a:p>
                      <a:pPr algn="l">
                        <a:lnSpc>
                          <a:spcPts val="2400"/>
                        </a:lnSpc>
                        <a:tabLst>
                          <a:tab pos="4960620" algn="l"/>
                        </a:tabLst>
                      </a:pPr>
                      <a:r>
                        <a:rPr lang="ja-JP" altLang="en-US" sz="2000" b="0" kern="100" dirty="0">
                          <a:solidFill>
                            <a:schemeClr val="accent1">
                              <a:lumMod val="75000"/>
                            </a:schemeClr>
                          </a:solidFill>
                          <a:effectLst/>
                          <a:latin typeface="ＭＳ 明朝" panose="02020609040205080304" pitchFamily="17" charset="-128"/>
                          <a:ea typeface="ＭＳ 明朝" panose="02020609040205080304" pitchFamily="17" charset="-128"/>
                        </a:rPr>
                        <a:t>風力発電コ</a:t>
                      </a:r>
                      <a:r>
                        <a:rPr lang="ja-JP" sz="2000" b="0" kern="100" dirty="0">
                          <a:solidFill>
                            <a:schemeClr val="accent1">
                              <a:lumMod val="75000"/>
                            </a:schemeClr>
                          </a:solidFill>
                          <a:effectLst/>
                          <a:latin typeface="ＭＳ 明朝" panose="02020609040205080304" pitchFamily="17" charset="-128"/>
                          <a:ea typeface="ＭＳ 明朝" panose="02020609040205080304" pitchFamily="17" charset="-128"/>
                        </a:rPr>
                        <a:t>スト</a:t>
                      </a:r>
                      <a:endParaRPr lang="ja-JP" sz="2000" b="0"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29332840"/>
                  </a:ext>
                </a:extLst>
              </a:tr>
            </a:tbl>
          </a:graphicData>
        </a:graphic>
      </p:graphicFrame>
    </p:spTree>
    <p:extLst>
      <p:ext uri="{BB962C8B-B14F-4D97-AF65-F5344CB8AC3E}">
        <p14:creationId xmlns:p14="http://schemas.microsoft.com/office/powerpoint/2010/main" val="236269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E1F266-D061-4E66-BCA9-5924271A3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0" y="0"/>
            <a:ext cx="6985000" cy="6629400"/>
          </a:xfrm>
          <a:prstGeom prst="rect">
            <a:avLst/>
          </a:prstGeom>
        </p:spPr>
      </p:pic>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468757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풍력발전（風力発電）</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Tree>
    <p:extLst>
      <p:ext uri="{BB962C8B-B14F-4D97-AF65-F5344CB8AC3E}">
        <p14:creationId xmlns:p14="http://schemas.microsoft.com/office/powerpoint/2010/main" val="2986414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4CB3E4-C514-4137-ADE8-38137F910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25" y="962025"/>
            <a:ext cx="11538736" cy="5160962"/>
          </a:xfrm>
          <a:prstGeom prst="rect">
            <a:avLst/>
          </a:prstGeom>
        </p:spPr>
      </p:pic>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4963796"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솔안터널ソラントンネル</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5" name="テキスト ボックス 4">
            <a:extLst>
              <a:ext uri="{FF2B5EF4-FFF2-40B4-BE49-F238E27FC236}">
                <a16:creationId xmlns:a16="http://schemas.microsoft.com/office/drawing/2014/main" id="{D35BD29A-B1C4-46FD-8386-21E8DE2B0BE3}"/>
              </a:ext>
            </a:extLst>
          </p:cNvPr>
          <p:cNvSpPr txBox="1"/>
          <p:nvPr/>
        </p:nvSpPr>
        <p:spPr>
          <a:xfrm>
            <a:off x="6628785" y="150685"/>
            <a:ext cx="5407249" cy="646331"/>
          </a:xfrm>
          <a:prstGeom prst="rect">
            <a:avLst/>
          </a:prstGeom>
          <a:noFill/>
        </p:spPr>
        <p:txBody>
          <a:bodyPr wrap="none" rtlCol="0">
            <a:spAutoFit/>
          </a:bodyPr>
          <a:lstStyle/>
          <a:p>
            <a:r>
              <a:rPr lang="ja-JP" altLang="ja-JP" sz="1800" kern="0" dirty="0">
                <a:solidFill>
                  <a:srgbClr val="222222"/>
                </a:solidFill>
                <a:effectLst/>
                <a:ea typeface="ＭＳ 明朝" panose="02020609040205080304" pitchFamily="17" charset="-128"/>
                <a:cs typeface="Batang" panose="02030600000101010101" pitchFamily="18" charset="-127"/>
              </a:rPr>
              <a:t>東栢山</a:t>
            </a:r>
            <a:r>
              <a:rPr lang="ja-JP" altLang="ja-JP" sz="1800" kern="0" dirty="0">
                <a:solidFill>
                  <a:srgbClr val="222222"/>
                </a:solidFill>
                <a:effectLst/>
                <a:ea typeface="ＭＳ 明朝" panose="02020609040205080304" pitchFamily="17" charset="-128"/>
                <a:cs typeface="ＭＳ 明朝" panose="02020609040205080304" pitchFamily="17" charset="-128"/>
              </a:rPr>
              <a:t>駅</a:t>
            </a:r>
            <a:r>
              <a:rPr lang="ja-JP" altLang="ja-JP" sz="1800" kern="0" dirty="0">
                <a:solidFill>
                  <a:srgbClr val="222222"/>
                </a:solidFill>
                <a:effectLst/>
                <a:ea typeface="ＭＳ 明朝" panose="02020609040205080304" pitchFamily="17" charset="-128"/>
                <a:cs typeface="Batang" panose="02030600000101010101" pitchFamily="18" charset="-127"/>
              </a:rPr>
              <a:t>と道</a:t>
            </a:r>
            <a:r>
              <a:rPr lang="ja-JP" altLang="ja-JP" sz="1800" kern="0" dirty="0">
                <a:solidFill>
                  <a:srgbClr val="222222"/>
                </a:solidFill>
                <a:effectLst/>
                <a:ea typeface="ＭＳ 明朝" panose="02020609040205080304" pitchFamily="17" charset="-128"/>
                <a:cs typeface="ＭＳ 明朝" panose="02020609040205080304" pitchFamily="17" charset="-128"/>
              </a:rPr>
              <a:t>渓駅</a:t>
            </a:r>
            <a:r>
              <a:rPr lang="ja-JP" altLang="ja-JP" sz="1800" kern="0" dirty="0">
                <a:solidFill>
                  <a:srgbClr val="222222"/>
                </a:solidFill>
                <a:effectLst/>
                <a:ea typeface="ＭＳ 明朝" panose="02020609040205080304" pitchFamily="17" charset="-128"/>
                <a:cs typeface="Batang" panose="02030600000101010101" pitchFamily="18" charset="-127"/>
              </a:rPr>
              <a:t>を結ぶ韓</a:t>
            </a:r>
            <a:r>
              <a:rPr lang="ja-JP" altLang="ja-JP" sz="1800" kern="0" dirty="0">
                <a:solidFill>
                  <a:srgbClr val="222222"/>
                </a:solidFill>
                <a:effectLst/>
                <a:ea typeface="ＭＳ 明朝" panose="02020609040205080304" pitchFamily="17" charset="-128"/>
                <a:cs typeface="ＭＳ 明朝" panose="02020609040205080304" pitchFamily="17" charset="-128"/>
              </a:rPr>
              <a:t>国鉄</a:t>
            </a:r>
            <a:r>
              <a:rPr lang="ja-JP" altLang="ja-JP" sz="1800" kern="0" dirty="0">
                <a:solidFill>
                  <a:srgbClr val="222222"/>
                </a:solidFill>
                <a:effectLst/>
                <a:ea typeface="ＭＳ 明朝" panose="02020609040205080304" pitchFamily="17" charset="-128"/>
                <a:cs typeface="Batang" panose="02030600000101010101" pitchFamily="18" charset="-127"/>
              </a:rPr>
              <a:t>道公社（</a:t>
            </a:r>
            <a:r>
              <a:rPr lang="en-US" altLang="ja-JP" sz="1800" kern="0" dirty="0">
                <a:solidFill>
                  <a:srgbClr val="222222"/>
                </a:solidFill>
                <a:effectLst/>
                <a:ea typeface="ＭＳ 明朝" panose="02020609040205080304" pitchFamily="17" charset="-128"/>
                <a:cs typeface="Batang" panose="02030600000101010101" pitchFamily="18" charset="-127"/>
              </a:rPr>
              <a:t>KORAIL</a:t>
            </a:r>
            <a:r>
              <a:rPr lang="ja-JP" altLang="ja-JP" sz="1800" kern="0" dirty="0">
                <a:solidFill>
                  <a:srgbClr val="222222"/>
                </a:solidFill>
                <a:effectLst/>
                <a:ea typeface="ＭＳ 明朝" panose="02020609040205080304" pitchFamily="17" charset="-128"/>
                <a:cs typeface="Batang" panose="02030600000101010101" pitchFamily="18" charset="-127"/>
              </a:rPr>
              <a:t>）</a:t>
            </a:r>
            <a:endParaRPr lang="en-US" altLang="ja-JP" sz="1800" kern="0" dirty="0">
              <a:solidFill>
                <a:srgbClr val="222222"/>
              </a:solidFill>
              <a:effectLst/>
              <a:ea typeface="ＭＳ 明朝" panose="02020609040205080304" pitchFamily="17" charset="-128"/>
              <a:cs typeface="Batang" panose="02030600000101010101" pitchFamily="18" charset="-127"/>
            </a:endParaRPr>
          </a:p>
          <a:p>
            <a:r>
              <a:rPr lang="ja-JP" altLang="ja-JP" sz="1800" kern="0" dirty="0">
                <a:solidFill>
                  <a:srgbClr val="222222"/>
                </a:solidFill>
                <a:effectLst/>
                <a:ea typeface="ＭＳ 明朝" panose="02020609040205080304" pitchFamily="17" charset="-128"/>
                <a:cs typeface="Batang" panose="02030600000101010101" pitchFamily="18" charset="-127"/>
              </a:rPr>
              <a:t>嶺東線のル</a:t>
            </a:r>
            <a:r>
              <a:rPr lang="ja-JP" altLang="ja-JP" sz="1800" kern="0" dirty="0">
                <a:solidFill>
                  <a:srgbClr val="222222"/>
                </a:solidFill>
                <a:effectLst/>
                <a:ea typeface="ＭＳ 明朝" panose="02020609040205080304" pitchFamily="17" charset="-128"/>
                <a:cs typeface="ＭＳ 明朝" panose="02020609040205080304" pitchFamily="17" charset="-128"/>
              </a:rPr>
              <a:t>ー</a:t>
            </a:r>
            <a:r>
              <a:rPr lang="ja-JP" altLang="ja-JP" sz="1800" kern="0" dirty="0">
                <a:solidFill>
                  <a:srgbClr val="222222"/>
                </a:solidFill>
                <a:effectLst/>
                <a:ea typeface="ＭＳ 明朝" panose="02020609040205080304" pitchFamily="17" charset="-128"/>
                <a:cs typeface="Batang" panose="02030600000101010101" pitchFamily="18" charset="-127"/>
              </a:rPr>
              <a:t>プ式</a:t>
            </a:r>
            <a:r>
              <a:rPr lang="ja-JP" altLang="ja-JP" sz="1800" kern="0" dirty="0">
                <a:solidFill>
                  <a:srgbClr val="222222"/>
                </a:solidFill>
                <a:effectLst/>
                <a:ea typeface="ＭＳ 明朝" panose="02020609040205080304" pitchFamily="17" charset="-128"/>
                <a:cs typeface="ＭＳ 明朝" panose="02020609040205080304" pitchFamily="17" charset="-128"/>
              </a:rPr>
              <a:t>鉄</a:t>
            </a:r>
            <a:r>
              <a:rPr lang="ja-JP" altLang="ja-JP" sz="1800" kern="0" dirty="0">
                <a:solidFill>
                  <a:srgbClr val="222222"/>
                </a:solidFill>
                <a:effectLst/>
                <a:ea typeface="ＭＳ 明朝" panose="02020609040205080304" pitchFamily="17" charset="-128"/>
                <a:cs typeface="Batang" panose="02030600000101010101" pitchFamily="18" charset="-127"/>
              </a:rPr>
              <a:t>道</a:t>
            </a:r>
            <a:r>
              <a:rPr lang="en-US" altLang="ja-JP" sz="1800" kern="0" dirty="0">
                <a:solidFill>
                  <a:srgbClr val="222222"/>
                </a:solidFill>
                <a:effectLst/>
                <a:ea typeface="ＭＳ 明朝" panose="02020609040205080304" pitchFamily="17" charset="-128"/>
                <a:cs typeface="Batang" panose="02030600000101010101" pitchFamily="18" charset="-127"/>
              </a:rPr>
              <a:t>  2012</a:t>
            </a:r>
            <a:r>
              <a:rPr lang="ja-JP" altLang="en-US" sz="1800" kern="0" dirty="0">
                <a:solidFill>
                  <a:srgbClr val="222222"/>
                </a:solidFill>
                <a:effectLst/>
                <a:ea typeface="ＭＳ 明朝" panose="02020609040205080304" pitchFamily="17" charset="-128"/>
                <a:cs typeface="Batang" panose="02030600000101010101" pitchFamily="18" charset="-127"/>
              </a:rPr>
              <a:t>年</a:t>
            </a:r>
            <a:endParaRPr kumimoji="1" lang="ja-JP" altLang="en-US" dirty="0"/>
          </a:p>
        </p:txBody>
      </p:sp>
      <p:sp>
        <p:nvSpPr>
          <p:cNvPr id="8" name="正方形/長方形 7">
            <a:extLst>
              <a:ext uri="{FF2B5EF4-FFF2-40B4-BE49-F238E27FC236}">
                <a16:creationId xmlns:a16="http://schemas.microsoft.com/office/drawing/2014/main" id="{ADC6027F-01BD-4842-91B2-09B8CAE0D31E}"/>
              </a:ext>
            </a:extLst>
          </p:cNvPr>
          <p:cNvSpPr/>
          <p:nvPr/>
        </p:nvSpPr>
        <p:spPr>
          <a:xfrm>
            <a:off x="7728156" y="855406"/>
            <a:ext cx="4219310" cy="737420"/>
          </a:xfrm>
          <a:prstGeom prst="rect">
            <a:avLst/>
          </a:prstGeom>
          <a:solidFill>
            <a:srgbClr val="FECA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0" i="0" dirty="0">
                <a:solidFill>
                  <a:srgbClr val="000000"/>
                </a:solidFill>
                <a:effectLst/>
                <a:latin typeface="HG丸ｺﾞｼｯｸM-PRO" panose="020F0600000000000000" pitchFamily="50" charset="-128"/>
                <a:ea typeface="HG丸ｺﾞｼｯｸM-PRO" panose="020F0600000000000000" pitchFamily="50" charset="-128"/>
              </a:rPr>
              <a:t>동백산역</a:t>
            </a:r>
            <a:r>
              <a:rPr lang="en-US" altLang="ja-JP" b="0" i="0"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b="0" i="0" dirty="0">
                <a:solidFill>
                  <a:srgbClr val="000000"/>
                </a:solidFill>
                <a:effectLst/>
                <a:latin typeface="HG丸ｺﾞｼｯｸM-PRO" panose="020F0600000000000000" pitchFamily="50" charset="-128"/>
                <a:ea typeface="HG丸ｺﾞｼｯｸM-PRO" panose="020F0600000000000000" pitchFamily="50" charset="-128"/>
              </a:rPr>
              <a:t>東栢山駅</a:t>
            </a:r>
            <a:r>
              <a:rPr lang="en-US" altLang="ja-JP" b="0" i="0"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b="0" i="0" dirty="0">
                <a:solidFill>
                  <a:srgbClr val="000000"/>
                </a:solidFill>
                <a:effectLst/>
                <a:latin typeface="HG丸ｺﾞｼｯｸM-PRO" panose="020F0600000000000000" pitchFamily="50" charset="-128"/>
                <a:ea typeface="HG丸ｺﾞｼｯｸM-PRO" panose="020F0600000000000000" pitchFamily="50" charset="-128"/>
              </a:rPr>
              <a:t>と도계역</a:t>
            </a:r>
            <a:r>
              <a:rPr lang="en-US" altLang="ja-JP" b="0" i="0"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b="0" i="0" dirty="0">
                <a:solidFill>
                  <a:srgbClr val="000000"/>
                </a:solidFill>
                <a:effectLst/>
                <a:latin typeface="HG丸ｺﾞｼｯｸM-PRO" panose="020F0600000000000000" pitchFamily="50" charset="-128"/>
                <a:ea typeface="HG丸ｺﾞｼｯｸM-PRO" panose="020F0600000000000000" pitchFamily="50" charset="-128"/>
              </a:rPr>
              <a:t>道渓駅</a:t>
            </a:r>
            <a:r>
              <a:rPr lang="en-US" altLang="ja-JP" b="0" i="0"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b="0" i="0" dirty="0">
                <a:solidFill>
                  <a:srgbClr val="000000"/>
                </a:solidFill>
                <a:effectLst/>
                <a:latin typeface="HG丸ｺﾞｼｯｸM-PRO" panose="020F0600000000000000" pitchFamily="50" charset="-128"/>
                <a:ea typeface="HG丸ｺﾞｼｯｸM-PRO" panose="020F0600000000000000" pitchFamily="50" charset="-128"/>
              </a:rPr>
              <a:t>の</a:t>
            </a:r>
            <a:r>
              <a:rPr lang="en-US" altLang="ja-JP" b="0" i="0" dirty="0">
                <a:solidFill>
                  <a:srgbClr val="000000"/>
                </a:solidFill>
                <a:effectLst/>
                <a:latin typeface="HG丸ｺﾞｼｯｸM-PRO" panose="020F0600000000000000" pitchFamily="50" charset="-128"/>
                <a:ea typeface="HG丸ｺﾞｼｯｸM-PRO" panose="020F0600000000000000" pitchFamily="50" charset="-128"/>
              </a:rPr>
              <a:t>3</a:t>
            </a:r>
            <a:r>
              <a:rPr lang="ja-JP" altLang="en-US" b="0" i="0" dirty="0">
                <a:solidFill>
                  <a:srgbClr val="000000"/>
                </a:solidFill>
                <a:effectLst/>
                <a:latin typeface="HG丸ｺﾞｼｯｸM-PRO" panose="020F0600000000000000" pitchFamily="50" charset="-128"/>
                <a:ea typeface="HG丸ｺﾞｼｯｸM-PRO" panose="020F0600000000000000" pitchFamily="50" charset="-128"/>
              </a:rPr>
              <a:t>回のスイッチバックが失くなった</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0911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4963796"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솔안터널ソラントンネル</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pic>
        <p:nvPicPr>
          <p:cNvPr id="5" name="図 4">
            <a:extLst>
              <a:ext uri="{FF2B5EF4-FFF2-40B4-BE49-F238E27FC236}">
                <a16:creationId xmlns:a16="http://schemas.microsoft.com/office/drawing/2014/main" id="{F5EDF6CC-648D-4977-9A31-04C7F8402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50" y="1042035"/>
            <a:ext cx="7956549" cy="4773929"/>
          </a:xfrm>
          <a:prstGeom prst="rect">
            <a:avLst/>
          </a:prstGeom>
        </p:spPr>
      </p:pic>
    </p:spTree>
    <p:extLst>
      <p:ext uri="{BB962C8B-B14F-4D97-AF65-F5344CB8AC3E}">
        <p14:creationId xmlns:p14="http://schemas.microsoft.com/office/powerpoint/2010/main" val="1308184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4963796"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솔안터널ソラントンネル</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2" name="テキスト ボックス 1">
            <a:extLst>
              <a:ext uri="{FF2B5EF4-FFF2-40B4-BE49-F238E27FC236}">
                <a16:creationId xmlns:a16="http://schemas.microsoft.com/office/drawing/2014/main" id="{9D5374B1-CBDA-4EA4-BF75-B60F470147D4}"/>
              </a:ext>
            </a:extLst>
          </p:cNvPr>
          <p:cNvSpPr txBox="1"/>
          <p:nvPr/>
        </p:nvSpPr>
        <p:spPr>
          <a:xfrm>
            <a:off x="78658" y="1266450"/>
            <a:ext cx="11916697" cy="4708981"/>
          </a:xfrm>
          <a:prstGeom prst="rect">
            <a:avLst/>
          </a:prstGeom>
          <a:noFill/>
        </p:spPr>
        <p:txBody>
          <a:bodyPr wrap="square" rtlCol="0">
            <a:spAutoFit/>
          </a:bodyPr>
          <a:lstStyle/>
          <a:p>
            <a:pPr>
              <a:lnSpc>
                <a:spcPts val="3600"/>
              </a:lnSpc>
            </a:pP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영동선의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err="1">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동백산</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도계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구간은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대한민국의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철도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노선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중에서도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가장</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험한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축에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속하는</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구간으로</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큰</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고저차로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인해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빙</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돌아가는</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코스에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급구배와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스위치백까지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있는</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등</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선형이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아주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나빴다</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당연히</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표정속도와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선로용량은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크게</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제한될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수밖에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없었던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상황</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게다가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워낙</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지어진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오래된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구간이라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물이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새고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터널의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콘크리트가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금이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가는</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등</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위험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징후가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하나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err="1">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둘씩</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나타나고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있었다</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그래서</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어차피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뜯어고쳐야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거</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선형</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개량도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겸</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화끈하게</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새로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하나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만들어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버리자</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는</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취지로</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2001</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년</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7</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월에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해당</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구간을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착공</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후</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2006</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년</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12</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월에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터널을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관통하고</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2012</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년</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6</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월</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27</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선로와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시설</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공사를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마치고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개통하였다</a:t>
            </a:r>
            <a:r>
              <a:rPr lang="en-US" altLang="ja-JP" sz="3200" kern="0" dirty="0">
                <a:solidFill>
                  <a:srgbClr val="222222"/>
                </a:solidFill>
                <a:effectLst/>
                <a:latin typeface="Batang" panose="02030600000101010101" pitchFamily="18" charset="-127"/>
                <a:ea typeface="游明朝" panose="02020400000000000000" pitchFamily="18" charset="-128"/>
                <a:cs typeface="Batang" panose="02030600000101010101" pitchFamily="18" charset="-127"/>
              </a:rPr>
              <a:t>.</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975525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8" y="150685"/>
            <a:ext cx="9459597"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하이원추추파크</a:t>
            </a:r>
            <a:r>
              <a:rPr kumimoji="1" lang="en-US" altLang="ja-JP"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ハワイアンチューチューパーク</a:t>
            </a:r>
            <a:r>
              <a:rPr kumimoji="1" lang="en-US" altLang="ja-JP"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2" name="テキスト ボックス 1">
            <a:extLst>
              <a:ext uri="{FF2B5EF4-FFF2-40B4-BE49-F238E27FC236}">
                <a16:creationId xmlns:a16="http://schemas.microsoft.com/office/drawing/2014/main" id="{5A99CC1D-0C7F-45F2-994F-B96A9B0D1834}"/>
              </a:ext>
            </a:extLst>
          </p:cNvPr>
          <p:cNvSpPr txBox="1"/>
          <p:nvPr/>
        </p:nvSpPr>
        <p:spPr>
          <a:xfrm>
            <a:off x="181697" y="1476375"/>
            <a:ext cx="4090266" cy="5078313"/>
          </a:xfrm>
          <a:prstGeom prst="rect">
            <a:avLst/>
          </a:prstGeom>
          <a:noFill/>
        </p:spPr>
        <p:txBody>
          <a:bodyPr wrap="square" rtlCol="0">
            <a:spAutoFit/>
          </a:bodyPr>
          <a:lstStyle/>
          <a:p>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국내에서는</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마지막으로</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남아있던</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스위치백</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철도를</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포함한</a:t>
            </a:r>
            <a:r>
              <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a:t>
            </a:r>
            <a:r>
              <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영동선</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err="1">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통리</a:t>
            </a:r>
            <a:r>
              <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도계구간을</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활용하여</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만들어지는</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국내</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최초</a:t>
            </a:r>
            <a:r>
              <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그리고</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국내</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최대의</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철도</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체험형</a:t>
            </a:r>
            <a:r>
              <a:rPr lang="ko-KR" altLang="ja-JP" sz="3600" kern="0" dirty="0">
                <a:solidFill>
                  <a:srgbClr val="222222"/>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리조트이다</a:t>
            </a:r>
            <a:r>
              <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EE97D678-B267-4E0E-8D73-39FC798A420C}"/>
              </a:ext>
            </a:extLst>
          </p:cNvPr>
          <p:cNvGrpSpPr/>
          <p:nvPr/>
        </p:nvGrpSpPr>
        <p:grpSpPr>
          <a:xfrm>
            <a:off x="4339359" y="1283819"/>
            <a:ext cx="7738341" cy="2731712"/>
            <a:chOff x="4271963" y="1183063"/>
            <a:chExt cx="7738341" cy="2731712"/>
          </a:xfrm>
        </p:grpSpPr>
        <p:pic>
          <p:nvPicPr>
            <p:cNvPr id="4" name="図 3">
              <a:extLst>
                <a:ext uri="{FF2B5EF4-FFF2-40B4-BE49-F238E27FC236}">
                  <a16:creationId xmlns:a16="http://schemas.microsoft.com/office/drawing/2014/main" id="{049D83E8-E570-49FE-89EA-5B15D2C2C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963" y="1183063"/>
              <a:ext cx="7738341" cy="2667000"/>
            </a:xfrm>
            <a:prstGeom prst="rect">
              <a:avLst/>
            </a:prstGeom>
          </p:spPr>
        </p:pic>
        <p:sp>
          <p:nvSpPr>
            <p:cNvPr id="8" name="楕円 7">
              <a:extLst>
                <a:ext uri="{FF2B5EF4-FFF2-40B4-BE49-F238E27FC236}">
                  <a16:creationId xmlns:a16="http://schemas.microsoft.com/office/drawing/2014/main" id="{D90480AD-A3EC-41DF-9E24-31A3509C3648}"/>
                </a:ext>
              </a:extLst>
            </p:cNvPr>
            <p:cNvSpPr/>
            <p:nvPr/>
          </p:nvSpPr>
          <p:spPr>
            <a:xfrm>
              <a:off x="6972300" y="3152775"/>
              <a:ext cx="742950"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5E086440-7DC3-4BAA-93C4-87F496AEBBD7}"/>
                </a:ext>
              </a:extLst>
            </p:cNvPr>
            <p:cNvSpPr/>
            <p:nvPr/>
          </p:nvSpPr>
          <p:spPr>
            <a:xfrm>
              <a:off x="11182350" y="2981325"/>
              <a:ext cx="742950"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532402A5-9486-4D97-AF47-CFAC545B19E1}"/>
              </a:ext>
            </a:extLst>
          </p:cNvPr>
          <p:cNvSpPr txBox="1"/>
          <p:nvPr/>
        </p:nvSpPr>
        <p:spPr>
          <a:xfrm>
            <a:off x="4791796" y="4261500"/>
            <a:ext cx="2247900" cy="646331"/>
          </a:xfrm>
          <a:prstGeom prst="rect">
            <a:avLst/>
          </a:prstGeom>
          <a:noFill/>
        </p:spPr>
        <p:txBody>
          <a:bodyPr wrap="square" rtlCol="0">
            <a:spAutoFit/>
          </a:bodyPr>
          <a:lstStyle/>
          <a:p>
            <a:r>
              <a:rPr lang="en-US" altLang="ja-JP" sz="3600" kern="0" dirty="0">
                <a:solidFill>
                  <a:srgbClr val="222222"/>
                </a:solidFill>
                <a:latin typeface="游明朝" panose="02020400000000000000" pitchFamily="18" charset="-128"/>
                <a:ea typeface="ＭＳ 明朝" panose="02020609040205080304" pitchFamily="17" charset="-128"/>
              </a:rPr>
              <a:t>2014</a:t>
            </a:r>
            <a:r>
              <a:rPr lang="ko-KR" altLang="en-US" sz="3600" kern="0" dirty="0">
                <a:solidFill>
                  <a:srgbClr val="222222"/>
                </a:solidFill>
                <a:latin typeface="游明朝" panose="02020400000000000000" pitchFamily="18" charset="-128"/>
              </a:rPr>
              <a:t>년</a:t>
            </a:r>
            <a:endParaRPr lang="ja-JP" altLang="en-US" sz="3600" kern="0" dirty="0">
              <a:solidFill>
                <a:srgbClr val="222222"/>
              </a:solidFill>
              <a:latin typeface="游明朝" panose="02020400000000000000" pitchFamily="18" charset="-128"/>
              <a:ea typeface="ＭＳ 明朝" panose="02020609040205080304" pitchFamily="17" charset="-128"/>
            </a:endParaRPr>
          </a:p>
        </p:txBody>
      </p:sp>
    </p:spTree>
    <p:extLst>
      <p:ext uri="{BB962C8B-B14F-4D97-AF65-F5344CB8AC3E}">
        <p14:creationId xmlns:p14="http://schemas.microsoft.com/office/powerpoint/2010/main" val="1803346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8" y="150685"/>
            <a:ext cx="9459597"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하이원추추파크</a:t>
            </a:r>
            <a:r>
              <a:rPr kumimoji="1" lang="en-US" altLang="ja-JP"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r>
              <a:rPr kumimoji="1" lang="ja-JP"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ハワイアンチューチューパーク</a:t>
            </a:r>
            <a:r>
              <a:rPr kumimoji="1" lang="en-US" altLang="ja-JP"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pic>
        <p:nvPicPr>
          <p:cNvPr id="12" name="図 11">
            <a:extLst>
              <a:ext uri="{FF2B5EF4-FFF2-40B4-BE49-F238E27FC236}">
                <a16:creationId xmlns:a16="http://schemas.microsoft.com/office/drawing/2014/main" id="{D3895228-39D4-4751-94D6-432035C72978}"/>
              </a:ext>
            </a:extLst>
          </p:cNvPr>
          <p:cNvPicPr>
            <a:picLocks noChangeAspect="1"/>
          </p:cNvPicPr>
          <p:nvPr/>
        </p:nvPicPr>
        <p:blipFill rotWithShape="1">
          <a:blip r:embed="rId2">
            <a:extLst>
              <a:ext uri="{28A0092B-C50C-407E-A947-70E740481C1C}">
                <a14:useLocalDpi xmlns:a14="http://schemas.microsoft.com/office/drawing/2010/main" val="0"/>
              </a:ext>
            </a:extLst>
          </a:blip>
          <a:srcRect l="37500"/>
          <a:stretch/>
        </p:blipFill>
        <p:spPr>
          <a:xfrm>
            <a:off x="1228725" y="1349375"/>
            <a:ext cx="4381500" cy="4673600"/>
          </a:xfrm>
          <a:prstGeom prst="rect">
            <a:avLst/>
          </a:prstGeom>
        </p:spPr>
      </p:pic>
      <p:pic>
        <p:nvPicPr>
          <p:cNvPr id="5" name="図 4">
            <a:extLst>
              <a:ext uri="{FF2B5EF4-FFF2-40B4-BE49-F238E27FC236}">
                <a16:creationId xmlns:a16="http://schemas.microsoft.com/office/drawing/2014/main" id="{23135A28-D965-4C51-82A7-420156995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427" y="1266450"/>
            <a:ext cx="6076547" cy="4048500"/>
          </a:xfrm>
          <a:prstGeom prst="rect">
            <a:avLst/>
          </a:prstGeom>
        </p:spPr>
      </p:pic>
    </p:spTree>
    <p:extLst>
      <p:ext uri="{BB962C8B-B14F-4D97-AF65-F5344CB8AC3E}">
        <p14:creationId xmlns:p14="http://schemas.microsoft.com/office/powerpoint/2010/main" val="60077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FD359EA-D53E-4193-8707-9CF2878E4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3" y="0"/>
            <a:ext cx="12016854" cy="6858000"/>
          </a:xfrm>
          <a:prstGeom prst="rect">
            <a:avLst/>
          </a:prstGeom>
        </p:spPr>
      </p:pic>
      <p:grpSp>
        <p:nvGrpSpPr>
          <p:cNvPr id="8" name="グループ化 7">
            <a:extLst>
              <a:ext uri="{FF2B5EF4-FFF2-40B4-BE49-F238E27FC236}">
                <a16:creationId xmlns:a16="http://schemas.microsoft.com/office/drawing/2014/main" id="{221C55D8-EBFB-4635-B830-8F70F46DDCAA}"/>
              </a:ext>
            </a:extLst>
          </p:cNvPr>
          <p:cNvGrpSpPr/>
          <p:nvPr/>
        </p:nvGrpSpPr>
        <p:grpSpPr>
          <a:xfrm>
            <a:off x="8053811" y="5624512"/>
            <a:ext cx="4481842" cy="1738610"/>
            <a:chOff x="4987291" y="1852315"/>
            <a:chExt cx="4481842" cy="1738610"/>
          </a:xfrm>
        </p:grpSpPr>
        <p:pic>
          <p:nvPicPr>
            <p:cNvPr id="9" name="グラフィックス 8">
              <a:extLst>
                <a:ext uri="{FF2B5EF4-FFF2-40B4-BE49-F238E27FC236}">
                  <a16:creationId xmlns:a16="http://schemas.microsoft.com/office/drawing/2014/main" id="{7D560EBE-CFDD-4EF5-817B-93013649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10" name="テキスト ボックス 9">
              <a:extLst>
                <a:ext uri="{FF2B5EF4-FFF2-40B4-BE49-F238E27FC236}">
                  <a16:creationId xmlns:a16="http://schemas.microsoft.com/office/drawing/2014/main" id="{60FDF63C-CC2E-4D5E-A703-001C42D8B237}"/>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38-39</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3250586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50685"/>
            <a:ext cx="4592322"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문경새재</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聞慶セジェ</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pic>
        <p:nvPicPr>
          <p:cNvPr id="3" name="図 2">
            <a:extLst>
              <a:ext uri="{FF2B5EF4-FFF2-40B4-BE49-F238E27FC236}">
                <a16:creationId xmlns:a16="http://schemas.microsoft.com/office/drawing/2014/main" id="{D1C5C88A-A783-4645-8A08-9B6E58EDB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563" y="142875"/>
            <a:ext cx="3463761" cy="2597821"/>
          </a:xfrm>
          <a:prstGeom prst="rect">
            <a:avLst/>
          </a:prstGeom>
        </p:spPr>
      </p:pic>
      <p:sp>
        <p:nvSpPr>
          <p:cNvPr id="4" name="テキスト ボックス 3">
            <a:extLst>
              <a:ext uri="{FF2B5EF4-FFF2-40B4-BE49-F238E27FC236}">
                <a16:creationId xmlns:a16="http://schemas.microsoft.com/office/drawing/2014/main" id="{7BE07520-BBA7-469E-A11D-2F8A59035EA9}"/>
              </a:ext>
            </a:extLst>
          </p:cNvPr>
          <p:cNvSpPr txBox="1"/>
          <p:nvPr/>
        </p:nvSpPr>
        <p:spPr>
          <a:xfrm>
            <a:off x="498428" y="1185772"/>
            <a:ext cx="6660798" cy="2246769"/>
          </a:xfrm>
          <a:prstGeom prst="rect">
            <a:avLst/>
          </a:prstGeom>
          <a:noFill/>
        </p:spPr>
        <p:txBody>
          <a:bodyPr wrap="none" rtlCol="0">
            <a:spAutoFit/>
          </a:bodyPr>
          <a:lstStyle/>
          <a:p>
            <a:r>
              <a:rPr lang="ja-JP" altLang="en-US" sz="2800" i="0" dirty="0">
                <a:solidFill>
                  <a:srgbClr val="111111"/>
                </a:solidFill>
                <a:effectLst/>
                <a:latin typeface="HG丸ｺﾞｼｯｸM-PRO" panose="020F0600000000000000" pitchFamily="50" charset="-128"/>
                <a:ea typeface="HG丸ｺﾞｼｯｸM-PRO" panose="020F0600000000000000" pitchFamily="50" charset="-128"/>
              </a:rPr>
              <a:t>聞慶セジェオープンセット場</a:t>
            </a:r>
            <a:endParaRPr lang="en-US" altLang="ja-JP" sz="2800" i="0" dirty="0">
              <a:solidFill>
                <a:srgbClr val="111111"/>
              </a:solidFill>
              <a:effectLst/>
              <a:latin typeface="HG丸ｺﾞｼｯｸM-PRO" panose="020F0600000000000000" pitchFamily="50" charset="-128"/>
              <a:ea typeface="HG丸ｺﾞｼｯｸM-PRO" panose="020F0600000000000000" pitchFamily="50" charset="-128"/>
            </a:endParaRPr>
          </a:p>
          <a:p>
            <a:r>
              <a:rPr kumimoji="1" lang="zh-TW" altLang="en-US" sz="2800" dirty="0">
                <a:latin typeface="HG丸ｺﾞｼｯｸM-PRO" panose="020F0600000000000000" pitchFamily="50" charset="-128"/>
                <a:ea typeface="HG丸ｺﾞｼｯｸM-PRO" panose="020F0600000000000000" pitchFamily="50" charset="-128"/>
              </a:rPr>
              <a:t>朴烈義士記念館</a:t>
            </a:r>
            <a:endParaRPr kumimoji="1" lang="en-US" altLang="zh-TW" sz="2800" dirty="0">
              <a:latin typeface="HG丸ｺﾞｼｯｸM-PRO" panose="020F0600000000000000" pitchFamily="50" charset="-128"/>
              <a:ea typeface="HG丸ｺﾞｼｯｸM-PRO" panose="020F0600000000000000" pitchFamily="50" charset="-128"/>
            </a:endParaRPr>
          </a:p>
          <a:p>
            <a:r>
              <a:rPr kumimoji="1" lang="zh-TW" altLang="en-US" sz="2800" dirty="0">
                <a:latin typeface="HG丸ｺﾞｼｯｸM-PRO" panose="020F0600000000000000" pitchFamily="50" charset="-128"/>
                <a:ea typeface="HG丸ｺﾞｼｯｸM-PRO" panose="020F0600000000000000" pitchFamily="50" charset="-128"/>
              </a:rPr>
              <a:t>道川陶磁美術館</a:t>
            </a:r>
            <a:r>
              <a:rPr kumimoji="1" lang="ja-JP" altLang="en-US" sz="2800" dirty="0">
                <a:latin typeface="HG丸ｺﾞｼｯｸM-PRO" panose="020F0600000000000000" pitchFamily="50" charset="-128"/>
                <a:ea typeface="HG丸ｺﾞｼｯｸM-PRO" panose="020F0600000000000000" pitchFamily="50" charset="-128"/>
              </a:rPr>
              <a:t>（</a:t>
            </a:r>
            <a:r>
              <a:rPr lang="ko-KR" altLang="ja-JP" sz="2800" dirty="0" err="1">
                <a:effectLst/>
                <a:ea typeface="Batang" panose="02030600000101010101" pitchFamily="18" charset="-127"/>
                <a:cs typeface="Batang" panose="02030600000101010101" pitchFamily="18" charset="-127"/>
              </a:rPr>
              <a:t>천한봉</a:t>
            </a:r>
            <a:r>
              <a:rPr lang="en-US" altLang="ja-JP" sz="2800" dirty="0">
                <a:effectLst/>
                <a:latin typeface="Batang" panose="02030600000101010101" pitchFamily="18" charset="-127"/>
                <a:ea typeface="ＭＳ 明朝" panose="02020609040205080304" pitchFamily="17" charset="-128"/>
                <a:cs typeface="Batang" panose="02030600000101010101" pitchFamily="18" charset="-127"/>
              </a:rPr>
              <a:t>(</a:t>
            </a:r>
            <a:r>
              <a:rPr lang="ko-KR" altLang="ja-JP" sz="2800" dirty="0">
                <a:effectLst/>
                <a:latin typeface="Batang" panose="02030600000101010101" pitchFamily="18" charset="-127"/>
                <a:ea typeface="ＭＳ 明朝" panose="02020609040205080304" pitchFamily="17" charset="-128"/>
                <a:cs typeface="Batang" panose="02030600000101010101" pitchFamily="18" charset="-127"/>
              </a:rPr>
              <a:t>千漢鳳</a:t>
            </a:r>
            <a:r>
              <a:rPr lang="en-US" altLang="ja-JP" sz="2800" dirty="0">
                <a:effectLst/>
                <a:latin typeface="Batang" panose="02030600000101010101" pitchFamily="18" charset="-127"/>
                <a:ea typeface="ＭＳ 明朝" panose="02020609040205080304" pitchFamily="17" charset="-128"/>
                <a:cs typeface="Batang" panose="02030600000101010101" pitchFamily="18" charset="-127"/>
              </a:rPr>
              <a:t>)</a:t>
            </a:r>
            <a:r>
              <a:rPr lang="ko-KR" altLang="ja-JP" sz="2800" dirty="0">
                <a:effectLst/>
                <a:ea typeface="Batang" panose="02030600000101010101" pitchFamily="18" charset="-127"/>
                <a:cs typeface="Batang" panose="02030600000101010101" pitchFamily="18" charset="-127"/>
              </a:rPr>
              <a:t>명인 </a:t>
            </a:r>
            <a:r>
              <a:rPr kumimoji="1" lang="ja-JP" altLang="en-US" sz="2800" dirty="0">
                <a:latin typeface="HG丸ｺﾞｼｯｸM-PRO" panose="020F0600000000000000" pitchFamily="50" charset="-128"/>
                <a:ea typeface="HG丸ｺﾞｼｯｸM-PRO" panose="020F0600000000000000" pitchFamily="50" charset="-128"/>
              </a:rPr>
              <a:t>）</a:t>
            </a:r>
            <a:endParaRPr kumimoji="1" lang="en-US" altLang="ja-JP" sz="2800" dirty="0">
              <a:latin typeface="HG丸ｺﾞｼｯｸM-PRO" panose="020F0600000000000000" pitchFamily="50" charset="-128"/>
              <a:ea typeface="HG丸ｺﾞｼｯｸM-PRO" panose="020F0600000000000000" pitchFamily="50" charset="-128"/>
            </a:endParaRPr>
          </a:p>
          <a:p>
            <a:r>
              <a:rPr kumimoji="1" lang="ko-KR" altLang="en-US" sz="2800" dirty="0">
                <a:latin typeface="Batang" panose="02030600000101010101" pitchFamily="18" charset="-127"/>
                <a:ea typeface="Batang" panose="02030600000101010101" pitchFamily="18" charset="-127"/>
              </a:rPr>
              <a:t>옛길박물관</a:t>
            </a:r>
            <a:r>
              <a:rPr kumimoji="1" lang="en-US" altLang="ko-KR" sz="2800" dirty="0">
                <a:latin typeface="HG丸ｺﾞｼｯｸM-PRO" panose="020F0600000000000000" pitchFamily="50" charset="-128"/>
                <a:ea typeface="HG丸ｺﾞｼｯｸM-PRO" panose="020F0600000000000000" pitchFamily="50" charset="-128"/>
              </a:rPr>
              <a:t>(</a:t>
            </a:r>
            <a:r>
              <a:rPr kumimoji="1" lang="ko-KR" altLang="en-US" sz="2800" dirty="0">
                <a:latin typeface="HG丸ｺﾞｼｯｸM-PRO" panose="020F0600000000000000" pitchFamily="50" charset="-128"/>
                <a:ea typeface="HG丸ｺﾞｼｯｸM-PRO" panose="020F0600000000000000" pitchFamily="50" charset="-128"/>
              </a:rPr>
              <a:t>古道博物館</a:t>
            </a:r>
            <a:r>
              <a:rPr kumimoji="1" lang="en-US" altLang="ko-KR" sz="2800" dirty="0">
                <a:latin typeface="HG丸ｺﾞｼｯｸM-PRO" panose="020F0600000000000000" pitchFamily="50" charset="-128"/>
                <a:ea typeface="HG丸ｺﾞｼｯｸM-PRO" panose="020F0600000000000000" pitchFamily="50" charset="-128"/>
              </a:rPr>
              <a:t>)</a:t>
            </a:r>
          </a:p>
          <a:p>
            <a:r>
              <a:rPr kumimoji="1" lang="ko-KR" altLang="en-US" sz="2800" dirty="0">
                <a:latin typeface="Batang" panose="02030600000101010101" pitchFamily="18" charset="-127"/>
                <a:ea typeface="Batang" panose="02030600000101010101" pitchFamily="18" charset="-127"/>
              </a:rPr>
              <a:t>선유동계곡</a:t>
            </a:r>
            <a:r>
              <a:rPr kumimoji="1" lang="ko-KR" altLang="en-US" sz="2800" dirty="0">
                <a:latin typeface="HG丸ｺﾞｼｯｸM-PRO" panose="020F0600000000000000" pitchFamily="50" charset="-128"/>
                <a:ea typeface="HG丸ｺﾞｼｯｸM-PRO" panose="020F0600000000000000" pitchFamily="50" charset="-128"/>
              </a:rPr>
              <a:t>（仙遊洞溪谷）</a:t>
            </a:r>
            <a:endParaRPr kumimoji="1" lang="ja-JP" altLang="en-US" sz="2800" dirty="0">
              <a:latin typeface="HG丸ｺﾞｼｯｸM-PRO" panose="020F0600000000000000" pitchFamily="50" charset="-128"/>
              <a:ea typeface="HG丸ｺﾞｼｯｸM-PRO" panose="020F0600000000000000" pitchFamily="50" charset="-128"/>
            </a:endParaRPr>
          </a:p>
        </p:txBody>
      </p:sp>
      <p:pic>
        <p:nvPicPr>
          <p:cNvPr id="13" name="図 12">
            <a:extLst>
              <a:ext uri="{FF2B5EF4-FFF2-40B4-BE49-F238E27FC236}">
                <a16:creationId xmlns:a16="http://schemas.microsoft.com/office/drawing/2014/main" id="{52DA3771-2303-4CE5-8072-F06642364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001" y="2594280"/>
            <a:ext cx="2995693" cy="2246770"/>
          </a:xfrm>
          <a:prstGeom prst="rect">
            <a:avLst/>
          </a:prstGeom>
        </p:spPr>
      </p:pic>
      <p:pic>
        <p:nvPicPr>
          <p:cNvPr id="10" name="図 9">
            <a:extLst>
              <a:ext uri="{FF2B5EF4-FFF2-40B4-BE49-F238E27FC236}">
                <a16:creationId xmlns:a16="http://schemas.microsoft.com/office/drawing/2014/main" id="{81CA0E23-0B80-41E9-99AA-1BB06C7B0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6" y="3802989"/>
            <a:ext cx="3600450" cy="2395936"/>
          </a:xfrm>
          <a:prstGeom prst="rect">
            <a:avLst/>
          </a:prstGeom>
        </p:spPr>
      </p:pic>
      <p:pic>
        <p:nvPicPr>
          <p:cNvPr id="9" name="図 8">
            <a:extLst>
              <a:ext uri="{FF2B5EF4-FFF2-40B4-BE49-F238E27FC236}">
                <a16:creationId xmlns:a16="http://schemas.microsoft.com/office/drawing/2014/main" id="{F9D0250A-1292-48A2-892A-71A7666D33F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5377" y="2607346"/>
            <a:ext cx="3065018" cy="2220638"/>
          </a:xfrm>
          <a:prstGeom prst="rect">
            <a:avLst/>
          </a:prstGeom>
          <a:noFill/>
          <a:ln>
            <a:noFill/>
          </a:ln>
        </p:spPr>
      </p:pic>
      <p:pic>
        <p:nvPicPr>
          <p:cNvPr id="5" name="図 4">
            <a:extLst>
              <a:ext uri="{FF2B5EF4-FFF2-40B4-BE49-F238E27FC236}">
                <a16:creationId xmlns:a16="http://schemas.microsoft.com/office/drawing/2014/main" id="{4995F38D-E88A-4399-826A-05AE4A3DE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1512" y="4445477"/>
            <a:ext cx="3171825" cy="2112485"/>
          </a:xfrm>
          <a:prstGeom prst="rect">
            <a:avLst/>
          </a:prstGeom>
        </p:spPr>
      </p:pic>
    </p:spTree>
    <p:extLst>
      <p:ext uri="{BB962C8B-B14F-4D97-AF65-F5344CB8AC3E}">
        <p14:creationId xmlns:p14="http://schemas.microsoft.com/office/powerpoint/2010/main" val="174139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8CEBC15-9186-4601-8550-0F14B93766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02542" y="35350"/>
            <a:ext cx="6894288" cy="6787299"/>
          </a:xfrm>
          <a:prstGeom prst="rect">
            <a:avLst/>
          </a:prstGeom>
          <a:noFill/>
          <a:ln>
            <a:noFill/>
          </a:ln>
        </p:spPr>
      </p:pic>
      <p:sp>
        <p:nvSpPr>
          <p:cNvPr id="14" name="楕円 13">
            <a:extLst>
              <a:ext uri="{FF2B5EF4-FFF2-40B4-BE49-F238E27FC236}">
                <a16:creationId xmlns:a16="http://schemas.microsoft.com/office/drawing/2014/main" id="{1E65EA3A-97AC-454A-AC5A-EBBBBEB34F60}"/>
              </a:ext>
            </a:extLst>
          </p:cNvPr>
          <p:cNvSpPr/>
          <p:nvPr/>
        </p:nvSpPr>
        <p:spPr>
          <a:xfrm>
            <a:off x="7148053" y="1651135"/>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52948849-5A56-40CE-8646-C3A1CF3AAF00}"/>
              </a:ext>
            </a:extLst>
          </p:cNvPr>
          <p:cNvGrpSpPr/>
          <p:nvPr/>
        </p:nvGrpSpPr>
        <p:grpSpPr>
          <a:xfrm>
            <a:off x="2055982" y="-135280"/>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25</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61867" y="63247"/>
              <a:ext cx="1595309" cy="523279"/>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2" name="楕円 21">
            <a:extLst>
              <a:ext uri="{FF2B5EF4-FFF2-40B4-BE49-F238E27FC236}">
                <a16:creationId xmlns:a16="http://schemas.microsoft.com/office/drawing/2014/main" id="{B1FBC6F1-C72F-4345-968F-B57F7496739E}"/>
              </a:ext>
            </a:extLst>
          </p:cNvPr>
          <p:cNvSpPr/>
          <p:nvPr/>
        </p:nvSpPr>
        <p:spPr>
          <a:xfrm>
            <a:off x="9094255" y="2337751"/>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083C041F-BA06-4EBF-AA30-F9FD41B91ACF}"/>
              </a:ext>
            </a:extLst>
          </p:cNvPr>
          <p:cNvSpPr/>
          <p:nvPr/>
        </p:nvSpPr>
        <p:spPr>
          <a:xfrm>
            <a:off x="7733638" y="276940"/>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9B295B8-9E9E-468A-BCA7-65CFE94B6514}"/>
              </a:ext>
            </a:extLst>
          </p:cNvPr>
          <p:cNvSpPr/>
          <p:nvPr/>
        </p:nvSpPr>
        <p:spPr>
          <a:xfrm>
            <a:off x="5201851" y="1089160"/>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2ADFD502-C290-49FE-AC9C-61621A0EC28F}"/>
              </a:ext>
            </a:extLst>
          </p:cNvPr>
          <p:cNvSpPr/>
          <p:nvPr/>
        </p:nvSpPr>
        <p:spPr>
          <a:xfrm>
            <a:off x="9046225" y="447570"/>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F9710B58-EB35-4A38-8E1F-2D6FA39D77D6}"/>
              </a:ext>
            </a:extLst>
          </p:cNvPr>
          <p:cNvSpPr/>
          <p:nvPr/>
        </p:nvSpPr>
        <p:spPr>
          <a:xfrm>
            <a:off x="8484655" y="1374966"/>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DB355BC1-475C-4040-930E-2E9F29E661BC}"/>
              </a:ext>
            </a:extLst>
          </p:cNvPr>
          <p:cNvSpPr/>
          <p:nvPr/>
        </p:nvSpPr>
        <p:spPr>
          <a:xfrm>
            <a:off x="8560855" y="5261847"/>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860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364366"/>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638198" y="63247"/>
              <a:ext cx="1242648" cy="523279"/>
            </a:xfrm>
            <a:prstGeom prst="rect">
              <a:avLst/>
            </a:prstGeom>
            <a:noFill/>
          </p:spPr>
          <p:txBody>
            <a:bodyPr wrap="none" rtlCol="0">
              <a:spAutoFit/>
            </a:bodyPr>
            <a:lstStyle/>
            <a:p>
              <a:pPr algn="just"/>
              <a:r>
                <a:rPr kumimoji="1" lang="ko-KR" altLang="en-US"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강원</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16" name="図 15">
            <a:extLst>
              <a:ext uri="{FF2B5EF4-FFF2-40B4-BE49-F238E27FC236}">
                <a16:creationId xmlns:a16="http://schemas.microsoft.com/office/drawing/2014/main" id="{46316443-B05E-41FF-918A-20F86F66B9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52823" y="97955"/>
            <a:ext cx="6505575" cy="6139815"/>
          </a:xfrm>
          <a:prstGeom prst="rect">
            <a:avLst/>
          </a:prstGeom>
          <a:noFill/>
          <a:ln>
            <a:noFill/>
          </a:ln>
        </p:spPr>
      </p:pic>
      <p:grpSp>
        <p:nvGrpSpPr>
          <p:cNvPr id="11" name="グループ化 10">
            <a:extLst>
              <a:ext uri="{FF2B5EF4-FFF2-40B4-BE49-F238E27FC236}">
                <a16:creationId xmlns:a16="http://schemas.microsoft.com/office/drawing/2014/main" id="{52948849-5A56-40CE-8646-C3A1CF3AAF00}"/>
              </a:ext>
            </a:extLst>
          </p:cNvPr>
          <p:cNvGrpSpPr/>
          <p:nvPr/>
        </p:nvGrpSpPr>
        <p:grpSpPr>
          <a:xfrm>
            <a:off x="8839178" y="213995"/>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19</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8" name="楕円 17">
            <a:extLst>
              <a:ext uri="{FF2B5EF4-FFF2-40B4-BE49-F238E27FC236}">
                <a16:creationId xmlns:a16="http://schemas.microsoft.com/office/drawing/2014/main" id="{1A21E4A2-9312-40DA-AA47-9941F742D522}"/>
              </a:ext>
            </a:extLst>
          </p:cNvPr>
          <p:cNvSpPr/>
          <p:nvPr/>
        </p:nvSpPr>
        <p:spPr>
          <a:xfrm>
            <a:off x="7941126" y="5205412"/>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107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A8D6D0CB-11CA-4988-AD8B-848F0CF3EE81}"/>
              </a:ext>
            </a:extLst>
          </p:cNvPr>
          <p:cNvGrpSpPr/>
          <p:nvPr/>
        </p:nvGrpSpPr>
        <p:grpSpPr>
          <a:xfrm>
            <a:off x="6802582" y="-9769"/>
            <a:ext cx="5282818" cy="6867769"/>
            <a:chOff x="577692" y="145172"/>
            <a:chExt cx="5217795" cy="6783070"/>
          </a:xfrm>
        </p:grpSpPr>
        <p:pic>
          <p:nvPicPr>
            <p:cNvPr id="18" name="図 17">
              <a:extLst>
                <a:ext uri="{FF2B5EF4-FFF2-40B4-BE49-F238E27FC236}">
                  <a16:creationId xmlns:a16="http://schemas.microsoft.com/office/drawing/2014/main" id="{E132D7DA-ACD4-4BE1-931D-384215E40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92" y="145172"/>
              <a:ext cx="5217795" cy="6783070"/>
            </a:xfrm>
            <a:prstGeom prst="rect">
              <a:avLst/>
            </a:prstGeom>
          </p:spPr>
        </p:pic>
        <p:sp>
          <p:nvSpPr>
            <p:cNvPr id="19" name="楕円 18">
              <a:extLst>
                <a:ext uri="{FF2B5EF4-FFF2-40B4-BE49-F238E27FC236}">
                  <a16:creationId xmlns:a16="http://schemas.microsoft.com/office/drawing/2014/main" id="{87836C55-FC48-428E-8673-05415F10DAE5}"/>
                </a:ext>
              </a:extLst>
            </p:cNvPr>
            <p:cNvSpPr/>
            <p:nvPr/>
          </p:nvSpPr>
          <p:spPr>
            <a:xfrm rot="3449633">
              <a:off x="3741335" y="2762100"/>
              <a:ext cx="816384" cy="8106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12" name="楕円 11">
              <a:extLst>
                <a:ext uri="{FF2B5EF4-FFF2-40B4-BE49-F238E27FC236}">
                  <a16:creationId xmlns:a16="http://schemas.microsoft.com/office/drawing/2014/main" id="{D59B8317-E8C5-425E-B307-5A558C6E49D9}"/>
                </a:ext>
              </a:extLst>
            </p:cNvPr>
            <p:cNvSpPr/>
            <p:nvPr/>
          </p:nvSpPr>
          <p:spPr>
            <a:xfrm rot="3449633">
              <a:off x="4213821" y="1949655"/>
              <a:ext cx="806542" cy="8106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p>
          </p:txBody>
        </p:sp>
      </p:grpSp>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12585"/>
            <a:ext cx="5973445"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동부남해선東海南部線</a:t>
            </a:r>
          </a:p>
        </p:txBody>
      </p:sp>
      <p:grpSp>
        <p:nvGrpSpPr>
          <p:cNvPr id="8" name="グループ化 7">
            <a:extLst>
              <a:ext uri="{FF2B5EF4-FFF2-40B4-BE49-F238E27FC236}">
                <a16:creationId xmlns:a16="http://schemas.microsoft.com/office/drawing/2014/main" id="{764238A1-6850-4AC5-8378-C76A30773CB4}"/>
              </a:ext>
            </a:extLst>
          </p:cNvPr>
          <p:cNvGrpSpPr/>
          <p:nvPr/>
        </p:nvGrpSpPr>
        <p:grpSpPr>
          <a:xfrm>
            <a:off x="8615658" y="-268364"/>
            <a:ext cx="3769382" cy="1634832"/>
            <a:chOff x="7753350" y="5463711"/>
            <a:chExt cx="3962400" cy="1671843"/>
          </a:xfrm>
        </p:grpSpPr>
        <p:pic>
          <p:nvPicPr>
            <p:cNvPr id="9" name="グラフィックス 8">
              <a:extLst>
                <a:ext uri="{FF2B5EF4-FFF2-40B4-BE49-F238E27FC236}">
                  <a16:creationId xmlns:a16="http://schemas.microsoft.com/office/drawing/2014/main" id="{D96D6685-7B66-4483-8674-F65C1A236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0" name="テキスト ボックス 9">
              <a:extLst>
                <a:ext uri="{FF2B5EF4-FFF2-40B4-BE49-F238E27FC236}">
                  <a16:creationId xmlns:a16="http://schemas.microsoft.com/office/drawing/2014/main" id="{FE0EEB47-8B39-4238-AB30-75DB4D90AA6D}"/>
                </a:ext>
              </a:extLst>
            </p:cNvPr>
            <p:cNvSpPr txBox="1"/>
            <p:nvPr/>
          </p:nvSpPr>
          <p:spPr>
            <a:xfrm>
              <a:off x="8149998"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11" name="図 10">
            <a:extLst>
              <a:ext uri="{FF2B5EF4-FFF2-40B4-BE49-F238E27FC236}">
                <a16:creationId xmlns:a16="http://schemas.microsoft.com/office/drawing/2014/main" id="{1B781AD4-5392-4B19-B173-7BDB7F696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 y="1134370"/>
            <a:ext cx="3508273" cy="2186494"/>
          </a:xfrm>
          <a:prstGeom prst="rect">
            <a:avLst/>
          </a:prstGeom>
        </p:spPr>
      </p:pic>
    </p:spTree>
    <p:extLst>
      <p:ext uri="{BB962C8B-B14F-4D97-AF65-F5344CB8AC3E}">
        <p14:creationId xmlns:p14="http://schemas.microsoft.com/office/powerpoint/2010/main" val="414884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3" name="グループ化 2">
            <a:extLst>
              <a:ext uri="{FF2B5EF4-FFF2-40B4-BE49-F238E27FC236}">
                <a16:creationId xmlns:a16="http://schemas.microsoft.com/office/drawing/2014/main" id="{DB3D0B84-56AE-496C-B911-2E16E3B7A227}"/>
              </a:ext>
            </a:extLst>
          </p:cNvPr>
          <p:cNvGrpSpPr/>
          <p:nvPr/>
        </p:nvGrpSpPr>
        <p:grpSpPr>
          <a:xfrm>
            <a:off x="733424" y="1161547"/>
            <a:ext cx="2797561" cy="638831"/>
            <a:chOff x="1762124" y="2358999"/>
            <a:chExt cx="2797561" cy="638831"/>
          </a:xfrm>
        </p:grpSpPr>
        <p:pic>
          <p:nvPicPr>
            <p:cNvPr id="10" name="グラフィックス 9">
              <a:extLst>
                <a:ext uri="{FF2B5EF4-FFF2-40B4-BE49-F238E27FC236}">
                  <a16:creationId xmlns:a16="http://schemas.microsoft.com/office/drawing/2014/main" id="{C281A30F-7A48-4CAE-9F16-53450E116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124" y="2358999"/>
              <a:ext cx="2759206" cy="638831"/>
            </a:xfrm>
            <a:prstGeom prst="rect">
              <a:avLst/>
            </a:prstGeom>
          </p:spPr>
        </p:pic>
        <p:sp>
          <p:nvSpPr>
            <p:cNvPr id="2" name="テキスト ボックス 1">
              <a:extLst>
                <a:ext uri="{FF2B5EF4-FFF2-40B4-BE49-F238E27FC236}">
                  <a16:creationId xmlns:a16="http://schemas.microsoft.com/office/drawing/2014/main" id="{43F7BF80-06FE-4E03-B7F2-B99D0F5E300D}"/>
                </a:ext>
              </a:extLst>
            </p:cNvPr>
            <p:cNvSpPr txBox="1"/>
            <p:nvPr/>
          </p:nvSpPr>
          <p:spPr>
            <a:xfrm>
              <a:off x="1762124" y="2416804"/>
              <a:ext cx="2797561" cy="523220"/>
            </a:xfrm>
            <a:prstGeom prst="rect">
              <a:avLst/>
            </a:prstGeom>
            <a:noFill/>
          </p:spPr>
          <p:txBody>
            <a:bodyPr wrap="none" rtlCol="0">
              <a:spAutoFit/>
            </a:bodyPr>
            <a:lstStyle/>
            <a:p>
              <a:r>
                <a:rPr lang="en-US" altLang="ja-JP" sz="2800" b="1" dirty="0">
                  <a:solidFill>
                    <a:srgbClr val="FF00FF"/>
                  </a:solidFill>
                  <a:effectLst/>
                  <a:latin typeface="ＭＳ 明朝" panose="02020609040205080304" pitchFamily="17" charset="-128"/>
                  <a:ea typeface="ＭＳ Ｐゴシック" panose="020B0600070205080204" pitchFamily="50" charset="-128"/>
                  <a:cs typeface="ＭＳ Ｐゴシック" panose="020B0600070205080204" pitchFamily="50" charset="-128"/>
                </a:rPr>
                <a:t>1)</a:t>
              </a:r>
              <a:r>
                <a:rPr lang="ja-JP" altLang="ja-JP" sz="2800" b="1" dirty="0">
                  <a:solidFill>
                    <a:srgbClr val="FF00FF"/>
                  </a:solidFill>
                  <a:effectLst/>
                  <a:latin typeface="ＭＳ Ｐゴシック" panose="020B0600070205080204" pitchFamily="50" charset="-128"/>
                  <a:ea typeface="Batang" panose="02030600000101010101" pitchFamily="18" charset="-127"/>
                  <a:cs typeface="Batang" panose="02030600000101010101" pitchFamily="18" charset="-127"/>
                </a:rPr>
                <a:t>임청각</a:t>
              </a:r>
              <a:r>
                <a:rPr lang="ja-JP" altLang="ja-JP" sz="2800" b="1" dirty="0">
                  <a:solidFill>
                    <a:srgbClr val="FF00FF"/>
                  </a:solidFill>
                  <a:effectLst/>
                  <a:latin typeface="ＭＳ Ｐゴシック" panose="020B0600070205080204" pitchFamily="50" charset="-128"/>
                  <a:ea typeface="Batang" panose="02030600000101010101" pitchFamily="18" charset="-127"/>
                  <a:cs typeface="ＭＳ Ｐゴシック" panose="020B0600070205080204" pitchFamily="50" charset="-128"/>
                </a:rPr>
                <a:t> </a:t>
              </a:r>
              <a:r>
                <a:rPr lang="ja-JP" altLang="ja-JP" sz="2800" b="1" dirty="0">
                  <a:solidFill>
                    <a:srgbClr val="FF00FF"/>
                  </a:solidFill>
                  <a:effectLst/>
                  <a:latin typeface="ＭＳ Ｐゴシック" panose="020B0600070205080204" pitchFamily="50" charset="-128"/>
                  <a:ea typeface="ＭＳ 明朝" panose="02020609040205080304" pitchFamily="17" charset="-128"/>
                  <a:cs typeface="ＭＳ Ｐゴシック" panose="020B0600070205080204" pitchFamily="50" charset="-128"/>
                </a:rPr>
                <a:t>臨淸閣</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pic>
        <p:nvPicPr>
          <p:cNvPr id="13" name="図 12">
            <a:extLst>
              <a:ext uri="{FF2B5EF4-FFF2-40B4-BE49-F238E27FC236}">
                <a16:creationId xmlns:a16="http://schemas.microsoft.com/office/drawing/2014/main" id="{A2502375-EC12-4FFF-8A09-C86AC392AE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72497" y="1266449"/>
            <a:ext cx="7568507" cy="3981825"/>
          </a:xfrm>
          <a:prstGeom prst="rect">
            <a:avLst/>
          </a:prstGeom>
          <a:noFill/>
          <a:ln>
            <a:noFill/>
          </a:ln>
        </p:spPr>
      </p:pic>
      <p:sp>
        <p:nvSpPr>
          <p:cNvPr id="8" name="テキスト ボックス 7">
            <a:extLst>
              <a:ext uri="{FF2B5EF4-FFF2-40B4-BE49-F238E27FC236}">
                <a16:creationId xmlns:a16="http://schemas.microsoft.com/office/drawing/2014/main" id="{50F41235-7371-4776-8E59-44122FF1CF91}"/>
              </a:ext>
            </a:extLst>
          </p:cNvPr>
          <p:cNvSpPr txBox="1"/>
          <p:nvPr/>
        </p:nvSpPr>
        <p:spPr>
          <a:xfrm>
            <a:off x="339340" y="2129944"/>
            <a:ext cx="3426210" cy="4401205"/>
          </a:xfrm>
          <a:prstGeom prst="rect">
            <a:avLst/>
          </a:prstGeom>
          <a:noFill/>
        </p:spPr>
        <p:txBody>
          <a:bodyPr wrap="square" rtlCol="0">
            <a:spAutoFit/>
          </a:bodyPr>
          <a:lstStyle/>
          <a:p>
            <a:r>
              <a:rPr lang="ja-JP" altLang="ja-JP" sz="2800" dirty="0">
                <a:effectLst/>
                <a:ea typeface="ＭＳ 明朝" panose="02020609040205080304" pitchFamily="17" charset="-128"/>
                <a:cs typeface="Batang" panose="02030600000101010101" pitchFamily="18" charset="-127"/>
              </a:rPr>
              <a:t>日帝が</a:t>
            </a:r>
            <a:r>
              <a:rPr lang="ja-JP" altLang="ja-JP" sz="2800" dirty="0">
                <a:effectLst/>
                <a:ea typeface="ＭＳ 明朝" panose="02020609040205080304" pitchFamily="17" charset="-128"/>
                <a:cs typeface="ＭＳ 明朝" panose="02020609040205080304" pitchFamily="17" charset="-128"/>
              </a:rPr>
              <a:t>鉄</a:t>
            </a:r>
            <a:r>
              <a:rPr lang="ja-JP" altLang="ja-JP" sz="2800" dirty="0">
                <a:effectLst/>
                <a:ea typeface="ＭＳ 明朝" panose="02020609040205080304" pitchFamily="17" charset="-128"/>
                <a:cs typeface="Batang" panose="02030600000101010101" pitchFamily="18" charset="-127"/>
              </a:rPr>
              <a:t>道を敷いて一部が取り</a:t>
            </a:r>
            <a:r>
              <a:rPr lang="ja-JP" altLang="ja-JP" sz="2800" dirty="0">
                <a:effectLst/>
                <a:ea typeface="ＭＳ 明朝" panose="02020609040205080304" pitchFamily="17" charset="-128"/>
                <a:cs typeface="ＭＳ 明朝" panose="02020609040205080304" pitchFamily="17" charset="-128"/>
              </a:rPr>
              <a:t>壊</a:t>
            </a:r>
            <a:r>
              <a:rPr lang="ja-JP" altLang="ja-JP" sz="2800" dirty="0">
                <a:effectLst/>
                <a:ea typeface="ＭＳ 明朝" panose="02020609040205080304" pitchFamily="17" charset="-128"/>
                <a:cs typeface="Batang" panose="02030600000101010101" pitchFamily="18" charset="-127"/>
              </a:rPr>
              <a:t>された。臨時政府初代</a:t>
            </a:r>
            <a:r>
              <a:rPr lang="ja-JP" altLang="ja-JP" sz="2800" dirty="0">
                <a:effectLst/>
                <a:ea typeface="ＭＳ 明朝" panose="02020609040205080304" pitchFamily="17" charset="-128"/>
                <a:cs typeface="ＭＳ 明朝" panose="02020609040205080304" pitchFamily="17" charset="-128"/>
              </a:rPr>
              <a:t>国</a:t>
            </a:r>
            <a:r>
              <a:rPr lang="ja-JP" altLang="ja-JP" sz="2800" dirty="0">
                <a:effectLst/>
                <a:ea typeface="ＭＳ 明朝" panose="02020609040205080304" pitchFamily="17" charset="-128"/>
                <a:cs typeface="Batang" panose="02030600000101010101" pitchFamily="18" charset="-127"/>
              </a:rPr>
              <a:t>務領を務めた李相</a:t>
            </a:r>
            <a:r>
              <a:rPr lang="ja-JP" altLang="ja-JP" sz="2800" dirty="0">
                <a:effectLst/>
                <a:ea typeface="ＭＳ 明朝" panose="02020609040205080304" pitchFamily="17" charset="-128"/>
                <a:cs typeface="ＭＳ 明朝" panose="02020609040205080304" pitchFamily="17" charset="-128"/>
              </a:rPr>
              <a:t>竜</a:t>
            </a:r>
            <a:r>
              <a:rPr lang="ja-JP" altLang="ja-JP" sz="2800" dirty="0">
                <a:effectLst/>
                <a:ea typeface="ＭＳ 明朝" panose="02020609040205080304" pitchFamily="17" charset="-128"/>
                <a:cs typeface="Batang" panose="02030600000101010101" pitchFamily="18" charset="-127"/>
              </a:rPr>
              <a:t>（</a:t>
            </a:r>
            <a:r>
              <a:rPr lang="en-US" altLang="ja-JP" sz="2800" dirty="0">
                <a:effectLst/>
                <a:ea typeface="ＭＳ 明朝" panose="02020609040205080304" pitchFamily="17" charset="-128"/>
                <a:cs typeface="Batang" panose="02030600000101010101" pitchFamily="18" charset="-127"/>
              </a:rPr>
              <a:t>1858</a:t>
            </a:r>
            <a:r>
              <a:rPr lang="ja-JP" altLang="ja-JP" sz="2800" dirty="0">
                <a:effectLst/>
                <a:ea typeface="ＭＳ 明朝" panose="02020609040205080304" pitchFamily="17" charset="-128"/>
                <a:cs typeface="Batang" panose="02030600000101010101" pitchFamily="18" charset="-127"/>
              </a:rPr>
              <a:t>～</a:t>
            </a:r>
            <a:r>
              <a:rPr lang="en-US" altLang="ja-JP" sz="2800" dirty="0">
                <a:effectLst/>
                <a:ea typeface="ＭＳ 明朝" panose="02020609040205080304" pitchFamily="17" charset="-128"/>
                <a:cs typeface="Batang" panose="02030600000101010101" pitchFamily="18" charset="-127"/>
              </a:rPr>
              <a:t>1932</a:t>
            </a:r>
            <a:r>
              <a:rPr lang="ja-JP" altLang="ja-JP" sz="2800" dirty="0">
                <a:effectLst/>
                <a:ea typeface="ＭＳ 明朝" panose="02020609040205080304" pitchFamily="17" charset="-128"/>
                <a:cs typeface="Batang" panose="02030600000101010101" pitchFamily="18" charset="-127"/>
              </a:rPr>
              <a:t>）一族が代</a:t>
            </a:r>
            <a:r>
              <a:rPr lang="ja-JP" altLang="ja-JP" sz="2800" dirty="0">
                <a:effectLst/>
                <a:ea typeface="ＭＳ 明朝" panose="02020609040205080304" pitchFamily="17" charset="-128"/>
                <a:cs typeface="ＭＳ 明朝" panose="02020609040205080304" pitchFamily="17" charset="-128"/>
              </a:rPr>
              <a:t>々</a:t>
            </a:r>
            <a:r>
              <a:rPr lang="ja-JP" altLang="ja-JP" sz="2800" dirty="0">
                <a:effectLst/>
                <a:ea typeface="ＭＳ 明朝" panose="02020609040205080304" pitchFamily="17" charset="-128"/>
                <a:cs typeface="Batang" panose="02030600000101010101" pitchFamily="18" charset="-127"/>
              </a:rPr>
              <a:t>暮らした臨</a:t>
            </a:r>
            <a:r>
              <a:rPr lang="ja-JP" altLang="ja-JP" sz="2800" dirty="0">
                <a:effectLst/>
                <a:ea typeface="ＭＳ 明朝" panose="02020609040205080304" pitchFamily="17" charset="-128"/>
                <a:cs typeface="ＭＳ 明朝" panose="02020609040205080304" pitchFamily="17" charset="-128"/>
              </a:rPr>
              <a:t>清</a:t>
            </a:r>
            <a:r>
              <a:rPr lang="ja-JP" altLang="ja-JP" sz="2800" dirty="0">
                <a:effectLst/>
                <a:ea typeface="ＭＳ 明朝" panose="02020609040205080304" pitchFamily="17" charset="-128"/>
                <a:cs typeface="Batang" panose="02030600000101010101" pitchFamily="18" charset="-127"/>
              </a:rPr>
              <a:t>閣からは</a:t>
            </a:r>
            <a:r>
              <a:rPr lang="en-US" altLang="ja-JP" sz="2800" dirty="0">
                <a:effectLst/>
                <a:ea typeface="ＭＳ 明朝" panose="02020609040205080304" pitchFamily="17" charset="-128"/>
                <a:cs typeface="Batang" panose="02030600000101010101" pitchFamily="18" charset="-127"/>
              </a:rPr>
              <a:t>11</a:t>
            </a:r>
            <a:r>
              <a:rPr lang="ja-JP" altLang="ja-JP" sz="2800" dirty="0">
                <a:effectLst/>
                <a:ea typeface="ＭＳ 明朝" panose="02020609040205080304" pitchFamily="17" charset="-128"/>
                <a:cs typeface="Batang" panose="02030600000101010101" pitchFamily="18" charset="-127"/>
              </a:rPr>
              <a:t>人の</a:t>
            </a:r>
            <a:r>
              <a:rPr lang="ja-JP" altLang="ja-JP" sz="2800" dirty="0">
                <a:effectLst/>
                <a:ea typeface="ＭＳ 明朝" panose="02020609040205080304" pitchFamily="17" charset="-128"/>
                <a:cs typeface="ＭＳ 明朝" panose="02020609040205080304" pitchFamily="17" charset="-128"/>
              </a:rPr>
              <a:t>独</a:t>
            </a:r>
            <a:r>
              <a:rPr lang="ja-JP" altLang="ja-JP" sz="2800" dirty="0">
                <a:effectLst/>
                <a:ea typeface="ＭＳ 明朝" panose="02020609040205080304" pitchFamily="17" charset="-128"/>
                <a:cs typeface="Batang" panose="02030600000101010101" pitchFamily="18" charset="-127"/>
              </a:rPr>
              <a:t>立活動家が輩出され、「</a:t>
            </a:r>
            <a:r>
              <a:rPr lang="ja-JP" altLang="ja-JP" sz="2800" dirty="0">
                <a:effectLst/>
                <a:ea typeface="ＭＳ 明朝" panose="02020609040205080304" pitchFamily="17" charset="-128"/>
                <a:cs typeface="ＭＳ 明朝" panose="02020609040205080304" pitchFamily="17" charset="-128"/>
              </a:rPr>
              <a:t>独</a:t>
            </a:r>
            <a:r>
              <a:rPr lang="ja-JP" altLang="ja-JP" sz="2800" dirty="0">
                <a:effectLst/>
                <a:ea typeface="ＭＳ 明朝" panose="02020609040205080304" pitchFamily="17" charset="-128"/>
                <a:cs typeface="Batang" panose="02030600000101010101" pitchFamily="18" charset="-127"/>
              </a:rPr>
              <a:t>立運動の聖地」と呼ばれる。</a:t>
            </a:r>
            <a:endParaRPr kumimoji="1" lang="ja-JP" altLang="en-US" sz="2800" dirty="0"/>
          </a:p>
        </p:txBody>
      </p:sp>
      <p:sp>
        <p:nvSpPr>
          <p:cNvPr id="9" name="四角形: 角を丸くする 8">
            <a:extLst>
              <a:ext uri="{FF2B5EF4-FFF2-40B4-BE49-F238E27FC236}">
                <a16:creationId xmlns:a16="http://schemas.microsoft.com/office/drawing/2014/main" id="{5C3D61B0-33FB-4EF3-8104-B57D6F373FEE}"/>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65230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D23102-F395-4155-8F07-7DE58C350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404" y="641445"/>
            <a:ext cx="6753225" cy="4505325"/>
          </a:xfrm>
          <a:prstGeom prst="rect">
            <a:avLst/>
          </a:prstGeom>
        </p:spPr>
      </p:pic>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3" name="グループ化 2">
            <a:extLst>
              <a:ext uri="{FF2B5EF4-FFF2-40B4-BE49-F238E27FC236}">
                <a16:creationId xmlns:a16="http://schemas.microsoft.com/office/drawing/2014/main" id="{DB3D0B84-56AE-496C-B911-2E16E3B7A227}"/>
              </a:ext>
            </a:extLst>
          </p:cNvPr>
          <p:cNvGrpSpPr/>
          <p:nvPr/>
        </p:nvGrpSpPr>
        <p:grpSpPr>
          <a:xfrm>
            <a:off x="733424" y="1161547"/>
            <a:ext cx="2797561" cy="638831"/>
            <a:chOff x="1762124" y="2358999"/>
            <a:chExt cx="2797561" cy="638831"/>
          </a:xfrm>
        </p:grpSpPr>
        <p:pic>
          <p:nvPicPr>
            <p:cNvPr id="10" name="グラフィックス 9">
              <a:extLst>
                <a:ext uri="{FF2B5EF4-FFF2-40B4-BE49-F238E27FC236}">
                  <a16:creationId xmlns:a16="http://schemas.microsoft.com/office/drawing/2014/main" id="{C281A30F-7A48-4CAE-9F16-53450E116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2124" y="2358999"/>
              <a:ext cx="2759206" cy="638831"/>
            </a:xfrm>
            <a:prstGeom prst="rect">
              <a:avLst/>
            </a:prstGeom>
          </p:spPr>
        </p:pic>
        <p:sp>
          <p:nvSpPr>
            <p:cNvPr id="2" name="テキスト ボックス 1">
              <a:extLst>
                <a:ext uri="{FF2B5EF4-FFF2-40B4-BE49-F238E27FC236}">
                  <a16:creationId xmlns:a16="http://schemas.microsoft.com/office/drawing/2014/main" id="{43F7BF80-06FE-4E03-B7F2-B99D0F5E300D}"/>
                </a:ext>
              </a:extLst>
            </p:cNvPr>
            <p:cNvSpPr txBox="1"/>
            <p:nvPr/>
          </p:nvSpPr>
          <p:spPr>
            <a:xfrm>
              <a:off x="1762124" y="2416804"/>
              <a:ext cx="2797561" cy="523220"/>
            </a:xfrm>
            <a:prstGeom prst="rect">
              <a:avLst/>
            </a:prstGeom>
            <a:noFill/>
          </p:spPr>
          <p:txBody>
            <a:bodyPr wrap="none" rtlCol="0">
              <a:spAutoFit/>
            </a:bodyPr>
            <a:lstStyle/>
            <a:p>
              <a:r>
                <a:rPr lang="en-US" altLang="ko-KR" sz="2800" b="1" dirty="0">
                  <a:solidFill>
                    <a:srgbClr val="FF00FF"/>
                  </a:solidFill>
                  <a:effectLst/>
                  <a:latin typeface="ＭＳ 明朝" panose="02020609040205080304" pitchFamily="17" charset="-128"/>
                  <a:ea typeface="ＭＳ 明朝" panose="02020609040205080304" pitchFamily="17" charset="-128"/>
                  <a:cs typeface="ＭＳ Ｐゴシック" panose="020B0600070205080204" pitchFamily="50" charset="-128"/>
                </a:rPr>
                <a:t>2)</a:t>
              </a:r>
              <a:r>
                <a:rPr lang="ko-KR" altLang="en-US" sz="2800" b="1" dirty="0" err="1">
                  <a:solidFill>
                    <a:srgbClr val="FF00FF"/>
                  </a:solidFill>
                  <a:effectLst/>
                  <a:latin typeface="ＭＳ Ｐゴシック" panose="020B0600070205080204" pitchFamily="50" charset="-128"/>
                  <a:ea typeface="ＭＳ 明朝" panose="02020609040205080304" pitchFamily="17" charset="-128"/>
                  <a:cs typeface="ＭＳ Ｐゴシック" panose="020B0600070205080204" pitchFamily="50" charset="-128"/>
                </a:rPr>
                <a:t>월영교</a:t>
              </a:r>
              <a:r>
                <a:rPr lang="ko-KR" altLang="en-US" sz="2800" b="1" dirty="0">
                  <a:solidFill>
                    <a:srgbClr val="FF00FF"/>
                  </a:solidFill>
                  <a:effectLst/>
                  <a:latin typeface="ＭＳ Ｐゴシック" panose="020B0600070205080204" pitchFamily="50" charset="-128"/>
                  <a:ea typeface="ＭＳ 明朝" panose="02020609040205080304" pitchFamily="17" charset="-128"/>
                  <a:cs typeface="ＭＳ Ｐゴシック" panose="020B0600070205080204" pitchFamily="50" charset="-128"/>
                </a:rPr>
                <a:t> 月映橋</a:t>
              </a:r>
              <a:endParaRPr lang="ja-JP" altLang="ja-JP" sz="2800" b="1" dirty="0">
                <a:solidFill>
                  <a:srgbClr val="FF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8" name="テキスト ボックス 7">
            <a:extLst>
              <a:ext uri="{FF2B5EF4-FFF2-40B4-BE49-F238E27FC236}">
                <a16:creationId xmlns:a16="http://schemas.microsoft.com/office/drawing/2014/main" id="{50F41235-7371-4776-8E59-44122FF1CF91}"/>
              </a:ext>
            </a:extLst>
          </p:cNvPr>
          <p:cNvSpPr txBox="1"/>
          <p:nvPr/>
        </p:nvSpPr>
        <p:spPr>
          <a:xfrm>
            <a:off x="337304" y="1858183"/>
            <a:ext cx="4444246" cy="2246769"/>
          </a:xfrm>
          <a:prstGeom prst="rect">
            <a:avLst/>
          </a:prstGeom>
          <a:noFill/>
        </p:spPr>
        <p:txBody>
          <a:bodyPr wrap="square" rtlCol="0">
            <a:spAutoFit/>
          </a:bodyPr>
          <a:lstStyle/>
          <a:p>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安東湖にかけられた橋で</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2003</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年に開通。長さ</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387m</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、幅</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3.6m</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の木柵人道橋で、橋の真ん中には月映亭がある。</a:t>
            </a:r>
            <a:endParaRPr kumimoji="1" lang="ja-JP" altLang="en-US" sz="2800" dirty="0">
              <a:latin typeface="ＭＳ 明朝" panose="02020609040205080304" pitchFamily="17" charset="-128"/>
              <a:ea typeface="ＭＳ 明朝" panose="02020609040205080304" pitchFamily="17" charset="-128"/>
            </a:endParaRPr>
          </a:p>
        </p:txBody>
      </p:sp>
      <p:pic>
        <p:nvPicPr>
          <p:cNvPr id="11" name="図 10">
            <a:extLst>
              <a:ext uri="{FF2B5EF4-FFF2-40B4-BE49-F238E27FC236}">
                <a16:creationId xmlns:a16="http://schemas.microsoft.com/office/drawing/2014/main" id="{2855257E-DBAD-4CD4-82B9-84C16D75A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409" y="3685852"/>
            <a:ext cx="3999790" cy="2677656"/>
          </a:xfrm>
          <a:prstGeom prst="rect">
            <a:avLst/>
          </a:prstGeom>
        </p:spPr>
      </p:pic>
      <p:sp>
        <p:nvSpPr>
          <p:cNvPr id="12" name="四角形: 角を丸くする 11">
            <a:extLst>
              <a:ext uri="{FF2B5EF4-FFF2-40B4-BE49-F238E27FC236}">
                <a16:creationId xmlns:a16="http://schemas.microsoft.com/office/drawing/2014/main" id="{4D41A9D8-C9B4-4962-AC7A-516CB90F18FF}"/>
              </a:ext>
            </a:extLst>
          </p:cNvPr>
          <p:cNvSpPr/>
          <p:nvPr/>
        </p:nvSpPr>
        <p:spPr>
          <a:xfrm>
            <a:off x="1408429" y="150685"/>
            <a:ext cx="858901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안동관광</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꼭</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대표 여행지 </a:t>
            </a:r>
            <a:r>
              <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20</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선 </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7374726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23504</TotalTime>
  <Words>1297</Words>
  <Application>Microsoft Office PowerPoint</Application>
  <PresentationFormat>ワイド画面</PresentationFormat>
  <Paragraphs>184</Paragraphs>
  <Slides>40</Slides>
  <Notes>0</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40</vt:i4>
      </vt:variant>
    </vt:vector>
  </HeadingPairs>
  <TitlesOfParts>
    <vt:vector size="49" baseType="lpstr">
      <vt:lpstr>Batang</vt:lpstr>
      <vt:lpstr>HG丸ｺﾞｼｯｸM-PRO</vt:lpstr>
      <vt:lpstr>ＭＳ Ｐゴシック</vt:lpstr>
      <vt:lpstr>ＭＳ 明朝</vt:lpstr>
      <vt:lpstr>游ゴシック</vt:lpstr>
      <vt:lpstr>游ゴシック Light</vt:lpstr>
      <vt:lpstr>游明朝</vt:lpstr>
      <vt:lpstr>Arial</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PowerPoint プレゼンテーション</vt:lpstr>
      <vt:lpstr>①</vt:lpstr>
      <vt:lpstr>①</vt:lpstr>
      <vt:lpstr>①</vt:lpstr>
      <vt:lpstr>②</vt:lpstr>
      <vt:lpstr>②</vt:lpstr>
      <vt:lpstr>②</vt:lpstr>
      <vt:lpstr>③</vt:lpstr>
      <vt:lpstr>③</vt:lpstr>
      <vt:lpstr>③</vt:lpstr>
      <vt:lpstr>④</vt:lpstr>
      <vt:lpstr>④</vt:lpstr>
      <vt:lpstr>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854</cp:revision>
  <cp:lastPrinted>2020-08-03T12:07:08Z</cp:lastPrinted>
  <dcterms:created xsi:type="dcterms:W3CDTF">2020-07-24T06:00:28Z</dcterms:created>
  <dcterms:modified xsi:type="dcterms:W3CDTF">2021-07-31T12:58:30Z</dcterms:modified>
</cp:coreProperties>
</file>