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74" r:id="rId3"/>
    <p:sldId id="464" r:id="rId4"/>
    <p:sldId id="581" r:id="rId5"/>
    <p:sldId id="639" r:id="rId6"/>
    <p:sldId id="546" r:id="rId7"/>
    <p:sldId id="614" r:id="rId8"/>
    <p:sldId id="522" r:id="rId9"/>
    <p:sldId id="497" r:id="rId10"/>
    <p:sldId id="582" r:id="rId11"/>
    <p:sldId id="613" r:id="rId12"/>
    <p:sldId id="615" r:id="rId13"/>
    <p:sldId id="616" r:id="rId14"/>
    <p:sldId id="643" r:id="rId15"/>
    <p:sldId id="617" r:id="rId16"/>
    <p:sldId id="618" r:id="rId17"/>
    <p:sldId id="619" r:id="rId18"/>
    <p:sldId id="621" r:id="rId19"/>
    <p:sldId id="620" r:id="rId20"/>
    <p:sldId id="622" r:id="rId21"/>
    <p:sldId id="623" r:id="rId22"/>
    <p:sldId id="624" r:id="rId23"/>
    <p:sldId id="625" r:id="rId24"/>
    <p:sldId id="627" r:id="rId25"/>
    <p:sldId id="628" r:id="rId26"/>
    <p:sldId id="638" r:id="rId27"/>
    <p:sldId id="642" r:id="rId28"/>
    <p:sldId id="629" r:id="rId29"/>
    <p:sldId id="630" r:id="rId30"/>
    <p:sldId id="632" r:id="rId31"/>
    <p:sldId id="633" r:id="rId32"/>
    <p:sldId id="634" r:id="rId33"/>
    <p:sldId id="635" r:id="rId34"/>
    <p:sldId id="636" r:id="rId35"/>
    <p:sldId id="637" r:id="rId36"/>
    <p:sldId id="612" r:id="rId37"/>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gusa Hatsuko" initials="SH" lastIdx="2" clrIdx="0">
    <p:extLst>
      <p:ext uri="{19B8F6BF-5375-455C-9EA6-DF929625EA0E}">
        <p15:presenceInfo xmlns:p15="http://schemas.microsoft.com/office/powerpoint/2012/main" userId="b142db85d87d60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7E3FF"/>
    <a:srgbClr val="FECAFF"/>
    <a:srgbClr val="FEE3FF"/>
    <a:srgbClr val="84CCCB"/>
    <a:srgbClr val="E9EBF5"/>
    <a:srgbClr val="FF6699"/>
    <a:srgbClr val="E694BD"/>
    <a:srgbClr val="C246C2"/>
    <a:srgbClr val="20AE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67" d="100"/>
          <a:sy n="67" d="100"/>
        </p:scale>
        <p:origin x="6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753C54BC-F285-42B3-A053-1A29FC1D38D8}" type="datetimeFigureOut">
              <a:rPr kumimoji="1" lang="ja-JP" altLang="en-US" smtClean="0"/>
              <a:t>2021/8/25</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397D9678-0E7E-43FF-906A-4A5ECC1B3F31}" type="slidenum">
              <a:rPr kumimoji="1" lang="ja-JP" altLang="en-US" smtClean="0"/>
              <a:t>‹#›</a:t>
            </a:fld>
            <a:endParaRPr kumimoji="1" lang="ja-JP" altLang="en-US"/>
          </a:p>
        </p:txBody>
      </p:sp>
    </p:spTree>
    <p:extLst>
      <p:ext uri="{BB962C8B-B14F-4D97-AF65-F5344CB8AC3E}">
        <p14:creationId xmlns:p14="http://schemas.microsoft.com/office/powerpoint/2010/main" val="23766267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572CB0-4D3C-45C2-8BB9-6842D10D3A2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0B99C1-75D0-4572-BAC6-49577287AE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86355F6-1D91-416A-A63A-FED710ED3223}"/>
              </a:ext>
            </a:extLst>
          </p:cNvPr>
          <p:cNvSpPr>
            <a:spLocks noGrp="1"/>
          </p:cNvSpPr>
          <p:nvPr>
            <p:ph type="dt" sz="half" idx="10"/>
          </p:nvPr>
        </p:nvSpPr>
        <p:spPr/>
        <p:txBody>
          <a:bodyPr/>
          <a:lstStyle/>
          <a:p>
            <a:fld id="{838D701A-8E53-40E5-9873-A6B9CA5A98F2}" type="datetimeFigureOut">
              <a:rPr kumimoji="1" lang="ja-JP" altLang="en-US" smtClean="0"/>
              <a:t>2021/8/25</a:t>
            </a:fld>
            <a:endParaRPr kumimoji="1" lang="ja-JP" altLang="en-US"/>
          </a:p>
        </p:txBody>
      </p:sp>
      <p:sp>
        <p:nvSpPr>
          <p:cNvPr id="5" name="フッター プレースホルダー 4">
            <a:extLst>
              <a:ext uri="{FF2B5EF4-FFF2-40B4-BE49-F238E27FC236}">
                <a16:creationId xmlns:a16="http://schemas.microsoft.com/office/drawing/2014/main" id="{F71F2D2C-CFCF-4B86-88EB-8064C6C58B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35D234-B347-4F0B-AD97-3D5A19BB0FF4}"/>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58183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3E5DD8-7E46-46AC-B91F-8A6D8F20DA7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C4F8C63-A527-4BE4-97CC-5AEAF91266A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6C9C96-F4BB-4147-97BE-B95C8D184BC2}"/>
              </a:ext>
            </a:extLst>
          </p:cNvPr>
          <p:cNvSpPr>
            <a:spLocks noGrp="1"/>
          </p:cNvSpPr>
          <p:nvPr>
            <p:ph type="dt" sz="half" idx="10"/>
          </p:nvPr>
        </p:nvSpPr>
        <p:spPr/>
        <p:txBody>
          <a:bodyPr/>
          <a:lstStyle/>
          <a:p>
            <a:fld id="{838D701A-8E53-40E5-9873-A6B9CA5A98F2}" type="datetimeFigureOut">
              <a:rPr kumimoji="1" lang="ja-JP" altLang="en-US" smtClean="0"/>
              <a:t>2021/8/25</a:t>
            </a:fld>
            <a:endParaRPr kumimoji="1" lang="ja-JP" altLang="en-US"/>
          </a:p>
        </p:txBody>
      </p:sp>
      <p:sp>
        <p:nvSpPr>
          <p:cNvPr id="5" name="フッター プレースホルダー 4">
            <a:extLst>
              <a:ext uri="{FF2B5EF4-FFF2-40B4-BE49-F238E27FC236}">
                <a16:creationId xmlns:a16="http://schemas.microsoft.com/office/drawing/2014/main" id="{4B8258EA-43F6-4489-80A5-8FB31D42DA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AA36A-938F-4359-96E1-3EC998C6C933}"/>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0282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C3E9C3C-2E2E-452E-88F6-D5C2DD559C9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7F1EA1-3BBB-4D0E-8332-F0180BACC4E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F415E3-A881-4188-AAFA-9623F2424E4C}"/>
              </a:ext>
            </a:extLst>
          </p:cNvPr>
          <p:cNvSpPr>
            <a:spLocks noGrp="1"/>
          </p:cNvSpPr>
          <p:nvPr>
            <p:ph type="dt" sz="half" idx="10"/>
          </p:nvPr>
        </p:nvSpPr>
        <p:spPr/>
        <p:txBody>
          <a:bodyPr/>
          <a:lstStyle/>
          <a:p>
            <a:fld id="{838D701A-8E53-40E5-9873-A6B9CA5A98F2}" type="datetimeFigureOut">
              <a:rPr kumimoji="1" lang="ja-JP" altLang="en-US" smtClean="0"/>
              <a:t>2021/8/25</a:t>
            </a:fld>
            <a:endParaRPr kumimoji="1" lang="ja-JP" altLang="en-US"/>
          </a:p>
        </p:txBody>
      </p:sp>
      <p:sp>
        <p:nvSpPr>
          <p:cNvPr id="5" name="フッター プレースホルダー 4">
            <a:extLst>
              <a:ext uri="{FF2B5EF4-FFF2-40B4-BE49-F238E27FC236}">
                <a16:creationId xmlns:a16="http://schemas.microsoft.com/office/drawing/2014/main" id="{02A9D757-EFF3-4FFA-B006-4CCFD1AA4C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7197993-6745-4E4E-AD1B-E2A9D6D9F355}"/>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82953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2A71E9-3E1E-4BC3-BF65-F0A55F2EAFD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3014D76-F30A-4984-8F8F-FC9E7B05215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8143DD-23D3-47EC-A57F-81BC86E2465A}"/>
              </a:ext>
            </a:extLst>
          </p:cNvPr>
          <p:cNvSpPr>
            <a:spLocks noGrp="1"/>
          </p:cNvSpPr>
          <p:nvPr>
            <p:ph type="dt" sz="half" idx="10"/>
          </p:nvPr>
        </p:nvSpPr>
        <p:spPr/>
        <p:txBody>
          <a:bodyPr/>
          <a:lstStyle/>
          <a:p>
            <a:fld id="{838D701A-8E53-40E5-9873-A6B9CA5A98F2}" type="datetimeFigureOut">
              <a:rPr kumimoji="1" lang="ja-JP" altLang="en-US" smtClean="0"/>
              <a:t>2021/8/25</a:t>
            </a:fld>
            <a:endParaRPr kumimoji="1" lang="ja-JP" altLang="en-US"/>
          </a:p>
        </p:txBody>
      </p:sp>
      <p:sp>
        <p:nvSpPr>
          <p:cNvPr id="5" name="フッター プレースホルダー 4">
            <a:extLst>
              <a:ext uri="{FF2B5EF4-FFF2-40B4-BE49-F238E27FC236}">
                <a16:creationId xmlns:a16="http://schemas.microsoft.com/office/drawing/2014/main" id="{94DE3509-963F-4D95-8416-BCC6100F62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774301-CA56-41EE-B25D-F39EC6996E01}"/>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70632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9E9BE-05F2-4CDC-80E3-1445C142AC4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12522E-7CD5-4299-91C5-0AE445398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DF1ADF-A4E5-469C-B698-665825A2BCB7}"/>
              </a:ext>
            </a:extLst>
          </p:cNvPr>
          <p:cNvSpPr>
            <a:spLocks noGrp="1"/>
          </p:cNvSpPr>
          <p:nvPr>
            <p:ph type="dt" sz="half" idx="10"/>
          </p:nvPr>
        </p:nvSpPr>
        <p:spPr/>
        <p:txBody>
          <a:bodyPr/>
          <a:lstStyle/>
          <a:p>
            <a:fld id="{838D701A-8E53-40E5-9873-A6B9CA5A98F2}" type="datetimeFigureOut">
              <a:rPr kumimoji="1" lang="ja-JP" altLang="en-US" smtClean="0"/>
              <a:t>2021/8/25</a:t>
            </a:fld>
            <a:endParaRPr kumimoji="1" lang="ja-JP" altLang="en-US"/>
          </a:p>
        </p:txBody>
      </p:sp>
      <p:sp>
        <p:nvSpPr>
          <p:cNvPr id="5" name="フッター プレースホルダー 4">
            <a:extLst>
              <a:ext uri="{FF2B5EF4-FFF2-40B4-BE49-F238E27FC236}">
                <a16:creationId xmlns:a16="http://schemas.microsoft.com/office/drawing/2014/main" id="{D03F9723-84EB-440A-A7BF-ECAA323295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C2EA3E-AD62-4ED5-814A-5F618E8EF89B}"/>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14791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59F40-6678-4036-A878-5AAAEC21BD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7A65E6-2C59-4197-9E54-1D42C572721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36240A7-FFE6-4D91-BB65-86A9B68DC5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6965E19-43F3-4D57-BAC3-5CA330D8CC22}"/>
              </a:ext>
            </a:extLst>
          </p:cNvPr>
          <p:cNvSpPr>
            <a:spLocks noGrp="1"/>
          </p:cNvSpPr>
          <p:nvPr>
            <p:ph type="dt" sz="half" idx="10"/>
          </p:nvPr>
        </p:nvSpPr>
        <p:spPr/>
        <p:txBody>
          <a:bodyPr/>
          <a:lstStyle/>
          <a:p>
            <a:fld id="{838D701A-8E53-40E5-9873-A6B9CA5A98F2}" type="datetimeFigureOut">
              <a:rPr kumimoji="1" lang="ja-JP" altLang="en-US" smtClean="0"/>
              <a:t>2021/8/25</a:t>
            </a:fld>
            <a:endParaRPr kumimoji="1" lang="ja-JP" altLang="en-US"/>
          </a:p>
        </p:txBody>
      </p:sp>
      <p:sp>
        <p:nvSpPr>
          <p:cNvPr id="6" name="フッター プレースホルダー 5">
            <a:extLst>
              <a:ext uri="{FF2B5EF4-FFF2-40B4-BE49-F238E27FC236}">
                <a16:creationId xmlns:a16="http://schemas.microsoft.com/office/drawing/2014/main" id="{D73C626F-BC30-4240-9E96-794B79E6C5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8C6422-7775-4EEC-AECE-B9ADA9738E8C}"/>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57450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39FC9-1133-4A62-A47D-6F93B678A76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42F275-CBE7-4835-8C47-24D05141E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DEA22A-5306-43E2-A56E-1F78A8095D8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9F5506A-189C-4647-B06E-C9911EE84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2A10D0A-9DAC-4FA2-9EE1-8261A0790A4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A1287CE-6297-46EC-AEAF-CFE4822100D2}"/>
              </a:ext>
            </a:extLst>
          </p:cNvPr>
          <p:cNvSpPr>
            <a:spLocks noGrp="1"/>
          </p:cNvSpPr>
          <p:nvPr>
            <p:ph type="dt" sz="half" idx="10"/>
          </p:nvPr>
        </p:nvSpPr>
        <p:spPr/>
        <p:txBody>
          <a:bodyPr/>
          <a:lstStyle/>
          <a:p>
            <a:fld id="{838D701A-8E53-40E5-9873-A6B9CA5A98F2}" type="datetimeFigureOut">
              <a:rPr kumimoji="1" lang="ja-JP" altLang="en-US" smtClean="0"/>
              <a:t>2021/8/25</a:t>
            </a:fld>
            <a:endParaRPr kumimoji="1" lang="ja-JP" altLang="en-US"/>
          </a:p>
        </p:txBody>
      </p:sp>
      <p:sp>
        <p:nvSpPr>
          <p:cNvPr id="8" name="フッター プレースホルダー 7">
            <a:extLst>
              <a:ext uri="{FF2B5EF4-FFF2-40B4-BE49-F238E27FC236}">
                <a16:creationId xmlns:a16="http://schemas.microsoft.com/office/drawing/2014/main" id="{19F319BB-1449-44B0-8FAC-E69246F9C03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E3284FC-9A07-4945-8518-A7FA07FB2B0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1009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6E09B5-20DE-4E23-A678-E3F3F8EEBE4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FB743B0-0EF7-4FB2-A52B-2606E3B0F89C}"/>
              </a:ext>
            </a:extLst>
          </p:cNvPr>
          <p:cNvSpPr>
            <a:spLocks noGrp="1"/>
          </p:cNvSpPr>
          <p:nvPr>
            <p:ph type="dt" sz="half" idx="10"/>
          </p:nvPr>
        </p:nvSpPr>
        <p:spPr/>
        <p:txBody>
          <a:bodyPr/>
          <a:lstStyle/>
          <a:p>
            <a:fld id="{838D701A-8E53-40E5-9873-A6B9CA5A98F2}" type="datetimeFigureOut">
              <a:rPr kumimoji="1" lang="ja-JP" altLang="en-US" smtClean="0"/>
              <a:t>2021/8/25</a:t>
            </a:fld>
            <a:endParaRPr kumimoji="1" lang="ja-JP" altLang="en-US"/>
          </a:p>
        </p:txBody>
      </p:sp>
      <p:sp>
        <p:nvSpPr>
          <p:cNvPr id="4" name="フッター プレースホルダー 3">
            <a:extLst>
              <a:ext uri="{FF2B5EF4-FFF2-40B4-BE49-F238E27FC236}">
                <a16:creationId xmlns:a16="http://schemas.microsoft.com/office/drawing/2014/main" id="{304AE99D-BC1D-47DC-8B57-6A5CA08E7B5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D2597F-6407-4A25-9DD7-7E08A61BDC8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19330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D705C77-6C79-4D26-B367-4E9FE1D3633A}"/>
              </a:ext>
            </a:extLst>
          </p:cNvPr>
          <p:cNvSpPr>
            <a:spLocks noGrp="1"/>
          </p:cNvSpPr>
          <p:nvPr>
            <p:ph type="dt" sz="half" idx="10"/>
          </p:nvPr>
        </p:nvSpPr>
        <p:spPr/>
        <p:txBody>
          <a:bodyPr/>
          <a:lstStyle/>
          <a:p>
            <a:fld id="{838D701A-8E53-40E5-9873-A6B9CA5A98F2}" type="datetimeFigureOut">
              <a:rPr kumimoji="1" lang="ja-JP" altLang="en-US" smtClean="0"/>
              <a:t>2021/8/25</a:t>
            </a:fld>
            <a:endParaRPr kumimoji="1" lang="ja-JP" altLang="en-US"/>
          </a:p>
        </p:txBody>
      </p:sp>
      <p:sp>
        <p:nvSpPr>
          <p:cNvPr id="3" name="フッター プレースホルダー 2">
            <a:extLst>
              <a:ext uri="{FF2B5EF4-FFF2-40B4-BE49-F238E27FC236}">
                <a16:creationId xmlns:a16="http://schemas.microsoft.com/office/drawing/2014/main" id="{C0F1340B-52ED-4876-BBF7-E41ED85CD73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4E4D909-FB90-411D-9D2B-CCC1857CF94D}"/>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45885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1AFE5A-05DB-4E51-AEA4-4042991DE99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49E199-84F8-4DCC-BBE4-9ED67DFF7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FA225E-7DB6-40F5-9780-BE50483C4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E47A2B-490F-40D1-91C1-6170E550549D}"/>
              </a:ext>
            </a:extLst>
          </p:cNvPr>
          <p:cNvSpPr>
            <a:spLocks noGrp="1"/>
          </p:cNvSpPr>
          <p:nvPr>
            <p:ph type="dt" sz="half" idx="10"/>
          </p:nvPr>
        </p:nvSpPr>
        <p:spPr/>
        <p:txBody>
          <a:bodyPr/>
          <a:lstStyle/>
          <a:p>
            <a:fld id="{838D701A-8E53-40E5-9873-A6B9CA5A98F2}" type="datetimeFigureOut">
              <a:rPr kumimoji="1" lang="ja-JP" altLang="en-US" smtClean="0"/>
              <a:t>2021/8/25</a:t>
            </a:fld>
            <a:endParaRPr kumimoji="1" lang="ja-JP" altLang="en-US"/>
          </a:p>
        </p:txBody>
      </p:sp>
      <p:sp>
        <p:nvSpPr>
          <p:cNvPr id="6" name="フッター プレースホルダー 5">
            <a:extLst>
              <a:ext uri="{FF2B5EF4-FFF2-40B4-BE49-F238E27FC236}">
                <a16:creationId xmlns:a16="http://schemas.microsoft.com/office/drawing/2014/main" id="{36B3F910-6EE2-4444-B960-7C963348D8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5145EC-32C6-4D6A-86C2-D53FB4FEB1D0}"/>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2680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83C54-2F7A-4271-BC92-AD3A34AFDB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5AD7882-F8BB-4233-9AC4-9C33326ED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A96DFCD-1DB5-4E9F-B78B-668E1E4DB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F8196A-8739-441A-A642-2F6E625278E5}"/>
              </a:ext>
            </a:extLst>
          </p:cNvPr>
          <p:cNvSpPr>
            <a:spLocks noGrp="1"/>
          </p:cNvSpPr>
          <p:nvPr>
            <p:ph type="dt" sz="half" idx="10"/>
          </p:nvPr>
        </p:nvSpPr>
        <p:spPr/>
        <p:txBody>
          <a:bodyPr/>
          <a:lstStyle/>
          <a:p>
            <a:fld id="{838D701A-8E53-40E5-9873-A6B9CA5A98F2}" type="datetimeFigureOut">
              <a:rPr kumimoji="1" lang="ja-JP" altLang="en-US" smtClean="0"/>
              <a:t>2021/8/25</a:t>
            </a:fld>
            <a:endParaRPr kumimoji="1" lang="ja-JP" altLang="en-US"/>
          </a:p>
        </p:txBody>
      </p:sp>
      <p:sp>
        <p:nvSpPr>
          <p:cNvPr id="6" name="フッター プレースホルダー 5">
            <a:extLst>
              <a:ext uri="{FF2B5EF4-FFF2-40B4-BE49-F238E27FC236}">
                <a16:creationId xmlns:a16="http://schemas.microsoft.com/office/drawing/2014/main" id="{759B4E74-5EFC-48FD-87F9-BE8BF85530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E58208-48E5-40D7-809A-C449F0AAF836}"/>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72278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57A3C1-1D62-47B3-B514-B740554BC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120468-2191-44ED-BBD9-F7DBF53621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C88945-23D8-4134-888C-E7048CEE0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D701A-8E53-40E5-9873-A6B9CA5A98F2}" type="datetimeFigureOut">
              <a:rPr kumimoji="1" lang="ja-JP" altLang="en-US" smtClean="0"/>
              <a:t>2021/8/25</a:t>
            </a:fld>
            <a:endParaRPr kumimoji="1" lang="ja-JP" altLang="en-US"/>
          </a:p>
        </p:txBody>
      </p:sp>
      <p:sp>
        <p:nvSpPr>
          <p:cNvPr id="5" name="フッター プレースホルダー 4">
            <a:extLst>
              <a:ext uri="{FF2B5EF4-FFF2-40B4-BE49-F238E27FC236}">
                <a16:creationId xmlns:a16="http://schemas.microsoft.com/office/drawing/2014/main" id="{059CF9F7-4507-4569-84DC-56DBB842D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473702F-CD7E-44F5-9C18-6BF635C71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64367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svg"/><Relationship Id="rId7" Type="http://schemas.openxmlformats.org/officeDocument/2006/relationships/image" Target="../media/image23.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4CPbBK01BSo?feature=oembed" TargetMode="Externa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3.jp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ideo" Target="https://www.youtube.com/embed/4_n4lsVM1hM?feature=oembe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83CF874-E280-4ED9-A80D-42288C3F9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746" y="1739900"/>
            <a:ext cx="2756154" cy="3897592"/>
          </a:xfrm>
          <a:prstGeom prst="rect">
            <a:avLst/>
          </a:prstGeom>
        </p:spPr>
      </p:pic>
      <p:sp>
        <p:nvSpPr>
          <p:cNvPr id="2" name="タイトル 1">
            <a:extLst>
              <a:ext uri="{FF2B5EF4-FFF2-40B4-BE49-F238E27FC236}">
                <a16:creationId xmlns:a16="http://schemas.microsoft.com/office/drawing/2014/main" id="{EA6AA40A-7557-4B6F-83AB-C450835AF038}"/>
              </a:ext>
            </a:extLst>
          </p:cNvPr>
          <p:cNvSpPr>
            <a:spLocks noGrp="1"/>
          </p:cNvSpPr>
          <p:nvPr>
            <p:ph type="ctrTitle"/>
          </p:nvPr>
        </p:nvSpPr>
        <p:spPr>
          <a:xfrm>
            <a:off x="323850" y="342900"/>
            <a:ext cx="11391900" cy="2419350"/>
          </a:xfrm>
        </p:spPr>
        <p:txBody>
          <a:bodyPr>
            <a:noAutofit/>
          </a:bodyPr>
          <a:lstStyle/>
          <a:p>
            <a:r>
              <a:rPr lang="ko-KR" altLang="en-US" sz="7200" b="1" dirty="0">
                <a:solidFill>
                  <a:srgbClr val="0020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우리 땅 기차 여행</a:t>
            </a: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a:t>
            </a:r>
            <a:br>
              <a:rPr lang="en-US" altLang="ja-JP"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b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仮想空間を列車旅行しよう</a:t>
            </a:r>
            <a:endParaRPr kumimoji="1" lang="ja-JP" altLang="en-US" sz="7200"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字幕 2">
            <a:extLst>
              <a:ext uri="{FF2B5EF4-FFF2-40B4-BE49-F238E27FC236}">
                <a16:creationId xmlns:a16="http://schemas.microsoft.com/office/drawing/2014/main" id="{0658E3E8-20E8-4B71-87CB-526D69885782}"/>
              </a:ext>
            </a:extLst>
          </p:cNvPr>
          <p:cNvSpPr>
            <a:spLocks noGrp="1"/>
          </p:cNvSpPr>
          <p:nvPr>
            <p:ph type="subTitle" idx="1"/>
          </p:nvPr>
        </p:nvSpPr>
        <p:spPr>
          <a:xfrm>
            <a:off x="2628900" y="4233597"/>
            <a:ext cx="6006846" cy="1046162"/>
          </a:xfrm>
        </p:spPr>
        <p:txBody>
          <a:bodyPr>
            <a:normAutofit/>
          </a:bodyPr>
          <a:lstStyle/>
          <a:p>
            <a:r>
              <a:rPr lang="en-US" altLang="ja-JP" sz="5400" b="1" i="1" dirty="0">
                <a:latin typeface="ＭＳ 明朝" panose="02020609040205080304" pitchFamily="17" charset="-128"/>
                <a:ea typeface="ＭＳ 明朝" panose="02020609040205080304" pitchFamily="17" charset="-128"/>
                <a:cs typeface="+mj-cs"/>
              </a:rPr>
              <a:t>2021/8/24 &amp; 8/25</a:t>
            </a:r>
            <a:endParaRPr lang="ja-JP" altLang="en-US" sz="5400" b="1" i="1" dirty="0">
              <a:latin typeface="ＭＳ 明朝" panose="02020609040205080304" pitchFamily="17" charset="-128"/>
              <a:ea typeface="ＭＳ 明朝" panose="02020609040205080304" pitchFamily="17" charset="-128"/>
              <a:cs typeface="+mj-cs"/>
            </a:endParaRPr>
          </a:p>
        </p:txBody>
      </p:sp>
      <p:sp>
        <p:nvSpPr>
          <p:cNvPr id="4" name="テキスト ボックス 3">
            <a:extLst>
              <a:ext uri="{FF2B5EF4-FFF2-40B4-BE49-F238E27FC236}">
                <a16:creationId xmlns:a16="http://schemas.microsoft.com/office/drawing/2014/main" id="{8EA3003B-AB04-41FD-BF1E-96D4557C14B0}"/>
              </a:ext>
            </a:extLst>
          </p:cNvPr>
          <p:cNvSpPr txBox="1"/>
          <p:nvPr/>
        </p:nvSpPr>
        <p:spPr>
          <a:xfrm flipH="1">
            <a:off x="4002904" y="2973588"/>
            <a:ext cx="3474220" cy="1015663"/>
          </a:xfrm>
          <a:prstGeom prst="rect">
            <a:avLst/>
          </a:prstGeom>
          <a:noFill/>
        </p:spPr>
        <p:txBody>
          <a:bodyPr wrap="square" rtlCol="0">
            <a:spAutoFit/>
          </a:bodyPr>
          <a:lstStyle/>
          <a:p>
            <a:r>
              <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その</a:t>
            </a:r>
            <a:r>
              <a:rPr lang="en-US" altLang="ja-JP"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14</a:t>
            </a:r>
            <a:endPar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endParaRPr>
          </a:p>
        </p:txBody>
      </p:sp>
      <p:pic>
        <p:nvPicPr>
          <p:cNvPr id="7" name="図 6">
            <a:extLst>
              <a:ext uri="{FF2B5EF4-FFF2-40B4-BE49-F238E27FC236}">
                <a16:creationId xmlns:a16="http://schemas.microsoft.com/office/drawing/2014/main" id="{BB61DD12-B11B-44F5-9BEA-CF9D0BB1C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563" y="5821279"/>
            <a:ext cx="5862437" cy="966788"/>
          </a:xfrm>
          <a:prstGeom prst="rect">
            <a:avLst/>
          </a:prstGeom>
        </p:spPr>
      </p:pic>
    </p:spTree>
    <p:extLst>
      <p:ext uri="{BB962C8B-B14F-4D97-AF65-F5344CB8AC3E}">
        <p14:creationId xmlns:p14="http://schemas.microsoft.com/office/powerpoint/2010/main" val="104128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8" name="テキスト ボックス 7">
            <a:extLst>
              <a:ext uri="{FF2B5EF4-FFF2-40B4-BE49-F238E27FC236}">
                <a16:creationId xmlns:a16="http://schemas.microsoft.com/office/drawing/2014/main" id="{50F41235-7371-4776-8E59-44122FF1CF91}"/>
              </a:ext>
            </a:extLst>
          </p:cNvPr>
          <p:cNvSpPr txBox="1"/>
          <p:nvPr/>
        </p:nvSpPr>
        <p:spPr>
          <a:xfrm>
            <a:off x="306883" y="1173116"/>
            <a:ext cx="11578234" cy="5324535"/>
          </a:xfrm>
          <a:prstGeom prst="rect">
            <a:avLst/>
          </a:prstGeom>
          <a:noFill/>
        </p:spPr>
        <p:txBody>
          <a:bodyPr wrap="square" rtlCol="0">
            <a:spAutoFit/>
          </a:bodyPr>
          <a:lstStyle/>
          <a:p>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고려의 마지막 임금인 공양왕의 능묘이다</a:t>
            </a:r>
            <a:r>
              <a:rPr lang="en-US" altLang="ko-KR" sz="34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공양왕은 왕조의 몰락과 함께 폐위되어 왕자 석</a:t>
            </a:r>
            <a:r>
              <a:rPr lang="en-US" altLang="ko-KR" sz="3400" dirty="0">
                <a:effectLst/>
                <a:latin typeface="ＭＳ 明朝" panose="02020609040205080304" pitchFamily="17" charset="-128"/>
                <a:ea typeface="ＭＳ 明朝" panose="02020609040205080304" pitchFamily="17" charset="-128"/>
                <a:cs typeface="Batang" panose="02030600000101010101" pitchFamily="18" charset="-127"/>
              </a:rPr>
              <a:t>(</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奭</a:t>
            </a:r>
            <a:r>
              <a:rPr lang="en-US" altLang="ko-KR" sz="34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우</a:t>
            </a:r>
            <a:r>
              <a:rPr lang="en-US" altLang="ko-KR" sz="3400" dirty="0">
                <a:effectLst/>
                <a:latin typeface="ＭＳ 明朝" panose="02020609040205080304" pitchFamily="17" charset="-128"/>
                <a:ea typeface="ＭＳ 明朝" panose="02020609040205080304" pitchFamily="17" charset="-128"/>
                <a:cs typeface="Batang" panose="02030600000101010101" pitchFamily="18" charset="-127"/>
              </a:rPr>
              <a:t>(</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瑀</a:t>
            </a:r>
            <a:r>
              <a:rPr lang="en-US" altLang="ko-KR" sz="3400" dirty="0">
                <a:effectLst/>
                <a:latin typeface="ＭＳ 明朝" panose="02020609040205080304" pitchFamily="17" charset="-128"/>
                <a:ea typeface="ＭＳ 明朝" panose="02020609040205080304" pitchFamily="17" charset="-128"/>
                <a:cs typeface="Batang" panose="02030600000101010101" pitchFamily="18" charset="-127"/>
              </a:rPr>
              <a:t>)</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와 함께 원주와 간성을 거쳐 삼척에서 </a:t>
            </a:r>
            <a:r>
              <a:rPr lang="en-US" altLang="ko-KR" sz="3400" dirty="0">
                <a:effectLst/>
                <a:latin typeface="ＭＳ 明朝" panose="02020609040205080304" pitchFamily="17" charset="-128"/>
                <a:ea typeface="ＭＳ 明朝" panose="02020609040205080304" pitchFamily="17" charset="-128"/>
                <a:cs typeface="Batang" panose="02030600000101010101" pitchFamily="18" charset="-127"/>
              </a:rPr>
              <a:t>1394</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년에 </a:t>
            </a:r>
            <a:r>
              <a:rPr lang="ko-KR" altLang="en-US" sz="3400" dirty="0" err="1">
                <a:effectLst/>
                <a:latin typeface="ＭＳ 明朝" panose="02020609040205080304" pitchFamily="17" charset="-128"/>
                <a:ea typeface="ＭＳ 明朝" panose="02020609040205080304" pitchFamily="17" charset="-128"/>
                <a:cs typeface="Batang" panose="02030600000101010101" pitchFamily="18" charset="-127"/>
              </a:rPr>
              <a:t>교살되었다고</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 전한다</a:t>
            </a:r>
            <a:r>
              <a:rPr lang="en-US" altLang="ko-KR" sz="34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현재 대한민국에는 공양왕릉이 두 군데 있는데 삼척의 </a:t>
            </a:r>
            <a:r>
              <a:rPr lang="ko-KR" altLang="en-US" sz="3400" dirty="0" err="1">
                <a:effectLst/>
                <a:latin typeface="ＭＳ 明朝" panose="02020609040205080304" pitchFamily="17" charset="-128"/>
                <a:ea typeface="ＭＳ 明朝" panose="02020609040205080304" pitchFamily="17" charset="-128"/>
                <a:cs typeface="Batang" panose="02030600000101010101" pitchFamily="18" charset="-127"/>
              </a:rPr>
              <a:t>궁촌리와</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 경기도 고양시 원당동에 남아 있다</a:t>
            </a:r>
            <a:r>
              <a:rPr lang="en-US" altLang="ko-KR" sz="34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경기도에 있는 공양왕릉은 문헌에 기록되어 있으나 삼척의 공양왕릉은 민간에 오랫동안 구전되어 왔다</a:t>
            </a:r>
            <a:r>
              <a:rPr lang="en-US" altLang="ko-KR" sz="34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현재 강원도 기념물로 지정된 공양왕릉은 가장 규모가 크고 그 옆은 왕자</a:t>
            </a:r>
            <a:r>
              <a:rPr lang="en-US" altLang="ko-KR" sz="34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400" dirty="0">
                <a:effectLst/>
                <a:latin typeface="ＭＳ 明朝" panose="02020609040205080304" pitchFamily="17" charset="-128"/>
                <a:ea typeface="ＭＳ 明朝" panose="02020609040205080304" pitchFamily="17" charset="-128"/>
                <a:cs typeface="Batang" panose="02030600000101010101" pitchFamily="18" charset="-127"/>
              </a:rPr>
              <a:t>나머지는 시녀 또는 왕이 타던 말무덤이라고 전한다</a:t>
            </a:r>
            <a:r>
              <a:rPr lang="en-US" altLang="ko-KR" sz="3400" dirty="0">
                <a:effectLst/>
                <a:latin typeface="ＭＳ 明朝" panose="02020609040205080304" pitchFamily="17" charset="-128"/>
                <a:ea typeface="ＭＳ 明朝" panose="02020609040205080304" pitchFamily="17" charset="-128"/>
                <a:cs typeface="Batang" panose="02030600000101010101" pitchFamily="18" charset="-127"/>
              </a:rPr>
              <a:t>.</a:t>
            </a:r>
            <a:endParaRPr kumimoji="1" lang="ja-JP" altLang="en-US" sz="3400" dirty="0">
              <a:latin typeface="ＭＳ 明朝" panose="02020609040205080304" pitchFamily="17" charset="-128"/>
              <a:ea typeface="ＭＳ 明朝" panose="02020609040205080304" pitchFamily="17" charset="-128"/>
            </a:endParaRPr>
          </a:p>
        </p:txBody>
      </p:sp>
      <p:sp>
        <p:nvSpPr>
          <p:cNvPr id="12" name="四角形: 角を丸くする 11">
            <a:extLst>
              <a:ext uri="{FF2B5EF4-FFF2-40B4-BE49-F238E27FC236}">
                <a16:creationId xmlns:a16="http://schemas.microsoft.com/office/drawing/2014/main" id="{4D41A9D8-C9B4-4962-AC7A-516CB90F18FF}"/>
              </a:ext>
            </a:extLst>
          </p:cNvPr>
          <p:cNvSpPr/>
          <p:nvPr/>
        </p:nvSpPr>
        <p:spPr>
          <a:xfrm>
            <a:off x="1408429" y="150685"/>
            <a:ext cx="376329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공양왕릉 恭讓王陵</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grpSp>
        <p:nvGrpSpPr>
          <p:cNvPr id="13" name="グループ化 12">
            <a:extLst>
              <a:ext uri="{FF2B5EF4-FFF2-40B4-BE49-F238E27FC236}">
                <a16:creationId xmlns:a16="http://schemas.microsoft.com/office/drawing/2014/main" id="{58F6F481-0DBE-41F2-B57F-F539A03F1D6C}"/>
              </a:ext>
            </a:extLst>
          </p:cNvPr>
          <p:cNvGrpSpPr/>
          <p:nvPr/>
        </p:nvGrpSpPr>
        <p:grpSpPr>
          <a:xfrm>
            <a:off x="8115735" y="-59113"/>
            <a:ext cx="3769382" cy="1462230"/>
            <a:chOff x="4987291" y="1619405"/>
            <a:chExt cx="4481842" cy="1738610"/>
          </a:xfrm>
        </p:grpSpPr>
        <p:pic>
          <p:nvPicPr>
            <p:cNvPr id="14" name="グラフィックス 13">
              <a:extLst>
                <a:ext uri="{FF2B5EF4-FFF2-40B4-BE49-F238E27FC236}">
                  <a16:creationId xmlns:a16="http://schemas.microsoft.com/office/drawing/2014/main" id="{380F1BBA-FD87-4A99-81AC-9AE7D6B602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15" name="テキスト ボックス 14">
              <a:extLst>
                <a:ext uri="{FF2B5EF4-FFF2-40B4-BE49-F238E27FC236}">
                  <a16:creationId xmlns:a16="http://schemas.microsoft.com/office/drawing/2014/main" id="{34C1D939-8B99-4994-8B42-34D5F763DA7F}"/>
                </a:ext>
              </a:extLst>
            </p:cNvPr>
            <p:cNvSpPr txBox="1"/>
            <p:nvPr/>
          </p:nvSpPr>
          <p:spPr>
            <a:xfrm>
              <a:off x="5564884" y="2102114"/>
              <a:ext cx="3147171"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４０ページ</a:t>
              </a:r>
            </a:p>
          </p:txBody>
        </p:sp>
      </p:grpSp>
    </p:spTree>
    <p:extLst>
      <p:ext uri="{BB962C8B-B14F-4D97-AF65-F5344CB8AC3E}">
        <p14:creationId xmlns:p14="http://schemas.microsoft.com/office/powerpoint/2010/main" val="737472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12" name="四角形: 角を丸くする 11">
            <a:extLst>
              <a:ext uri="{FF2B5EF4-FFF2-40B4-BE49-F238E27FC236}">
                <a16:creationId xmlns:a16="http://schemas.microsoft.com/office/drawing/2014/main" id="{4D41A9D8-C9B4-4962-AC7A-516CB90F18FF}"/>
              </a:ext>
            </a:extLst>
          </p:cNvPr>
          <p:cNvSpPr/>
          <p:nvPr/>
        </p:nvSpPr>
        <p:spPr>
          <a:xfrm>
            <a:off x="1408429" y="150685"/>
            <a:ext cx="376329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공양왕릉 恭讓王陵</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grpSp>
        <p:nvGrpSpPr>
          <p:cNvPr id="13" name="グループ化 12">
            <a:extLst>
              <a:ext uri="{FF2B5EF4-FFF2-40B4-BE49-F238E27FC236}">
                <a16:creationId xmlns:a16="http://schemas.microsoft.com/office/drawing/2014/main" id="{58F6F481-0DBE-41F2-B57F-F539A03F1D6C}"/>
              </a:ext>
            </a:extLst>
          </p:cNvPr>
          <p:cNvGrpSpPr/>
          <p:nvPr/>
        </p:nvGrpSpPr>
        <p:grpSpPr>
          <a:xfrm>
            <a:off x="8115735" y="-59113"/>
            <a:ext cx="3769382" cy="1462230"/>
            <a:chOff x="4987291" y="1619405"/>
            <a:chExt cx="4481842" cy="1738610"/>
          </a:xfrm>
        </p:grpSpPr>
        <p:pic>
          <p:nvPicPr>
            <p:cNvPr id="14" name="グラフィックス 13">
              <a:extLst>
                <a:ext uri="{FF2B5EF4-FFF2-40B4-BE49-F238E27FC236}">
                  <a16:creationId xmlns:a16="http://schemas.microsoft.com/office/drawing/2014/main" id="{380F1BBA-FD87-4A99-81AC-9AE7D6B602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15" name="テキスト ボックス 14">
              <a:extLst>
                <a:ext uri="{FF2B5EF4-FFF2-40B4-BE49-F238E27FC236}">
                  <a16:creationId xmlns:a16="http://schemas.microsoft.com/office/drawing/2014/main" id="{34C1D939-8B99-4994-8B42-34D5F763DA7F}"/>
                </a:ext>
              </a:extLst>
            </p:cNvPr>
            <p:cNvSpPr txBox="1"/>
            <p:nvPr/>
          </p:nvSpPr>
          <p:spPr>
            <a:xfrm>
              <a:off x="5564884" y="2102114"/>
              <a:ext cx="3147171"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４０ページ</a:t>
              </a:r>
            </a:p>
          </p:txBody>
        </p:sp>
      </p:grpSp>
      <p:pic>
        <p:nvPicPr>
          <p:cNvPr id="3" name="図 2">
            <a:extLst>
              <a:ext uri="{FF2B5EF4-FFF2-40B4-BE49-F238E27FC236}">
                <a16:creationId xmlns:a16="http://schemas.microsoft.com/office/drawing/2014/main" id="{194C501B-A166-434B-BC9D-DD988A718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83" y="1090424"/>
            <a:ext cx="5372365" cy="3805425"/>
          </a:xfrm>
          <a:prstGeom prst="rect">
            <a:avLst/>
          </a:prstGeom>
        </p:spPr>
      </p:pic>
      <p:pic>
        <p:nvPicPr>
          <p:cNvPr id="5" name="図 4">
            <a:extLst>
              <a:ext uri="{FF2B5EF4-FFF2-40B4-BE49-F238E27FC236}">
                <a16:creationId xmlns:a16="http://schemas.microsoft.com/office/drawing/2014/main" id="{2BFA32C2-2243-40FF-A789-B20D396471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131" y="1090424"/>
            <a:ext cx="5718535" cy="3805425"/>
          </a:xfrm>
          <a:prstGeom prst="rect">
            <a:avLst/>
          </a:prstGeom>
        </p:spPr>
      </p:pic>
      <p:grpSp>
        <p:nvGrpSpPr>
          <p:cNvPr id="10" name="グループ化 9">
            <a:extLst>
              <a:ext uri="{FF2B5EF4-FFF2-40B4-BE49-F238E27FC236}">
                <a16:creationId xmlns:a16="http://schemas.microsoft.com/office/drawing/2014/main" id="{8BA47666-4245-408C-95A2-FB672F1831D6}"/>
              </a:ext>
            </a:extLst>
          </p:cNvPr>
          <p:cNvGrpSpPr/>
          <p:nvPr/>
        </p:nvGrpSpPr>
        <p:grpSpPr>
          <a:xfrm>
            <a:off x="0" y="5007277"/>
            <a:ext cx="5802280" cy="1520597"/>
            <a:chOff x="306883" y="5078785"/>
            <a:chExt cx="5802280" cy="1520597"/>
          </a:xfrm>
        </p:grpSpPr>
        <p:pic>
          <p:nvPicPr>
            <p:cNvPr id="16" name="グラフィックス 15">
              <a:extLst>
                <a:ext uri="{FF2B5EF4-FFF2-40B4-BE49-F238E27FC236}">
                  <a16:creationId xmlns:a16="http://schemas.microsoft.com/office/drawing/2014/main" id="{A9CA7916-D134-4CCB-95C1-EBE11CCC8B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6883" y="5078785"/>
              <a:ext cx="5802280" cy="1520597"/>
            </a:xfrm>
            <a:prstGeom prst="rect">
              <a:avLst/>
            </a:prstGeom>
          </p:spPr>
        </p:pic>
        <p:sp>
          <p:nvSpPr>
            <p:cNvPr id="6" name="テキスト ボックス 5">
              <a:extLst>
                <a:ext uri="{FF2B5EF4-FFF2-40B4-BE49-F238E27FC236}">
                  <a16:creationId xmlns:a16="http://schemas.microsoft.com/office/drawing/2014/main" id="{73E6C30D-4382-407D-AA61-2DCAD0DED328}"/>
                </a:ext>
              </a:extLst>
            </p:cNvPr>
            <p:cNvSpPr txBox="1"/>
            <p:nvPr/>
          </p:nvSpPr>
          <p:spPr>
            <a:xfrm>
              <a:off x="2142511" y="5322855"/>
              <a:ext cx="3217547" cy="1066959"/>
            </a:xfrm>
            <a:prstGeom prst="rect">
              <a:avLst/>
            </a:prstGeom>
            <a:noFill/>
          </p:spPr>
          <p:txBody>
            <a:bodyPr wrap="none" rtlCol="0">
              <a:spAutoFit/>
            </a:bodyPr>
            <a:lstStyle/>
            <a:p>
              <a:pPr>
                <a:lnSpc>
                  <a:spcPts val="3800"/>
                </a:lnSpc>
              </a:pPr>
              <a:r>
                <a:rPr lang="ko-KR" altLang="en-US" sz="3600" b="1" kern="0" dirty="0">
                  <a:solidFill>
                    <a:schemeClr val="accent1">
                      <a:lumMod val="75000"/>
                    </a:schemeClr>
                  </a:solidFill>
                  <a:effectLst/>
                  <a:ea typeface="Batang" panose="02030600000101010101" pitchFamily="18" charset="-127"/>
                  <a:cs typeface="Batang" panose="02030600000101010101" pitchFamily="18" charset="-127"/>
                </a:rPr>
                <a:t>삼척 </a:t>
              </a:r>
              <a:r>
                <a:rPr lang="ko-KR" altLang="ja-JP" sz="3600" b="1" kern="0" dirty="0">
                  <a:solidFill>
                    <a:schemeClr val="accent1">
                      <a:lumMod val="75000"/>
                    </a:schemeClr>
                  </a:solidFill>
                  <a:effectLst/>
                  <a:ea typeface="Batang" panose="02030600000101010101" pitchFamily="18" charset="-127"/>
                  <a:cs typeface="Batang" panose="02030600000101010101" pitchFamily="18" charset="-127"/>
                </a:rPr>
                <a:t>공양왕릉 </a:t>
              </a:r>
              <a:endParaRPr lang="en-US" altLang="ko-KR" sz="3600" b="1" kern="0" dirty="0">
                <a:solidFill>
                  <a:schemeClr val="accent1">
                    <a:lumMod val="75000"/>
                  </a:schemeClr>
                </a:solidFill>
                <a:effectLst/>
                <a:ea typeface="Batang" panose="02030600000101010101" pitchFamily="18" charset="-127"/>
                <a:cs typeface="Batang" panose="02030600000101010101" pitchFamily="18" charset="-127"/>
              </a:endParaRPr>
            </a:p>
            <a:p>
              <a:pPr>
                <a:lnSpc>
                  <a:spcPts val="3800"/>
                </a:lnSpc>
              </a:pPr>
              <a:r>
                <a:rPr lang="ko-KR" altLang="ja-JP" sz="3600" b="1" dirty="0">
                  <a:solidFill>
                    <a:schemeClr val="accent1">
                      <a:lumMod val="75000"/>
                    </a:schemeClr>
                  </a:solidFill>
                  <a:effectLst/>
                  <a:ea typeface="ＭＳ 明朝" panose="02020609040205080304" pitchFamily="17" charset="-128"/>
                  <a:cs typeface="Batang" panose="02030600000101010101" pitchFamily="18" charset="-127"/>
                </a:rPr>
                <a:t>三陟</a:t>
              </a:r>
              <a:r>
                <a:rPr lang="en-US" altLang="ko-KR" sz="3600" b="1" dirty="0">
                  <a:solidFill>
                    <a:schemeClr val="accent1">
                      <a:lumMod val="75000"/>
                    </a:schemeClr>
                  </a:solidFill>
                  <a:effectLst/>
                  <a:ea typeface="ＭＳ 明朝" panose="02020609040205080304" pitchFamily="17" charset="-128"/>
                  <a:cs typeface="Batang" panose="02030600000101010101" pitchFamily="18" charset="-127"/>
                </a:rPr>
                <a:t> </a:t>
              </a:r>
              <a:r>
                <a:rPr lang="ko-KR" altLang="ja-JP" sz="3600" b="1" kern="0" dirty="0">
                  <a:solidFill>
                    <a:schemeClr val="accent1">
                      <a:lumMod val="75000"/>
                    </a:schemeClr>
                  </a:solidFill>
                  <a:effectLst/>
                  <a:ea typeface="ＭＳ 明朝" panose="02020609040205080304" pitchFamily="17" charset="-128"/>
                  <a:cs typeface="Batang" panose="02030600000101010101" pitchFamily="18" charset="-127"/>
                </a:rPr>
                <a:t>恭讓王陵</a:t>
              </a:r>
              <a:endParaRPr kumimoji="1" lang="ja-JP" altLang="en-US" sz="3600" b="1" dirty="0">
                <a:solidFill>
                  <a:schemeClr val="accent1">
                    <a:lumMod val="75000"/>
                  </a:schemeClr>
                </a:solidFill>
              </a:endParaRPr>
            </a:p>
          </p:txBody>
        </p:sp>
      </p:grpSp>
      <p:grpSp>
        <p:nvGrpSpPr>
          <p:cNvPr id="9" name="グループ化 8">
            <a:extLst>
              <a:ext uri="{FF2B5EF4-FFF2-40B4-BE49-F238E27FC236}">
                <a16:creationId xmlns:a16="http://schemas.microsoft.com/office/drawing/2014/main" id="{DBB7C0C5-7040-4E82-A21C-83777FF31D30}"/>
              </a:ext>
            </a:extLst>
          </p:cNvPr>
          <p:cNvGrpSpPr/>
          <p:nvPr/>
        </p:nvGrpSpPr>
        <p:grpSpPr>
          <a:xfrm>
            <a:off x="5986131" y="4961063"/>
            <a:ext cx="5802280" cy="1520597"/>
            <a:chOff x="7141564" y="5078786"/>
            <a:chExt cx="5802280" cy="1520597"/>
          </a:xfrm>
        </p:grpSpPr>
        <p:pic>
          <p:nvPicPr>
            <p:cNvPr id="17" name="グラフィックス 16">
              <a:extLst>
                <a:ext uri="{FF2B5EF4-FFF2-40B4-BE49-F238E27FC236}">
                  <a16:creationId xmlns:a16="http://schemas.microsoft.com/office/drawing/2014/main" id="{CC008333-0F42-44BA-92F0-5787067BE8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1564" y="5078786"/>
              <a:ext cx="5802280" cy="1520597"/>
            </a:xfrm>
            <a:prstGeom prst="rect">
              <a:avLst/>
            </a:prstGeom>
          </p:spPr>
        </p:pic>
        <p:sp>
          <p:nvSpPr>
            <p:cNvPr id="18" name="テキスト ボックス 17">
              <a:extLst>
                <a:ext uri="{FF2B5EF4-FFF2-40B4-BE49-F238E27FC236}">
                  <a16:creationId xmlns:a16="http://schemas.microsoft.com/office/drawing/2014/main" id="{EDA26E43-D21A-47C9-824D-4D1EAF8ADC2E}"/>
                </a:ext>
              </a:extLst>
            </p:cNvPr>
            <p:cNvSpPr txBox="1"/>
            <p:nvPr/>
          </p:nvSpPr>
          <p:spPr>
            <a:xfrm>
              <a:off x="9086236" y="5322855"/>
              <a:ext cx="3169457" cy="1066959"/>
            </a:xfrm>
            <a:prstGeom prst="rect">
              <a:avLst/>
            </a:prstGeom>
            <a:noFill/>
          </p:spPr>
          <p:txBody>
            <a:bodyPr wrap="none" rtlCol="0">
              <a:spAutoFit/>
            </a:bodyPr>
            <a:lstStyle/>
            <a:p>
              <a:pPr>
                <a:lnSpc>
                  <a:spcPts val="3800"/>
                </a:lnSpc>
              </a:pPr>
              <a:r>
                <a:rPr lang="ko-KR" altLang="en-US" sz="3600" b="1" kern="0" dirty="0">
                  <a:solidFill>
                    <a:schemeClr val="accent1">
                      <a:lumMod val="75000"/>
                    </a:schemeClr>
                  </a:solidFill>
                  <a:effectLst/>
                  <a:ea typeface="Batang" panose="02030600000101010101" pitchFamily="18" charset="-127"/>
                  <a:cs typeface="Batang" panose="02030600000101010101" pitchFamily="18" charset="-127"/>
                </a:rPr>
                <a:t>고양 </a:t>
              </a:r>
              <a:r>
                <a:rPr lang="ko-KR" altLang="ja-JP" sz="3600" b="1" kern="0" dirty="0">
                  <a:solidFill>
                    <a:schemeClr val="accent1">
                      <a:lumMod val="75000"/>
                    </a:schemeClr>
                  </a:solidFill>
                  <a:effectLst/>
                  <a:ea typeface="Batang" panose="02030600000101010101" pitchFamily="18" charset="-127"/>
                  <a:cs typeface="Batang" panose="02030600000101010101" pitchFamily="18" charset="-127"/>
                </a:rPr>
                <a:t>공양왕릉 </a:t>
              </a:r>
              <a:endParaRPr lang="en-US" altLang="ko-KR" sz="3600" b="1" kern="0" dirty="0">
                <a:solidFill>
                  <a:schemeClr val="accent1">
                    <a:lumMod val="75000"/>
                  </a:schemeClr>
                </a:solidFill>
                <a:effectLst/>
                <a:ea typeface="Batang" panose="02030600000101010101" pitchFamily="18" charset="-127"/>
                <a:cs typeface="Batang" panose="02030600000101010101" pitchFamily="18" charset="-127"/>
              </a:endParaRPr>
            </a:p>
            <a:p>
              <a:pPr>
                <a:lnSpc>
                  <a:spcPts val="3800"/>
                </a:lnSpc>
              </a:pPr>
              <a:r>
                <a:rPr lang="ja-JP" altLang="en-US" sz="3600" b="1" dirty="0">
                  <a:solidFill>
                    <a:schemeClr val="accent1">
                      <a:lumMod val="75000"/>
                    </a:schemeClr>
                  </a:solidFill>
                  <a:effectLst/>
                  <a:ea typeface="ＭＳ 明朝" panose="02020609040205080304" pitchFamily="17" charset="-128"/>
                  <a:cs typeface="Batang" panose="02030600000101010101" pitchFamily="18" charset="-127"/>
                </a:rPr>
                <a:t>高楊</a:t>
              </a:r>
              <a:r>
                <a:rPr lang="en-US" altLang="ko-KR" sz="3600" b="1" dirty="0">
                  <a:solidFill>
                    <a:schemeClr val="accent1">
                      <a:lumMod val="75000"/>
                    </a:schemeClr>
                  </a:solidFill>
                  <a:effectLst/>
                  <a:ea typeface="ＭＳ 明朝" panose="02020609040205080304" pitchFamily="17" charset="-128"/>
                  <a:cs typeface="Batang" panose="02030600000101010101" pitchFamily="18" charset="-127"/>
                </a:rPr>
                <a:t> </a:t>
              </a:r>
              <a:r>
                <a:rPr lang="ko-KR" altLang="ja-JP" sz="3600" b="1" kern="0" dirty="0">
                  <a:solidFill>
                    <a:schemeClr val="accent1">
                      <a:lumMod val="75000"/>
                    </a:schemeClr>
                  </a:solidFill>
                  <a:effectLst/>
                  <a:ea typeface="ＭＳ 明朝" panose="02020609040205080304" pitchFamily="17" charset="-128"/>
                  <a:cs typeface="Batang" panose="02030600000101010101" pitchFamily="18" charset="-127"/>
                </a:rPr>
                <a:t>恭讓王陵</a:t>
              </a:r>
              <a:endParaRPr kumimoji="1" lang="ja-JP" altLang="en-US" sz="3600" b="1" dirty="0">
                <a:solidFill>
                  <a:schemeClr val="accent1">
                    <a:lumMod val="75000"/>
                  </a:schemeClr>
                </a:solidFill>
              </a:endParaRPr>
            </a:p>
          </p:txBody>
        </p:sp>
      </p:grpSp>
    </p:spTree>
    <p:extLst>
      <p:ext uri="{BB962C8B-B14F-4D97-AF65-F5344CB8AC3E}">
        <p14:creationId xmlns:p14="http://schemas.microsoft.com/office/powerpoint/2010/main" val="1366670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219075"/>
            <a:ext cx="3992246"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바다열차</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海</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列車</a:t>
            </a:r>
            <a:endPar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pic>
        <p:nvPicPr>
          <p:cNvPr id="7" name="図 6">
            <a:extLst>
              <a:ext uri="{FF2B5EF4-FFF2-40B4-BE49-F238E27FC236}">
                <a16:creationId xmlns:a16="http://schemas.microsoft.com/office/drawing/2014/main" id="{F60B64F6-4747-447F-AD0E-61152306F8B8}"/>
              </a:ext>
            </a:extLst>
          </p:cNvPr>
          <p:cNvPicPr>
            <a:picLocks noChangeAspect="1"/>
          </p:cNvPicPr>
          <p:nvPr/>
        </p:nvPicPr>
        <p:blipFill rotWithShape="1">
          <a:blip r:embed="rId2">
            <a:extLst>
              <a:ext uri="{28A0092B-C50C-407E-A947-70E740481C1C}">
                <a14:useLocalDpi xmlns:a14="http://schemas.microsoft.com/office/drawing/2010/main" val="0"/>
              </a:ext>
            </a:extLst>
          </a:blip>
          <a:srcRect l="6327" r="18398" b="35684"/>
          <a:stretch/>
        </p:blipFill>
        <p:spPr>
          <a:xfrm>
            <a:off x="5010151" y="655542"/>
            <a:ext cx="6303376" cy="5362574"/>
          </a:xfrm>
          <a:prstGeom prst="rect">
            <a:avLst/>
          </a:prstGeom>
        </p:spPr>
      </p:pic>
      <p:pic>
        <p:nvPicPr>
          <p:cNvPr id="4" name="図 3">
            <a:extLst>
              <a:ext uri="{FF2B5EF4-FFF2-40B4-BE49-F238E27FC236}">
                <a16:creationId xmlns:a16="http://schemas.microsoft.com/office/drawing/2014/main" id="{5B1B8A9B-8251-48F9-9DA6-8595A550F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475" y="408846"/>
            <a:ext cx="2038350" cy="1528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8" name="直線矢印コネクタ 7">
            <a:extLst>
              <a:ext uri="{FF2B5EF4-FFF2-40B4-BE49-F238E27FC236}">
                <a16:creationId xmlns:a16="http://schemas.microsoft.com/office/drawing/2014/main" id="{62934F35-22C3-42E5-901A-3A8A17984ABB}"/>
              </a:ext>
            </a:extLst>
          </p:cNvPr>
          <p:cNvCxnSpPr/>
          <p:nvPr/>
        </p:nvCxnSpPr>
        <p:spPr>
          <a:xfrm flipH="1">
            <a:off x="7591425" y="802481"/>
            <a:ext cx="2905125" cy="10358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A0677F3D-661F-41B4-B08F-1B865208371A}"/>
              </a:ext>
            </a:extLst>
          </p:cNvPr>
          <p:cNvSpPr/>
          <p:nvPr/>
        </p:nvSpPr>
        <p:spPr>
          <a:xfrm>
            <a:off x="7591425" y="114840"/>
            <a:ext cx="4248151" cy="27146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lnSpc>
                <a:spcPts val="2100"/>
              </a:lnSpc>
            </a:pPr>
            <a:r>
              <a:rPr lang="ja-JP" altLang="en-US" b="1" i="0" dirty="0">
                <a:solidFill>
                  <a:schemeClr val="accent1">
                    <a:lumMod val="50000"/>
                  </a:schemeClr>
                </a:solidFill>
                <a:effectLst/>
                <a:latin typeface="HG丸ｺﾞｼｯｸM-PRO" panose="020F0600000000000000" pitchFamily="50" charset="-128"/>
                <a:ea typeface="HG丸ｺﾞｼｯｸM-PRO" panose="020F0600000000000000" pitchFamily="50" charset="-128"/>
              </a:rPr>
              <a:t>サン クルーズ リゾートアンドヨット</a:t>
            </a:r>
          </a:p>
          <a:p>
            <a:pPr algn="ctr">
              <a:lnSpc>
                <a:spcPts val="2100"/>
              </a:lnSpc>
            </a:pPr>
            <a:endParaRPr kumimoji="1" lang="ja-JP" altLang="en-US"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11" name="図 10">
            <a:extLst>
              <a:ext uri="{FF2B5EF4-FFF2-40B4-BE49-F238E27FC236}">
                <a16:creationId xmlns:a16="http://schemas.microsoft.com/office/drawing/2014/main" id="{8526A477-513F-4192-AAC4-EAF4FF6E32B8}"/>
              </a:ext>
            </a:extLst>
          </p:cNvPr>
          <p:cNvPicPr>
            <a:picLocks noChangeAspect="1"/>
          </p:cNvPicPr>
          <p:nvPr/>
        </p:nvPicPr>
        <p:blipFill rotWithShape="1">
          <a:blip r:embed="rId4">
            <a:extLst>
              <a:ext uri="{28A0092B-C50C-407E-A947-70E740481C1C}">
                <a14:useLocalDpi xmlns:a14="http://schemas.microsoft.com/office/drawing/2010/main" val="0"/>
              </a:ext>
            </a:extLst>
          </a:blip>
          <a:srcRect t="9259" b="8963"/>
          <a:stretch/>
        </p:blipFill>
        <p:spPr>
          <a:xfrm>
            <a:off x="10244262" y="2048989"/>
            <a:ext cx="1804863" cy="1771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直線矢印コネクタ 11">
            <a:extLst>
              <a:ext uri="{FF2B5EF4-FFF2-40B4-BE49-F238E27FC236}">
                <a16:creationId xmlns:a16="http://schemas.microsoft.com/office/drawing/2014/main" id="{5BE40482-B9ED-41F4-A65D-F140311EE490}"/>
              </a:ext>
            </a:extLst>
          </p:cNvPr>
          <p:cNvCxnSpPr>
            <a:cxnSpLocks/>
          </p:cNvCxnSpPr>
          <p:nvPr/>
        </p:nvCxnSpPr>
        <p:spPr>
          <a:xfrm flipH="1">
            <a:off x="8490953" y="2678446"/>
            <a:ext cx="2005597" cy="7162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065A581F-5825-42D2-93C9-7AEE9C43FC42}"/>
              </a:ext>
            </a:extLst>
          </p:cNvPr>
          <p:cNvPicPr>
            <a:picLocks noChangeAspect="1"/>
          </p:cNvPicPr>
          <p:nvPr/>
        </p:nvPicPr>
        <p:blipFill rotWithShape="1">
          <a:blip r:embed="rId5">
            <a:extLst>
              <a:ext uri="{28A0092B-C50C-407E-A947-70E740481C1C}">
                <a14:useLocalDpi xmlns:a14="http://schemas.microsoft.com/office/drawing/2010/main" val="0"/>
              </a:ext>
            </a:extLst>
          </a:blip>
          <a:srcRect t="16921" b="18047"/>
          <a:stretch/>
        </p:blipFill>
        <p:spPr>
          <a:xfrm>
            <a:off x="4378533" y="1338519"/>
            <a:ext cx="2381250" cy="1519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7" name="直線矢印コネクタ 16">
            <a:extLst>
              <a:ext uri="{FF2B5EF4-FFF2-40B4-BE49-F238E27FC236}">
                <a16:creationId xmlns:a16="http://schemas.microsoft.com/office/drawing/2014/main" id="{726BA883-05EA-4AC2-BDB9-7DC4857A7F41}"/>
              </a:ext>
            </a:extLst>
          </p:cNvPr>
          <p:cNvCxnSpPr>
            <a:cxnSpLocks/>
          </p:cNvCxnSpPr>
          <p:nvPr/>
        </p:nvCxnSpPr>
        <p:spPr>
          <a:xfrm>
            <a:off x="6429242" y="2620549"/>
            <a:ext cx="2530892" cy="1623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264AB93F-2294-4C7B-861B-54D6F3FE0561}"/>
              </a:ext>
            </a:extLst>
          </p:cNvPr>
          <p:cNvSpPr/>
          <p:nvPr/>
        </p:nvSpPr>
        <p:spPr>
          <a:xfrm>
            <a:off x="4659528" y="1059392"/>
            <a:ext cx="2038351" cy="28901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l"/>
            <a:r>
              <a:rPr lang="ko-KR" altLang="en-US" b="1" i="0" dirty="0">
                <a:solidFill>
                  <a:schemeClr val="accent1">
                    <a:lumMod val="50000"/>
                  </a:schemeClr>
                </a:solidFill>
                <a:effectLst/>
                <a:latin typeface="Batang" panose="02030600000101010101" pitchFamily="18" charset="-127"/>
                <a:ea typeface="Batang" panose="02030600000101010101" pitchFamily="18" charset="-127"/>
              </a:rPr>
              <a:t>동해한옥 </a:t>
            </a:r>
            <a:r>
              <a:rPr lang="ko-KR" altLang="en-US" b="1" i="0" dirty="0" err="1">
                <a:solidFill>
                  <a:schemeClr val="accent1">
                    <a:lumMod val="50000"/>
                  </a:schemeClr>
                </a:solidFill>
                <a:effectLst/>
                <a:latin typeface="Batang" panose="02030600000101010101" pitchFamily="18" charset="-127"/>
                <a:ea typeface="Batang" panose="02030600000101010101" pitchFamily="18" charset="-127"/>
              </a:rPr>
              <a:t>동안재</a:t>
            </a:r>
            <a:endParaRPr lang="ko-KR" altLang="en-US" b="1" i="0" dirty="0">
              <a:solidFill>
                <a:schemeClr val="accent1">
                  <a:lumMod val="50000"/>
                </a:schemeClr>
              </a:solidFill>
              <a:effectLst/>
              <a:latin typeface="Batang" panose="02030600000101010101" pitchFamily="18" charset="-127"/>
              <a:ea typeface="Batang" panose="02030600000101010101" pitchFamily="18" charset="-127"/>
            </a:endParaRPr>
          </a:p>
          <a:p>
            <a:pPr algn="ctr">
              <a:lnSpc>
                <a:spcPts val="2100"/>
              </a:lnSpc>
            </a:pPr>
            <a:endParaRPr kumimoji="1" lang="ja-JP" altLang="en-US" dirty="0">
              <a:solidFill>
                <a:schemeClr val="accent1">
                  <a:lumMod val="50000"/>
                </a:schemeClr>
              </a:solidFill>
              <a:latin typeface="Batang" panose="02030600000101010101" pitchFamily="18" charset="-127"/>
              <a:ea typeface="Batang" panose="02030600000101010101" pitchFamily="18" charset="-127"/>
            </a:endParaRPr>
          </a:p>
        </p:txBody>
      </p:sp>
      <p:pic>
        <p:nvPicPr>
          <p:cNvPr id="22" name="図 21">
            <a:extLst>
              <a:ext uri="{FF2B5EF4-FFF2-40B4-BE49-F238E27FC236}">
                <a16:creationId xmlns:a16="http://schemas.microsoft.com/office/drawing/2014/main" id="{87DB9F0F-248F-4B8D-8BBC-209E3B785034}"/>
              </a:ext>
            </a:extLst>
          </p:cNvPr>
          <p:cNvPicPr>
            <a:picLocks noChangeAspect="1"/>
          </p:cNvPicPr>
          <p:nvPr/>
        </p:nvPicPr>
        <p:blipFill rotWithShape="1">
          <a:blip r:embed="rId6">
            <a:extLst>
              <a:ext uri="{28A0092B-C50C-407E-A947-70E740481C1C}">
                <a14:useLocalDpi xmlns:a14="http://schemas.microsoft.com/office/drawing/2010/main" val="0"/>
              </a:ext>
            </a:extLst>
          </a:blip>
          <a:srcRect l="13519" t="5913" r="15475" b="17640"/>
          <a:stretch/>
        </p:blipFill>
        <p:spPr>
          <a:xfrm>
            <a:off x="4818167" y="4276436"/>
            <a:ext cx="2381250" cy="1709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テキスト ボックス 1">
            <a:extLst>
              <a:ext uri="{FF2B5EF4-FFF2-40B4-BE49-F238E27FC236}">
                <a16:creationId xmlns:a16="http://schemas.microsoft.com/office/drawing/2014/main" id="{C302BD27-D59C-457A-9B61-69C4187730B7}"/>
              </a:ext>
            </a:extLst>
          </p:cNvPr>
          <p:cNvSpPr txBox="1"/>
          <p:nvPr/>
        </p:nvSpPr>
        <p:spPr>
          <a:xfrm>
            <a:off x="257175" y="1295400"/>
            <a:ext cx="5000625" cy="4524315"/>
          </a:xfrm>
          <a:prstGeom prst="rect">
            <a:avLst/>
          </a:prstGeom>
          <a:noFill/>
        </p:spPr>
        <p:txBody>
          <a:bodyPr wrap="square" rtlCol="0">
            <a:spAutoFit/>
          </a:bodyPr>
          <a:lstStyle/>
          <a:p>
            <a:r>
              <a:rPr kumimoji="1" lang="ko-KR" altLang="en-US" sz="3600" dirty="0">
                <a:latin typeface="Batang" panose="02030600000101010101" pitchFamily="18" charset="-127"/>
                <a:ea typeface="Batang" panose="02030600000101010101" pitchFamily="18" charset="-127"/>
              </a:rPr>
              <a:t>강릉역 </a:t>
            </a:r>
            <a:r>
              <a:rPr kumimoji="1" lang="ko-KR" altLang="en-US" sz="3600" dirty="0">
                <a:latin typeface="ＭＳ 明朝" panose="02020609040205080304" pitchFamily="17" charset="-128"/>
                <a:ea typeface="Batang" panose="02030600000101010101" pitchFamily="18" charset="-127"/>
              </a:rPr>
              <a:t>江陵駅</a:t>
            </a:r>
          </a:p>
          <a:p>
            <a:r>
              <a:rPr kumimoji="1" lang="ko-KR" altLang="en-US" sz="3600" dirty="0" err="1">
                <a:latin typeface="Batang" panose="02030600000101010101" pitchFamily="18" charset="-127"/>
                <a:ea typeface="Batang" panose="02030600000101010101" pitchFamily="18" charset="-127"/>
              </a:rPr>
              <a:t>정동진역</a:t>
            </a:r>
            <a:r>
              <a:rPr kumimoji="1" lang="ko-KR" altLang="en-US" sz="3600" dirty="0">
                <a:latin typeface="Batang" panose="02030600000101010101" pitchFamily="18" charset="-127"/>
                <a:ea typeface="Batang" panose="02030600000101010101" pitchFamily="18" charset="-127"/>
              </a:rPr>
              <a:t> </a:t>
            </a:r>
            <a:r>
              <a:rPr kumimoji="1" lang="ko-KR" altLang="en-US" sz="3600" dirty="0">
                <a:latin typeface="ＭＳ 明朝" panose="02020609040205080304" pitchFamily="17" charset="-128"/>
                <a:ea typeface="Batang" panose="02030600000101010101" pitchFamily="18" charset="-127"/>
              </a:rPr>
              <a:t>正東津駅</a:t>
            </a:r>
            <a:endParaRPr lang="en-US" altLang="ko-KR" sz="3600" dirty="0">
              <a:latin typeface="ＭＳ 明朝" panose="02020609040205080304" pitchFamily="17" charset="-128"/>
              <a:ea typeface="ＭＳ 明朝" panose="02020609040205080304" pitchFamily="17" charset="-128"/>
            </a:endParaRPr>
          </a:p>
          <a:p>
            <a:r>
              <a:rPr kumimoji="1" lang="ko-KR" altLang="en-US" sz="3600" dirty="0" err="1">
                <a:latin typeface="Batang" panose="02030600000101010101" pitchFamily="18" charset="-127"/>
                <a:ea typeface="Batang" panose="02030600000101010101" pitchFamily="18" charset="-127"/>
              </a:rPr>
              <a:t>묵호역</a:t>
            </a:r>
            <a:r>
              <a:rPr kumimoji="1" lang="ko-KR" altLang="en-US" sz="3600" dirty="0">
                <a:latin typeface="Batang" panose="02030600000101010101" pitchFamily="18" charset="-127"/>
                <a:ea typeface="Batang" panose="02030600000101010101" pitchFamily="18" charset="-127"/>
              </a:rPr>
              <a:t> </a:t>
            </a:r>
            <a:r>
              <a:rPr kumimoji="1" lang="ko-KR" altLang="en-US" sz="3600" dirty="0">
                <a:latin typeface="ＭＳ 明朝" panose="02020609040205080304" pitchFamily="17" charset="-128"/>
                <a:ea typeface="Batang" panose="02030600000101010101" pitchFamily="18" charset="-127"/>
              </a:rPr>
              <a:t>墨湖駅</a:t>
            </a:r>
            <a:endParaRPr kumimoji="1" lang="en-US" altLang="ko-KR" sz="3600" dirty="0">
              <a:latin typeface="ＭＳ 明朝" panose="02020609040205080304" pitchFamily="17" charset="-128"/>
              <a:ea typeface="ＭＳ 明朝" panose="02020609040205080304" pitchFamily="17" charset="-128"/>
            </a:endParaRPr>
          </a:p>
          <a:p>
            <a:r>
              <a:rPr lang="ja-JP" altLang="en-US" sz="3600" b="0" i="0" dirty="0">
                <a:solidFill>
                  <a:srgbClr val="333333"/>
                </a:solidFill>
                <a:effectLst/>
                <a:latin typeface="ＭＳ 明朝" panose="02020609040205080304" pitchFamily="17" charset="-128"/>
                <a:ea typeface="ＭＳ 明朝" panose="02020609040205080304" pitchFamily="17" charset="-128"/>
              </a:rPr>
              <a:t>墨湖港か</a:t>
            </a:r>
            <a:r>
              <a:rPr lang="ja-JP" altLang="en-US" sz="3600" dirty="0">
                <a:solidFill>
                  <a:srgbClr val="333333"/>
                </a:solidFill>
                <a:latin typeface="ＭＳ 明朝" panose="02020609040205080304" pitchFamily="17" charset="-128"/>
                <a:ea typeface="ＭＳ 明朝" panose="02020609040205080304" pitchFamily="17" charset="-128"/>
              </a:rPr>
              <a:t>ら</a:t>
            </a:r>
            <a:r>
              <a:rPr lang="ja-JP" altLang="en-US" sz="3600" b="0" i="0" dirty="0">
                <a:solidFill>
                  <a:srgbClr val="333333"/>
                </a:solidFill>
                <a:effectLst/>
                <a:latin typeface="ＭＳ 明朝" panose="02020609040205080304" pitchFamily="17" charset="-128"/>
                <a:ea typeface="ＭＳ 明朝" panose="02020609040205080304" pitchFamily="17" charset="-128"/>
              </a:rPr>
              <a:t>鬱陵島行きの船が出ている</a:t>
            </a:r>
            <a:r>
              <a:rPr kumimoji="1" lang="ko-KR" altLang="en-US" sz="3600" dirty="0">
                <a:latin typeface="ＭＳ 明朝" panose="02020609040205080304" pitchFamily="17" charset="-128"/>
                <a:ea typeface="Batang" panose="02030600000101010101" pitchFamily="18" charset="-127"/>
              </a:rPr>
              <a:t>	</a:t>
            </a:r>
          </a:p>
          <a:p>
            <a:r>
              <a:rPr kumimoji="1" lang="ko-KR" altLang="en-US" sz="3600" dirty="0" err="1">
                <a:latin typeface="Batang" panose="02030600000101010101" pitchFamily="18" charset="-127"/>
                <a:ea typeface="Batang" panose="02030600000101010101" pitchFamily="18" charset="-127"/>
              </a:rPr>
              <a:t>동해역</a:t>
            </a:r>
            <a:r>
              <a:rPr kumimoji="1" lang="ko-KR" altLang="en-US" sz="3600" dirty="0">
                <a:latin typeface="Batang" panose="02030600000101010101" pitchFamily="18" charset="-127"/>
                <a:ea typeface="Batang" panose="02030600000101010101" pitchFamily="18" charset="-127"/>
              </a:rPr>
              <a:t> </a:t>
            </a:r>
            <a:r>
              <a:rPr kumimoji="1" lang="ko-KR" altLang="en-US" sz="3600" dirty="0">
                <a:latin typeface="ＭＳ 明朝" panose="02020609040205080304" pitchFamily="17" charset="-128"/>
                <a:ea typeface="Batang" panose="02030600000101010101" pitchFamily="18" charset="-127"/>
              </a:rPr>
              <a:t>東海駅</a:t>
            </a:r>
          </a:p>
          <a:p>
            <a:r>
              <a:rPr kumimoji="1" lang="ko-KR" altLang="en-US" sz="3600" dirty="0" err="1">
                <a:latin typeface="Batang" panose="02030600000101010101" pitchFamily="18" charset="-127"/>
                <a:ea typeface="Batang" panose="02030600000101010101" pitchFamily="18" charset="-127"/>
              </a:rPr>
              <a:t>추암역</a:t>
            </a:r>
            <a:r>
              <a:rPr kumimoji="1" lang="ko-KR" altLang="en-US" sz="3600" dirty="0">
                <a:latin typeface="Batang" panose="02030600000101010101" pitchFamily="18" charset="-127"/>
                <a:ea typeface="Batang" panose="02030600000101010101" pitchFamily="18" charset="-127"/>
              </a:rPr>
              <a:t> </a:t>
            </a:r>
            <a:r>
              <a:rPr kumimoji="1" lang="ko-KR" altLang="en-US" sz="3600" dirty="0">
                <a:latin typeface="ＭＳ 明朝" panose="02020609040205080304" pitchFamily="17" charset="-128"/>
                <a:ea typeface="Batang" panose="02030600000101010101" pitchFamily="18" charset="-127"/>
              </a:rPr>
              <a:t>湫岩駅</a:t>
            </a:r>
            <a:r>
              <a:rPr kumimoji="1" lang="ko-KR" altLang="en-US" sz="3600" dirty="0">
                <a:latin typeface="Batang" panose="02030600000101010101" pitchFamily="18" charset="-127"/>
                <a:ea typeface="Batang" panose="02030600000101010101" pitchFamily="18" charset="-127"/>
              </a:rPr>
              <a:t>	</a:t>
            </a:r>
          </a:p>
          <a:p>
            <a:r>
              <a:rPr kumimoji="1" lang="ko-KR" altLang="en-US" sz="3600" dirty="0">
                <a:latin typeface="Batang" panose="02030600000101010101" pitchFamily="18" charset="-127"/>
                <a:ea typeface="Batang" panose="02030600000101010101" pitchFamily="18" charset="-127"/>
              </a:rPr>
              <a:t>삼척해변역</a:t>
            </a:r>
            <a:r>
              <a:rPr kumimoji="1" lang="ko-KR" altLang="en-US" sz="3600" dirty="0">
                <a:latin typeface="ＭＳ 明朝" panose="02020609040205080304" pitchFamily="17" charset="-128"/>
                <a:ea typeface="Batang" panose="02030600000101010101" pitchFamily="18" charset="-127"/>
              </a:rPr>
              <a:t>三陟海岸駅</a:t>
            </a:r>
            <a:endParaRPr kumimoji="1" lang="ja-JP" altLang="en-US" sz="3600" dirty="0">
              <a:latin typeface="ＭＳ 明朝" panose="02020609040205080304" pitchFamily="17" charset="-128"/>
              <a:ea typeface="ＭＳ 明朝" panose="02020609040205080304" pitchFamily="17" charset="-128"/>
            </a:endParaRPr>
          </a:p>
        </p:txBody>
      </p:sp>
      <p:sp>
        <p:nvSpPr>
          <p:cNvPr id="20" name="正方形/長方形 19">
            <a:extLst>
              <a:ext uri="{FF2B5EF4-FFF2-40B4-BE49-F238E27FC236}">
                <a16:creationId xmlns:a16="http://schemas.microsoft.com/office/drawing/2014/main" id="{CD30094F-E97C-4991-8D97-BA3A7C016AD6}"/>
              </a:ext>
            </a:extLst>
          </p:cNvPr>
          <p:cNvSpPr/>
          <p:nvPr/>
        </p:nvSpPr>
        <p:spPr>
          <a:xfrm>
            <a:off x="4263391" y="3949224"/>
            <a:ext cx="1626028" cy="2947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l"/>
            <a:r>
              <a:rPr lang="ko-KR" altLang="en-US" b="1" i="0" dirty="0" err="1">
                <a:solidFill>
                  <a:schemeClr val="accent1">
                    <a:lumMod val="50000"/>
                  </a:schemeClr>
                </a:solidFill>
                <a:effectLst/>
                <a:latin typeface="Batang" panose="02030600000101010101" pitchFamily="18" charset="-127"/>
                <a:ea typeface="Batang" panose="02030600000101010101" pitchFamily="18" charset="-127"/>
              </a:rPr>
              <a:t>추암</a:t>
            </a:r>
            <a:r>
              <a:rPr lang="ko-KR" altLang="en-US" b="1" i="0" dirty="0">
                <a:solidFill>
                  <a:schemeClr val="accent1">
                    <a:lumMod val="50000"/>
                  </a:schemeClr>
                </a:solidFill>
                <a:effectLst/>
                <a:latin typeface="Batang" panose="02030600000101010101" pitchFamily="18" charset="-127"/>
                <a:ea typeface="Batang" panose="02030600000101010101" pitchFamily="18" charset="-127"/>
              </a:rPr>
              <a:t> 촛대바위</a:t>
            </a:r>
            <a:endParaRPr kumimoji="1" lang="ja-JP" altLang="en-US" dirty="0">
              <a:solidFill>
                <a:schemeClr val="accent1">
                  <a:lumMod val="50000"/>
                </a:schemeClr>
              </a:solidFill>
              <a:latin typeface="Batang" panose="02030600000101010101" pitchFamily="18" charset="-127"/>
              <a:ea typeface="Batang" panose="02030600000101010101" pitchFamily="18" charset="-127"/>
            </a:endParaRPr>
          </a:p>
        </p:txBody>
      </p:sp>
      <p:cxnSp>
        <p:nvCxnSpPr>
          <p:cNvPr id="23" name="直線矢印コネクタ 22">
            <a:extLst>
              <a:ext uri="{FF2B5EF4-FFF2-40B4-BE49-F238E27FC236}">
                <a16:creationId xmlns:a16="http://schemas.microsoft.com/office/drawing/2014/main" id="{396DF977-3635-4D12-AFAE-DD87099E199A}"/>
              </a:ext>
            </a:extLst>
          </p:cNvPr>
          <p:cNvCxnSpPr>
            <a:cxnSpLocks/>
          </p:cNvCxnSpPr>
          <p:nvPr/>
        </p:nvCxnSpPr>
        <p:spPr>
          <a:xfrm flipV="1">
            <a:off x="6429242" y="4513165"/>
            <a:ext cx="2820804" cy="3002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CB381B0F-FC15-4781-8E62-9F3D22EC9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9027" y="5166353"/>
            <a:ext cx="1974960" cy="1481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正方形/長方形 27">
            <a:extLst>
              <a:ext uri="{FF2B5EF4-FFF2-40B4-BE49-F238E27FC236}">
                <a16:creationId xmlns:a16="http://schemas.microsoft.com/office/drawing/2014/main" id="{BA702AC4-E574-4667-A6C6-EDCEB9EF45C3}"/>
              </a:ext>
            </a:extLst>
          </p:cNvPr>
          <p:cNvSpPr/>
          <p:nvPr/>
        </p:nvSpPr>
        <p:spPr>
          <a:xfrm>
            <a:off x="5122974" y="6358222"/>
            <a:ext cx="2543809" cy="2763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l"/>
            <a:r>
              <a:rPr lang="ja-JP" altLang="en-US" b="1" i="0" dirty="0">
                <a:solidFill>
                  <a:srgbClr val="273B4E"/>
                </a:solidFill>
                <a:effectLst/>
                <a:latin typeface="メイリオ" panose="020B0604030504040204" pitchFamily="50" charset="-128"/>
                <a:ea typeface="メイリオ" panose="020B0604030504040204" pitchFamily="50" charset="-128"/>
              </a:rPr>
              <a:t>三陟海洋レールバイク</a:t>
            </a:r>
            <a:endParaRPr kumimoji="1" lang="ja-JP" altLang="en-US" dirty="0">
              <a:solidFill>
                <a:schemeClr val="accent1">
                  <a:lumMod val="50000"/>
                </a:schemeClr>
              </a:solidFill>
              <a:latin typeface="Batang" panose="02030600000101010101" pitchFamily="18" charset="-127"/>
              <a:ea typeface="Batang" panose="02030600000101010101" pitchFamily="18" charset="-127"/>
            </a:endParaRPr>
          </a:p>
        </p:txBody>
      </p:sp>
      <p:cxnSp>
        <p:nvCxnSpPr>
          <p:cNvPr id="29" name="直線矢印コネクタ 28">
            <a:extLst>
              <a:ext uri="{FF2B5EF4-FFF2-40B4-BE49-F238E27FC236}">
                <a16:creationId xmlns:a16="http://schemas.microsoft.com/office/drawing/2014/main" id="{766C0FF7-5BEE-4C2A-8A3A-9F3AB894A1BF}"/>
              </a:ext>
            </a:extLst>
          </p:cNvPr>
          <p:cNvCxnSpPr>
            <a:cxnSpLocks/>
          </p:cNvCxnSpPr>
          <p:nvPr/>
        </p:nvCxnSpPr>
        <p:spPr>
          <a:xfrm flipV="1">
            <a:off x="8960134" y="5115520"/>
            <a:ext cx="1310790" cy="4409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B453908A-15EC-4817-B7FC-7B65AABE3E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3018" y="5540955"/>
            <a:ext cx="1809883" cy="1355401"/>
          </a:xfrm>
          <a:prstGeom prst="rect">
            <a:avLst/>
          </a:prstGeom>
        </p:spPr>
      </p:pic>
      <p:cxnSp>
        <p:nvCxnSpPr>
          <p:cNvPr id="33" name="直線矢印コネクタ 32">
            <a:extLst>
              <a:ext uri="{FF2B5EF4-FFF2-40B4-BE49-F238E27FC236}">
                <a16:creationId xmlns:a16="http://schemas.microsoft.com/office/drawing/2014/main" id="{38475500-68D3-4830-A2DE-57514C68D6BF}"/>
              </a:ext>
            </a:extLst>
          </p:cNvPr>
          <p:cNvCxnSpPr>
            <a:cxnSpLocks/>
          </p:cNvCxnSpPr>
          <p:nvPr/>
        </p:nvCxnSpPr>
        <p:spPr>
          <a:xfrm>
            <a:off x="10293018" y="5335987"/>
            <a:ext cx="568947" cy="429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531D3A3A-A78F-49B4-A902-EF77B8C3BA9F}"/>
              </a:ext>
            </a:extLst>
          </p:cNvPr>
          <p:cNvSpPr/>
          <p:nvPr/>
        </p:nvSpPr>
        <p:spPr>
          <a:xfrm>
            <a:off x="9224645" y="6425906"/>
            <a:ext cx="1423035" cy="31725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l"/>
            <a:r>
              <a:rPr lang="ko-KR" altLang="en-US" b="1" i="0" dirty="0" err="1">
                <a:solidFill>
                  <a:srgbClr val="273B4E"/>
                </a:solidFill>
                <a:effectLst/>
                <a:latin typeface="Batang" panose="02030600000101010101" pitchFamily="18" charset="-127"/>
                <a:ea typeface="Batang" panose="02030600000101010101" pitchFamily="18" charset="-127"/>
              </a:rPr>
              <a:t>삼척환선굴</a:t>
            </a:r>
            <a:endParaRPr kumimoji="1" lang="ja-JP" altLang="en-US" dirty="0">
              <a:solidFill>
                <a:schemeClr val="accent1">
                  <a:lumMod val="50000"/>
                </a:schemeClr>
              </a:solidFill>
              <a:latin typeface="Batang" panose="02030600000101010101" pitchFamily="18" charset="-127"/>
              <a:ea typeface="Batang" panose="02030600000101010101" pitchFamily="18" charset="-127"/>
            </a:endParaRPr>
          </a:p>
        </p:txBody>
      </p:sp>
      <p:sp>
        <p:nvSpPr>
          <p:cNvPr id="36" name="タイトル 3">
            <a:extLst>
              <a:ext uri="{FF2B5EF4-FFF2-40B4-BE49-F238E27FC236}">
                <a16:creationId xmlns:a16="http://schemas.microsoft.com/office/drawing/2014/main" id="{7F452A3C-B7E9-4CEF-93AB-B8C65BCA19E7}"/>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spTree>
    <p:extLst>
      <p:ext uri="{BB962C8B-B14F-4D97-AF65-F5344CB8AC3E}">
        <p14:creationId xmlns:p14="http://schemas.microsoft.com/office/powerpoint/2010/main" val="444722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바다열차</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海</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列車</a:t>
            </a:r>
            <a:endPar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pic>
        <p:nvPicPr>
          <p:cNvPr id="2" name="オンライン メディア 1" title="바다열차 타고 떠나는 동해안 낭만여행 / 연합뉴스TV (YonhapnewsTV)">
            <a:hlinkClick r:id="" action="ppaction://media"/>
            <a:extLst>
              <a:ext uri="{FF2B5EF4-FFF2-40B4-BE49-F238E27FC236}">
                <a16:creationId xmlns:a16="http://schemas.microsoft.com/office/drawing/2014/main" id="{3A244F38-BF01-4E10-91ED-0A8B98D8ADBF}"/>
              </a:ext>
            </a:extLst>
          </p:cNvPr>
          <p:cNvPicPr>
            <a:picLocks noRot="1" noChangeAspect="1"/>
          </p:cNvPicPr>
          <p:nvPr>
            <a:videoFile r:link="rId1"/>
          </p:nvPr>
        </p:nvPicPr>
        <p:blipFill>
          <a:blip r:embed="rId3"/>
          <a:stretch>
            <a:fillRect/>
          </a:stretch>
        </p:blipFill>
        <p:spPr>
          <a:xfrm>
            <a:off x="2752802" y="1000847"/>
            <a:ext cx="9203412" cy="5199928"/>
          </a:xfrm>
          <a:prstGeom prst="rect">
            <a:avLst/>
          </a:prstGeom>
        </p:spPr>
      </p:pic>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pic>
        <p:nvPicPr>
          <p:cNvPr id="5" name="図 4">
            <a:extLst>
              <a:ext uri="{FF2B5EF4-FFF2-40B4-BE49-F238E27FC236}">
                <a16:creationId xmlns:a16="http://schemas.microsoft.com/office/drawing/2014/main" id="{219E248B-FA9E-47C5-ACFB-942CCF838052}"/>
              </a:ext>
            </a:extLst>
          </p:cNvPr>
          <p:cNvPicPr>
            <a:picLocks noChangeAspect="1"/>
          </p:cNvPicPr>
          <p:nvPr/>
        </p:nvPicPr>
        <p:blipFill rotWithShape="1">
          <a:blip r:embed="rId4">
            <a:extLst>
              <a:ext uri="{28A0092B-C50C-407E-A947-70E740481C1C}">
                <a14:useLocalDpi xmlns:a14="http://schemas.microsoft.com/office/drawing/2010/main" val="0"/>
              </a:ext>
            </a:extLst>
          </a:blip>
          <a:srcRect l="10078" r="31916"/>
          <a:stretch/>
        </p:blipFill>
        <p:spPr>
          <a:xfrm>
            <a:off x="147502" y="1000847"/>
            <a:ext cx="2162446" cy="1812232"/>
          </a:xfrm>
          <a:prstGeom prst="rect">
            <a:avLst/>
          </a:prstGeom>
          <a:effectLst>
            <a:softEdge rad="139700"/>
          </a:effectLst>
        </p:spPr>
      </p:pic>
    </p:spTree>
    <p:extLst>
      <p:ext uri="{BB962C8B-B14F-4D97-AF65-F5344CB8AC3E}">
        <p14:creationId xmlns:p14="http://schemas.microsoft.com/office/powerpoint/2010/main" val="366951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바다열차</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海</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列車</a:t>
            </a:r>
            <a:endPar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grpSp>
        <p:nvGrpSpPr>
          <p:cNvPr id="8" name="グループ化 7">
            <a:extLst>
              <a:ext uri="{FF2B5EF4-FFF2-40B4-BE49-F238E27FC236}">
                <a16:creationId xmlns:a16="http://schemas.microsoft.com/office/drawing/2014/main" id="{3242C7A1-A9F8-428E-9844-58E9F4B12672}"/>
              </a:ext>
            </a:extLst>
          </p:cNvPr>
          <p:cNvGrpSpPr/>
          <p:nvPr/>
        </p:nvGrpSpPr>
        <p:grpSpPr>
          <a:xfrm>
            <a:off x="6096000" y="164848"/>
            <a:ext cx="4676775" cy="773239"/>
            <a:chOff x="3631247" y="1266450"/>
            <a:chExt cx="2879410" cy="584775"/>
          </a:xfrm>
        </p:grpSpPr>
        <p:pic>
          <p:nvPicPr>
            <p:cNvPr id="9" name="グラフィックス 8">
              <a:extLst>
                <a:ext uri="{FF2B5EF4-FFF2-40B4-BE49-F238E27FC236}">
                  <a16:creationId xmlns:a16="http://schemas.microsoft.com/office/drawing/2014/main" id="{7FAD79D5-29C3-4CE5-96B8-59A4DB5764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879410" cy="584775"/>
            </a:xfrm>
            <a:prstGeom prst="rect">
              <a:avLst/>
            </a:prstGeom>
          </p:spPr>
        </p:pic>
        <p:sp>
          <p:nvSpPr>
            <p:cNvPr id="10" name="テキスト ボックス 9">
              <a:extLst>
                <a:ext uri="{FF2B5EF4-FFF2-40B4-BE49-F238E27FC236}">
                  <a16:creationId xmlns:a16="http://schemas.microsoft.com/office/drawing/2014/main" id="{D92913E3-D053-4C95-ACDE-ADD0E56AD046}"/>
                </a:ext>
              </a:extLst>
            </p:cNvPr>
            <p:cNvSpPr txBox="1"/>
            <p:nvPr/>
          </p:nvSpPr>
          <p:spPr>
            <a:xfrm>
              <a:off x="3705997" y="1284890"/>
              <a:ext cx="2663915" cy="442246"/>
            </a:xfrm>
            <a:prstGeom prst="rect">
              <a:avLst/>
            </a:prstGeom>
            <a:noFill/>
          </p:spPr>
          <p:txBody>
            <a:bodyPr wrap="square" rtlCol="0">
              <a:spAutoFit/>
            </a:bodyPr>
            <a:lstStyle/>
            <a:p>
              <a:r>
                <a:rPr lang="ko-KR" altLang="en-US" sz="3200" b="1" i="0" dirty="0">
                  <a:solidFill>
                    <a:srgbClr val="1A68B3"/>
                  </a:solidFill>
                  <a:effectLst/>
                  <a:latin typeface="ＭＳ 明朝" panose="02020609040205080304" pitchFamily="17" charset="-128"/>
                  <a:ea typeface="ＭＳ 明朝" panose="02020609040205080304" pitchFamily="17" charset="-128"/>
                </a:rPr>
                <a:t>삼척환선굴三陟幻仙窟</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pic>
        <p:nvPicPr>
          <p:cNvPr id="11" name="図 10">
            <a:extLst>
              <a:ext uri="{FF2B5EF4-FFF2-40B4-BE49-F238E27FC236}">
                <a16:creationId xmlns:a16="http://schemas.microsoft.com/office/drawing/2014/main" id="{9FA59081-FC45-4AF5-A8B5-5CEFF4FFC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537" y="1166812"/>
            <a:ext cx="4699613" cy="3519488"/>
          </a:xfrm>
          <a:prstGeom prst="rect">
            <a:avLst/>
          </a:prstGeom>
        </p:spPr>
      </p:pic>
      <p:sp>
        <p:nvSpPr>
          <p:cNvPr id="12" name="テキスト ボックス 11">
            <a:extLst>
              <a:ext uri="{FF2B5EF4-FFF2-40B4-BE49-F238E27FC236}">
                <a16:creationId xmlns:a16="http://schemas.microsoft.com/office/drawing/2014/main" id="{C3D5A765-1050-4995-B29E-994C2567A6B8}"/>
              </a:ext>
            </a:extLst>
          </p:cNvPr>
          <p:cNvSpPr txBox="1"/>
          <p:nvPr/>
        </p:nvSpPr>
        <p:spPr>
          <a:xfrm>
            <a:off x="238124" y="1497013"/>
            <a:ext cx="6867525" cy="3416320"/>
          </a:xfrm>
          <a:prstGeom prst="rect">
            <a:avLst/>
          </a:prstGeom>
          <a:noFill/>
        </p:spPr>
        <p:txBody>
          <a:bodyPr wrap="square" rtlCol="0">
            <a:spAutoFit/>
          </a:bodyPr>
          <a:lstStyle/>
          <a:p>
            <a:r>
              <a:rPr kumimoji="1" lang="ja-JP" altLang="en-US" sz="3600" dirty="0">
                <a:latin typeface="HG丸ｺﾞｼｯｸM-PRO" panose="020F0600000000000000" pitchFamily="50" charset="-128"/>
                <a:ea typeface="HG丸ｺﾞｼｯｸM-PRO" panose="020F0600000000000000" pitchFamily="50" charset="-128"/>
              </a:rPr>
              <a:t>大耳里には洞窟地帯は、現在まで</a:t>
            </a:r>
            <a:r>
              <a:rPr kumimoji="1" lang="en-US" altLang="ja-JP" sz="3600" dirty="0">
                <a:latin typeface="HG丸ｺﾞｼｯｸM-PRO" panose="020F0600000000000000" pitchFamily="50" charset="-128"/>
                <a:ea typeface="HG丸ｺﾞｼｯｸM-PRO" panose="020F0600000000000000" pitchFamily="50" charset="-128"/>
              </a:rPr>
              <a:t>10</a:t>
            </a:r>
            <a:r>
              <a:rPr kumimoji="1" lang="ja-JP" altLang="en-US" sz="3600" dirty="0">
                <a:latin typeface="HG丸ｺﾞｼｯｸM-PRO" panose="020F0600000000000000" pitchFamily="50" charset="-128"/>
                <a:ea typeface="HG丸ｺﾞｼｯｸM-PRO" panose="020F0600000000000000" pitchFamily="50" charset="-128"/>
              </a:rPr>
              <a:t>の洞窟が発見されており希少な洞穴生物の生息や鍾乳石をはじめとした洞窟生成物の発達が確認されている。一般公開されている洞窟は幻仙窟と大金窟。</a:t>
            </a:r>
          </a:p>
        </p:txBody>
      </p:sp>
    </p:spTree>
    <p:extLst>
      <p:ext uri="{BB962C8B-B14F-4D97-AF65-F5344CB8AC3E}">
        <p14:creationId xmlns:p14="http://schemas.microsoft.com/office/powerpoint/2010/main" val="1780074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おまけ：撮影地</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grpSp>
        <p:nvGrpSpPr>
          <p:cNvPr id="14" name="グループ化 13">
            <a:extLst>
              <a:ext uri="{FF2B5EF4-FFF2-40B4-BE49-F238E27FC236}">
                <a16:creationId xmlns:a16="http://schemas.microsoft.com/office/drawing/2014/main" id="{A6BD3095-E6E0-44E6-A4A1-5D25DEB3AFC7}"/>
              </a:ext>
            </a:extLst>
          </p:cNvPr>
          <p:cNvGrpSpPr/>
          <p:nvPr/>
        </p:nvGrpSpPr>
        <p:grpSpPr>
          <a:xfrm>
            <a:off x="383970" y="1145325"/>
            <a:ext cx="2525730" cy="584776"/>
            <a:chOff x="3631247" y="1266449"/>
            <a:chExt cx="2525730" cy="584776"/>
          </a:xfrm>
        </p:grpSpPr>
        <p:pic>
          <p:nvPicPr>
            <p:cNvPr id="7" name="グラフィックス 6">
              <a:extLst>
                <a:ext uri="{FF2B5EF4-FFF2-40B4-BE49-F238E27FC236}">
                  <a16:creationId xmlns:a16="http://schemas.microsoft.com/office/drawing/2014/main" id="{FAD8F9F9-CC46-4857-800F-184FC7C83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525730" cy="584775"/>
            </a:xfrm>
            <a:prstGeom prst="rect">
              <a:avLst/>
            </a:prstGeom>
          </p:spPr>
        </p:pic>
        <p:sp>
          <p:nvSpPr>
            <p:cNvPr id="3" name="テキスト ボックス 2">
              <a:extLst>
                <a:ext uri="{FF2B5EF4-FFF2-40B4-BE49-F238E27FC236}">
                  <a16:creationId xmlns:a16="http://schemas.microsoft.com/office/drawing/2014/main" id="{0051EA8F-8724-46D9-972B-AA3731775881}"/>
                </a:ext>
              </a:extLst>
            </p:cNvPr>
            <p:cNvSpPr txBox="1"/>
            <p:nvPr/>
          </p:nvSpPr>
          <p:spPr>
            <a:xfrm>
              <a:off x="3981041" y="1266449"/>
              <a:ext cx="1826141" cy="584775"/>
            </a:xfrm>
            <a:prstGeom prst="rect">
              <a:avLst/>
            </a:prstGeom>
            <a:noFill/>
          </p:spPr>
          <p:txBody>
            <a:bodyPr wrap="none" rtlCol="0">
              <a:spAutoFit/>
            </a:bodyPr>
            <a:lstStyle/>
            <a:p>
              <a:r>
                <a:rPr lang="ko-KR" altLang="en-US" sz="3200" i="0" dirty="0" err="1">
                  <a:solidFill>
                    <a:srgbClr val="1A68B3"/>
                  </a:solidFill>
                  <a:effectLst/>
                  <a:latin typeface="Batang" panose="02030600000101010101" pitchFamily="18" charset="-127"/>
                  <a:ea typeface="Batang" panose="02030600000101010101" pitchFamily="18" charset="-127"/>
                </a:rPr>
                <a:t>라라무리</a:t>
              </a:r>
              <a:endParaRPr lang="ko-KR" altLang="en-US" sz="3200" i="0" dirty="0">
                <a:solidFill>
                  <a:srgbClr val="1A68B3"/>
                </a:solidFill>
                <a:effectLst/>
                <a:latin typeface="Batang" panose="02030600000101010101" pitchFamily="18" charset="-127"/>
                <a:ea typeface="Batang" panose="02030600000101010101" pitchFamily="18" charset="-127"/>
              </a:endParaRPr>
            </a:p>
          </p:txBody>
        </p:sp>
      </p:grpSp>
      <p:pic>
        <p:nvPicPr>
          <p:cNvPr id="9" name="図 8">
            <a:extLst>
              <a:ext uri="{FF2B5EF4-FFF2-40B4-BE49-F238E27FC236}">
                <a16:creationId xmlns:a16="http://schemas.microsoft.com/office/drawing/2014/main" id="{F01766A5-7D72-49D8-91AE-10D272CF2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 y="1870563"/>
            <a:ext cx="5695950" cy="4410075"/>
          </a:xfrm>
          <a:prstGeom prst="rect">
            <a:avLst/>
          </a:prstGeom>
        </p:spPr>
      </p:pic>
      <p:pic>
        <p:nvPicPr>
          <p:cNvPr id="11" name="図 10">
            <a:extLst>
              <a:ext uri="{FF2B5EF4-FFF2-40B4-BE49-F238E27FC236}">
                <a16:creationId xmlns:a16="http://schemas.microsoft.com/office/drawing/2014/main" id="{EB36EC3D-60E8-4EBE-91DD-2A970ED17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1851" y="150495"/>
            <a:ext cx="4399773" cy="2494915"/>
          </a:xfrm>
          <a:prstGeom prst="rect">
            <a:avLst/>
          </a:prstGeom>
        </p:spPr>
      </p:pic>
      <p:pic>
        <p:nvPicPr>
          <p:cNvPr id="13" name="図 12">
            <a:extLst>
              <a:ext uri="{FF2B5EF4-FFF2-40B4-BE49-F238E27FC236}">
                <a16:creationId xmlns:a16="http://schemas.microsoft.com/office/drawing/2014/main" id="{D02F349D-EDCC-460D-BC81-772D1E3D88B8}"/>
              </a:ext>
            </a:extLst>
          </p:cNvPr>
          <p:cNvPicPr>
            <a:picLocks noChangeAspect="1"/>
          </p:cNvPicPr>
          <p:nvPr/>
        </p:nvPicPr>
        <p:blipFill>
          <a:blip r:embed="rId6"/>
          <a:stretch>
            <a:fillRect/>
          </a:stretch>
        </p:blipFill>
        <p:spPr>
          <a:xfrm>
            <a:off x="6390776" y="2645410"/>
            <a:ext cx="5481002" cy="4073235"/>
          </a:xfrm>
          <a:prstGeom prst="rect">
            <a:avLst/>
          </a:prstGeom>
        </p:spPr>
      </p:pic>
      <p:sp>
        <p:nvSpPr>
          <p:cNvPr id="15" name="テキスト ボックス 14">
            <a:extLst>
              <a:ext uri="{FF2B5EF4-FFF2-40B4-BE49-F238E27FC236}">
                <a16:creationId xmlns:a16="http://schemas.microsoft.com/office/drawing/2014/main" id="{76340775-21DD-45F9-9FAC-57D09467548A}"/>
              </a:ext>
            </a:extLst>
          </p:cNvPr>
          <p:cNvSpPr txBox="1"/>
          <p:nvPr/>
        </p:nvSpPr>
        <p:spPr>
          <a:xfrm>
            <a:off x="10469698" y="5282565"/>
            <a:ext cx="1584960" cy="369332"/>
          </a:xfrm>
          <a:prstGeom prst="rect">
            <a:avLst/>
          </a:prstGeom>
          <a:noFill/>
        </p:spPr>
        <p:txBody>
          <a:bodyPr wrap="square" rtlCol="0">
            <a:spAutoFit/>
          </a:bodyP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正東津駅</a:t>
            </a:r>
          </a:p>
        </p:txBody>
      </p:sp>
    </p:spTree>
    <p:extLst>
      <p:ext uri="{BB962C8B-B14F-4D97-AF65-F5344CB8AC3E}">
        <p14:creationId xmlns:p14="http://schemas.microsoft.com/office/powerpoint/2010/main" val="3272411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おまけ：撮影地</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grpSp>
        <p:nvGrpSpPr>
          <p:cNvPr id="14" name="グループ化 13">
            <a:extLst>
              <a:ext uri="{FF2B5EF4-FFF2-40B4-BE49-F238E27FC236}">
                <a16:creationId xmlns:a16="http://schemas.microsoft.com/office/drawing/2014/main" id="{A6BD3095-E6E0-44E6-A4A1-5D25DEB3AFC7}"/>
              </a:ext>
            </a:extLst>
          </p:cNvPr>
          <p:cNvGrpSpPr/>
          <p:nvPr/>
        </p:nvGrpSpPr>
        <p:grpSpPr>
          <a:xfrm>
            <a:off x="383970" y="1145325"/>
            <a:ext cx="2525730" cy="584776"/>
            <a:chOff x="3631247" y="1266449"/>
            <a:chExt cx="2525730" cy="584776"/>
          </a:xfrm>
        </p:grpSpPr>
        <p:pic>
          <p:nvPicPr>
            <p:cNvPr id="7" name="グラフィックス 6">
              <a:extLst>
                <a:ext uri="{FF2B5EF4-FFF2-40B4-BE49-F238E27FC236}">
                  <a16:creationId xmlns:a16="http://schemas.microsoft.com/office/drawing/2014/main" id="{FAD8F9F9-CC46-4857-800F-184FC7C83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525730" cy="584775"/>
            </a:xfrm>
            <a:prstGeom prst="rect">
              <a:avLst/>
            </a:prstGeom>
          </p:spPr>
        </p:pic>
        <p:sp>
          <p:nvSpPr>
            <p:cNvPr id="3" name="テキスト ボックス 2">
              <a:extLst>
                <a:ext uri="{FF2B5EF4-FFF2-40B4-BE49-F238E27FC236}">
                  <a16:creationId xmlns:a16="http://schemas.microsoft.com/office/drawing/2014/main" id="{0051EA8F-8724-46D9-972B-AA3731775881}"/>
                </a:ext>
              </a:extLst>
            </p:cNvPr>
            <p:cNvSpPr txBox="1"/>
            <p:nvPr/>
          </p:nvSpPr>
          <p:spPr>
            <a:xfrm>
              <a:off x="3857653" y="1266449"/>
              <a:ext cx="2236510" cy="584775"/>
            </a:xfrm>
            <a:prstGeom prst="rect">
              <a:avLst/>
            </a:prstGeom>
            <a:noFill/>
          </p:spPr>
          <p:txBody>
            <a:bodyPr wrap="none" rtlCol="0">
              <a:spAutoFit/>
            </a:bodyPr>
            <a:lstStyle/>
            <a:p>
              <a:r>
                <a:rPr lang="ko-KR" altLang="en-US" sz="3200" i="0" dirty="0">
                  <a:solidFill>
                    <a:srgbClr val="1A68B3"/>
                  </a:solidFill>
                  <a:effectLst/>
                  <a:latin typeface="Batang" panose="02030600000101010101" pitchFamily="18" charset="-127"/>
                  <a:ea typeface="Batang" panose="02030600000101010101" pitchFamily="18" charset="-127"/>
                </a:rPr>
                <a:t>주문진바다</a:t>
              </a:r>
            </a:p>
          </p:txBody>
        </p:sp>
      </p:grpSp>
      <p:pic>
        <p:nvPicPr>
          <p:cNvPr id="5" name="図 4">
            <a:extLst>
              <a:ext uri="{FF2B5EF4-FFF2-40B4-BE49-F238E27FC236}">
                <a16:creationId xmlns:a16="http://schemas.microsoft.com/office/drawing/2014/main" id="{3B84D2ED-36B8-415F-BA14-6C4DD9CDF17B}"/>
              </a:ext>
            </a:extLst>
          </p:cNvPr>
          <p:cNvPicPr>
            <a:picLocks noChangeAspect="1"/>
          </p:cNvPicPr>
          <p:nvPr/>
        </p:nvPicPr>
        <p:blipFill>
          <a:blip r:embed="rId4"/>
          <a:stretch>
            <a:fillRect/>
          </a:stretch>
        </p:blipFill>
        <p:spPr>
          <a:xfrm>
            <a:off x="6997905" y="171450"/>
            <a:ext cx="4810125" cy="3990975"/>
          </a:xfrm>
          <a:prstGeom prst="rect">
            <a:avLst/>
          </a:prstGeom>
        </p:spPr>
      </p:pic>
      <p:sp>
        <p:nvSpPr>
          <p:cNvPr id="15" name="テキスト ボックス 14">
            <a:extLst>
              <a:ext uri="{FF2B5EF4-FFF2-40B4-BE49-F238E27FC236}">
                <a16:creationId xmlns:a16="http://schemas.microsoft.com/office/drawing/2014/main" id="{76340775-21DD-45F9-9FAC-57D09467548A}"/>
              </a:ext>
            </a:extLst>
          </p:cNvPr>
          <p:cNvSpPr txBox="1"/>
          <p:nvPr/>
        </p:nvSpPr>
        <p:spPr>
          <a:xfrm>
            <a:off x="10713538" y="3977759"/>
            <a:ext cx="990782" cy="369332"/>
          </a:xfrm>
          <a:prstGeom prst="rect">
            <a:avLst/>
          </a:prstGeom>
          <a:noFill/>
        </p:spPr>
        <p:txBody>
          <a:bodyPr wrap="square" rtlCol="0">
            <a:spAutoFit/>
          </a:bodyP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江陵駅</a:t>
            </a:r>
          </a:p>
        </p:txBody>
      </p:sp>
      <p:pic>
        <p:nvPicPr>
          <p:cNvPr id="10" name="図 9">
            <a:extLst>
              <a:ext uri="{FF2B5EF4-FFF2-40B4-BE49-F238E27FC236}">
                <a16:creationId xmlns:a16="http://schemas.microsoft.com/office/drawing/2014/main" id="{FA839BAE-7DBF-4340-A7D4-EFA9BDE6C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970" y="2119312"/>
            <a:ext cx="6096000" cy="4086225"/>
          </a:xfrm>
          <a:prstGeom prst="rect">
            <a:avLst/>
          </a:prstGeom>
        </p:spPr>
      </p:pic>
      <p:pic>
        <p:nvPicPr>
          <p:cNvPr id="16" name="図 15">
            <a:extLst>
              <a:ext uri="{FF2B5EF4-FFF2-40B4-BE49-F238E27FC236}">
                <a16:creationId xmlns:a16="http://schemas.microsoft.com/office/drawing/2014/main" id="{875E9660-5AF6-4B26-89F9-2D8117447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2255" y="4339590"/>
            <a:ext cx="3129280" cy="2346960"/>
          </a:xfrm>
          <a:prstGeom prst="rect">
            <a:avLst/>
          </a:prstGeom>
        </p:spPr>
      </p:pic>
      <p:pic>
        <p:nvPicPr>
          <p:cNvPr id="18" name="図 17">
            <a:extLst>
              <a:ext uri="{FF2B5EF4-FFF2-40B4-BE49-F238E27FC236}">
                <a16:creationId xmlns:a16="http://schemas.microsoft.com/office/drawing/2014/main" id="{4C8C8462-F456-4EED-9294-16722A59B9CA}"/>
              </a:ext>
            </a:extLst>
          </p:cNvPr>
          <p:cNvPicPr>
            <a:picLocks noChangeAspect="1"/>
          </p:cNvPicPr>
          <p:nvPr/>
        </p:nvPicPr>
        <p:blipFill rotWithShape="1">
          <a:blip r:embed="rId7">
            <a:extLst>
              <a:ext uri="{28A0092B-C50C-407E-A947-70E740481C1C}">
                <a14:useLocalDpi xmlns:a14="http://schemas.microsoft.com/office/drawing/2010/main" val="0"/>
              </a:ext>
            </a:extLst>
          </a:blip>
          <a:srcRect l="14776" r="27037"/>
          <a:stretch/>
        </p:blipFill>
        <p:spPr>
          <a:xfrm>
            <a:off x="5229969" y="95907"/>
            <a:ext cx="1596174" cy="18288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2562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江陵市内観光</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2" name="グループ化 1">
            <a:extLst>
              <a:ext uri="{FF2B5EF4-FFF2-40B4-BE49-F238E27FC236}">
                <a16:creationId xmlns:a16="http://schemas.microsoft.com/office/drawing/2014/main" id="{A4A2BEEC-9FE6-482C-8DFD-44E74C2CCC1D}"/>
              </a:ext>
            </a:extLst>
          </p:cNvPr>
          <p:cNvGrpSpPr/>
          <p:nvPr/>
        </p:nvGrpSpPr>
        <p:grpSpPr>
          <a:xfrm>
            <a:off x="5438775" y="228600"/>
            <a:ext cx="6549440" cy="6657975"/>
            <a:chOff x="5438775" y="228600"/>
            <a:chExt cx="6549440" cy="6657975"/>
          </a:xfrm>
        </p:grpSpPr>
        <p:pic>
          <p:nvPicPr>
            <p:cNvPr id="8" name="図 7">
              <a:extLst>
                <a:ext uri="{FF2B5EF4-FFF2-40B4-BE49-F238E27FC236}">
                  <a16:creationId xmlns:a16="http://schemas.microsoft.com/office/drawing/2014/main" id="{EA87B081-D5CF-4AB6-9678-4AB959D83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9826" y="228600"/>
              <a:ext cx="6428389" cy="6657975"/>
            </a:xfrm>
            <a:prstGeom prst="rect">
              <a:avLst/>
            </a:prstGeom>
          </p:spPr>
        </p:pic>
        <p:sp>
          <p:nvSpPr>
            <p:cNvPr id="9" name="正方形/長方形 8">
              <a:extLst>
                <a:ext uri="{FF2B5EF4-FFF2-40B4-BE49-F238E27FC236}">
                  <a16:creationId xmlns:a16="http://schemas.microsoft.com/office/drawing/2014/main" id="{CD019F57-5640-4560-BEC9-DBE6C225A436}"/>
                </a:ext>
              </a:extLst>
            </p:cNvPr>
            <p:cNvSpPr/>
            <p:nvPr/>
          </p:nvSpPr>
          <p:spPr>
            <a:xfrm>
              <a:off x="5557520" y="3134360"/>
              <a:ext cx="1361440" cy="589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23880536-0DF7-43AE-8C59-1FE99B3B65DE}"/>
                </a:ext>
              </a:extLst>
            </p:cNvPr>
            <p:cNvSpPr/>
            <p:nvPr/>
          </p:nvSpPr>
          <p:spPr>
            <a:xfrm>
              <a:off x="5438775" y="2284095"/>
              <a:ext cx="990600" cy="3829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8D2EBA8-DF14-4CEF-9FC1-778B8ACE7E68}"/>
                </a:ext>
              </a:extLst>
            </p:cNvPr>
            <p:cNvSpPr/>
            <p:nvPr/>
          </p:nvSpPr>
          <p:spPr>
            <a:xfrm>
              <a:off x="6505575" y="2188845"/>
              <a:ext cx="990600" cy="3829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8A9B877-CEA4-4D3C-B26D-347649EA4219}"/>
                </a:ext>
              </a:extLst>
            </p:cNvPr>
            <p:cNvSpPr/>
            <p:nvPr/>
          </p:nvSpPr>
          <p:spPr>
            <a:xfrm>
              <a:off x="6918960" y="1340169"/>
              <a:ext cx="834390" cy="1647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90F05E6-05C4-42DE-B42E-8081B95587D6}"/>
                </a:ext>
              </a:extLst>
            </p:cNvPr>
            <p:cNvSpPr/>
            <p:nvPr/>
          </p:nvSpPr>
          <p:spPr>
            <a:xfrm>
              <a:off x="6918960" y="1094264"/>
              <a:ext cx="834390" cy="2007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52A36DE-77D0-4470-8F18-811D42C445D6}"/>
                </a:ext>
              </a:extLst>
            </p:cNvPr>
            <p:cNvSpPr/>
            <p:nvPr/>
          </p:nvSpPr>
          <p:spPr>
            <a:xfrm>
              <a:off x="8843645" y="1791017"/>
              <a:ext cx="1361440" cy="3978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EA17597-D6B8-4FFB-81D5-3441548A1C15}"/>
                </a:ext>
              </a:extLst>
            </p:cNvPr>
            <p:cNvSpPr/>
            <p:nvPr/>
          </p:nvSpPr>
          <p:spPr>
            <a:xfrm>
              <a:off x="8472169" y="2328703"/>
              <a:ext cx="1952399" cy="4860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ko-KR" altLang="ja-JP" sz="1400" b="1" kern="0" spc="60" dirty="0">
                  <a:solidFill>
                    <a:schemeClr val="tx1"/>
                  </a:solidFill>
                  <a:effectLst/>
                  <a:latin typeface="Batang" panose="02030600000101010101" pitchFamily="18" charset="-127"/>
                  <a:ea typeface="游明朝" panose="02020400000000000000" pitchFamily="18" charset="-128"/>
                  <a:cs typeface="Batang" panose="02030600000101010101" pitchFamily="18" charset="-127"/>
                </a:rPr>
                <a:t>許筠許蘭雪軒記念館</a:t>
              </a:r>
              <a:endParaRPr kumimoji="1" lang="ja-JP" altLang="en-US" sz="1400" dirty="0">
                <a:solidFill>
                  <a:schemeClr val="tx1"/>
                </a:solidFill>
              </a:endParaRPr>
            </a:p>
          </p:txBody>
        </p:sp>
      </p:grpSp>
    </p:spTree>
    <p:extLst>
      <p:ext uri="{BB962C8B-B14F-4D97-AF65-F5344CB8AC3E}">
        <p14:creationId xmlns:p14="http://schemas.microsoft.com/office/powerpoint/2010/main" val="1413834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江陵市内観光</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14" name="グループ化 13">
            <a:extLst>
              <a:ext uri="{FF2B5EF4-FFF2-40B4-BE49-F238E27FC236}">
                <a16:creationId xmlns:a16="http://schemas.microsoft.com/office/drawing/2014/main" id="{A6BD3095-E6E0-44E6-A4A1-5D25DEB3AFC7}"/>
              </a:ext>
            </a:extLst>
          </p:cNvPr>
          <p:cNvGrpSpPr/>
          <p:nvPr/>
        </p:nvGrpSpPr>
        <p:grpSpPr>
          <a:xfrm>
            <a:off x="383970" y="1145325"/>
            <a:ext cx="3474856" cy="584776"/>
            <a:chOff x="3631247" y="1266449"/>
            <a:chExt cx="2586443" cy="584776"/>
          </a:xfrm>
        </p:grpSpPr>
        <p:pic>
          <p:nvPicPr>
            <p:cNvPr id="7" name="グラフィックス 6">
              <a:extLst>
                <a:ext uri="{FF2B5EF4-FFF2-40B4-BE49-F238E27FC236}">
                  <a16:creationId xmlns:a16="http://schemas.microsoft.com/office/drawing/2014/main" id="{FAD8F9F9-CC46-4857-800F-184FC7C83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525730" cy="584775"/>
            </a:xfrm>
            <a:prstGeom prst="rect">
              <a:avLst/>
            </a:prstGeom>
          </p:spPr>
        </p:pic>
        <p:sp>
          <p:nvSpPr>
            <p:cNvPr id="3" name="テキスト ボックス 2">
              <a:extLst>
                <a:ext uri="{FF2B5EF4-FFF2-40B4-BE49-F238E27FC236}">
                  <a16:creationId xmlns:a16="http://schemas.microsoft.com/office/drawing/2014/main" id="{0051EA8F-8724-46D9-972B-AA3731775881}"/>
                </a:ext>
              </a:extLst>
            </p:cNvPr>
            <p:cNvSpPr txBox="1"/>
            <p:nvPr/>
          </p:nvSpPr>
          <p:spPr>
            <a:xfrm>
              <a:off x="3691522" y="1266449"/>
              <a:ext cx="2526168" cy="584775"/>
            </a:xfrm>
            <a:prstGeom prst="rect">
              <a:avLst/>
            </a:prstGeom>
            <a:noFill/>
          </p:spPr>
          <p:txBody>
            <a:bodyPr wrap="none" rtlCol="0">
              <a:spAutoFit/>
            </a:bodyPr>
            <a:lstStyle/>
            <a:p>
              <a:r>
                <a:rPr lang="en-US" altLang="ko-KR" sz="3200" b="1" i="0" dirty="0">
                  <a:solidFill>
                    <a:srgbClr val="1A68B3"/>
                  </a:solidFill>
                  <a:effectLst/>
                  <a:latin typeface="Batang" panose="02030600000101010101" pitchFamily="18" charset="-127"/>
                  <a:ea typeface="Batang" panose="02030600000101010101" pitchFamily="18" charset="-127"/>
                </a:rPr>
                <a:t>1)</a:t>
              </a:r>
              <a:r>
                <a:rPr lang="ko-KR" altLang="en-US" sz="3200" b="1" i="0" dirty="0">
                  <a:solidFill>
                    <a:srgbClr val="1A68B3"/>
                  </a:solidFill>
                  <a:effectLst/>
                  <a:latin typeface="Batang" panose="02030600000101010101" pitchFamily="18" charset="-127"/>
                  <a:ea typeface="Batang" panose="02030600000101010101" pitchFamily="18" charset="-127"/>
                </a:rPr>
                <a:t>오죽헌　烏竹軒</a:t>
              </a:r>
            </a:p>
          </p:txBody>
        </p:sp>
      </p:grpSp>
      <p:pic>
        <p:nvPicPr>
          <p:cNvPr id="11" name="図 10">
            <a:extLst>
              <a:ext uri="{FF2B5EF4-FFF2-40B4-BE49-F238E27FC236}">
                <a16:creationId xmlns:a16="http://schemas.microsoft.com/office/drawing/2014/main" id="{DD4BACE1-AC21-4327-A444-892945D7818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563305" y="149015"/>
            <a:ext cx="2575363" cy="1714645"/>
          </a:xfrm>
          <a:prstGeom prst="rect">
            <a:avLst/>
          </a:prstGeom>
        </p:spPr>
      </p:pic>
      <p:pic>
        <p:nvPicPr>
          <p:cNvPr id="10" name="図 9">
            <a:extLst>
              <a:ext uri="{FF2B5EF4-FFF2-40B4-BE49-F238E27FC236}">
                <a16:creationId xmlns:a16="http://schemas.microsoft.com/office/drawing/2014/main" id="{CAFF61CA-C11E-4646-8484-A6543C608677}"/>
              </a:ext>
            </a:extLst>
          </p:cNvPr>
          <p:cNvPicPr>
            <a:picLocks noChangeAspect="1"/>
          </p:cNvPicPr>
          <p:nvPr/>
        </p:nvPicPr>
        <p:blipFill rotWithShape="1">
          <a:blip r:embed="rId5">
            <a:extLst>
              <a:ext uri="{28A0092B-C50C-407E-A947-70E740481C1C}">
                <a14:useLocalDpi xmlns:a14="http://schemas.microsoft.com/office/drawing/2010/main" val="0"/>
              </a:ext>
            </a:extLst>
          </a:blip>
          <a:srcRect l="26416" t="5000" r="36917"/>
          <a:stretch/>
        </p:blipFill>
        <p:spPr>
          <a:xfrm>
            <a:off x="10281036" y="76841"/>
            <a:ext cx="1696720" cy="2136967"/>
          </a:xfrm>
          <a:prstGeom prst="rect">
            <a:avLst/>
          </a:prstGeom>
        </p:spPr>
      </p:pic>
      <p:sp>
        <p:nvSpPr>
          <p:cNvPr id="2" name="テキスト ボックス 1">
            <a:extLst>
              <a:ext uri="{FF2B5EF4-FFF2-40B4-BE49-F238E27FC236}">
                <a16:creationId xmlns:a16="http://schemas.microsoft.com/office/drawing/2014/main" id="{B08EAE56-1BAF-473E-B5D2-BAC5A9CEEF3D}"/>
              </a:ext>
            </a:extLst>
          </p:cNvPr>
          <p:cNvSpPr txBox="1"/>
          <p:nvPr/>
        </p:nvSpPr>
        <p:spPr>
          <a:xfrm>
            <a:off x="157162" y="1997220"/>
            <a:ext cx="11267440" cy="4524315"/>
          </a:xfrm>
          <a:prstGeom prst="rect">
            <a:avLst/>
          </a:prstGeom>
          <a:noFill/>
        </p:spPr>
        <p:txBody>
          <a:bodyPr wrap="square" rtlCol="0">
            <a:spAutoFit/>
          </a:bodyPr>
          <a:lstStyle/>
          <a:p>
            <a:r>
              <a:rPr lang="ja-JP"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五千ウォン札の肖像画である栗谷李珥と、その母であり五万ウォン札の肖像に描かれている申師任堂の生家。 朝鮮時代初期の</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1450</a:t>
            </a:r>
            <a:r>
              <a:rPr lang="ja-JP"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1500</a:t>
            </a:r>
            <a:r>
              <a:rPr lang="ja-JP"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年頃に建てられたとされ、建物の周りを黒竹が生い茂っていたことから「烏竹軒」と名付けられた。黒竹は烏竹軒の象徴的な植物で五千ウォン札にも烏竹軒の建物とともに描かれている。栗谷李珥が生まれた別堂や母屋、ゆかりの品などの展示物から親子の歴史や足跡をたどることができるので、ドラマ「師任堂、色の日記」ファンには必見のスポット。</a:t>
            </a:r>
            <a:endParaRPr kumimoji="1" lang="ja-JP" altLang="en-US" sz="3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90925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江陵市内観光</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14" name="グループ化 13">
            <a:extLst>
              <a:ext uri="{FF2B5EF4-FFF2-40B4-BE49-F238E27FC236}">
                <a16:creationId xmlns:a16="http://schemas.microsoft.com/office/drawing/2014/main" id="{A6BD3095-E6E0-44E6-A4A1-5D25DEB3AFC7}"/>
              </a:ext>
            </a:extLst>
          </p:cNvPr>
          <p:cNvGrpSpPr/>
          <p:nvPr/>
        </p:nvGrpSpPr>
        <p:grpSpPr>
          <a:xfrm>
            <a:off x="383970" y="1145325"/>
            <a:ext cx="3393289" cy="584776"/>
            <a:chOff x="3631247" y="1266449"/>
            <a:chExt cx="2525730" cy="584776"/>
          </a:xfrm>
        </p:grpSpPr>
        <p:pic>
          <p:nvPicPr>
            <p:cNvPr id="7" name="グラフィックス 6">
              <a:extLst>
                <a:ext uri="{FF2B5EF4-FFF2-40B4-BE49-F238E27FC236}">
                  <a16:creationId xmlns:a16="http://schemas.microsoft.com/office/drawing/2014/main" id="{FAD8F9F9-CC46-4857-800F-184FC7C83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525730" cy="584775"/>
            </a:xfrm>
            <a:prstGeom prst="rect">
              <a:avLst/>
            </a:prstGeom>
          </p:spPr>
        </p:pic>
        <p:sp>
          <p:nvSpPr>
            <p:cNvPr id="3" name="テキスト ボックス 2">
              <a:extLst>
                <a:ext uri="{FF2B5EF4-FFF2-40B4-BE49-F238E27FC236}">
                  <a16:creationId xmlns:a16="http://schemas.microsoft.com/office/drawing/2014/main" id="{0051EA8F-8724-46D9-972B-AA3731775881}"/>
                </a:ext>
              </a:extLst>
            </p:cNvPr>
            <p:cNvSpPr txBox="1"/>
            <p:nvPr/>
          </p:nvSpPr>
          <p:spPr>
            <a:xfrm>
              <a:off x="3691521" y="1266449"/>
              <a:ext cx="2368827" cy="584775"/>
            </a:xfrm>
            <a:prstGeom prst="rect">
              <a:avLst/>
            </a:prstGeom>
            <a:noFill/>
          </p:spPr>
          <p:txBody>
            <a:bodyPr wrap="square" rtlCol="0">
              <a:spAutoFit/>
            </a:bodyPr>
            <a:lstStyle/>
            <a:p>
              <a:r>
                <a:rPr lang="en-US" altLang="ko-KR" sz="3200" b="1" i="0" dirty="0">
                  <a:solidFill>
                    <a:srgbClr val="1A68B3"/>
                  </a:solidFill>
                  <a:effectLst/>
                  <a:latin typeface="Batang" panose="02030600000101010101" pitchFamily="18" charset="-127"/>
                  <a:ea typeface="Batang" panose="02030600000101010101" pitchFamily="18" charset="-127"/>
                </a:rPr>
                <a:t>2)</a:t>
              </a:r>
              <a:r>
                <a:rPr lang="ko-KR" altLang="en-US" sz="3200" b="1" i="0" dirty="0" err="1">
                  <a:solidFill>
                    <a:srgbClr val="1A68B3"/>
                  </a:solidFill>
                  <a:effectLst/>
                  <a:latin typeface="Batang" panose="02030600000101010101" pitchFamily="18" charset="-127"/>
                  <a:ea typeface="Batang" panose="02030600000101010101" pitchFamily="18" charset="-127"/>
                </a:rPr>
                <a:t>선교장</a:t>
              </a:r>
              <a:r>
                <a:rPr lang="ko-KR" altLang="en-US" sz="3200" b="1" i="0" dirty="0">
                  <a:solidFill>
                    <a:srgbClr val="1A68B3"/>
                  </a:solidFill>
                  <a:effectLst/>
                  <a:latin typeface="Batang" panose="02030600000101010101" pitchFamily="18" charset="-127"/>
                  <a:ea typeface="Batang" panose="02030600000101010101" pitchFamily="18" charset="-127"/>
                </a:rPr>
                <a:t> 船橋荘</a:t>
              </a:r>
            </a:p>
          </p:txBody>
        </p:sp>
      </p:grpSp>
      <p:sp>
        <p:nvSpPr>
          <p:cNvPr id="2" name="テキスト ボックス 1">
            <a:extLst>
              <a:ext uri="{FF2B5EF4-FFF2-40B4-BE49-F238E27FC236}">
                <a16:creationId xmlns:a16="http://schemas.microsoft.com/office/drawing/2014/main" id="{B08EAE56-1BAF-473E-B5D2-BAC5A9CEEF3D}"/>
              </a:ext>
            </a:extLst>
          </p:cNvPr>
          <p:cNvSpPr txBox="1"/>
          <p:nvPr/>
        </p:nvSpPr>
        <p:spPr>
          <a:xfrm>
            <a:off x="157162" y="1997220"/>
            <a:ext cx="11267440" cy="4031873"/>
          </a:xfrm>
          <a:prstGeom prst="rect">
            <a:avLst/>
          </a:prstGeom>
          <a:noFill/>
        </p:spPr>
        <p:txBody>
          <a:bodyPr wrap="square" rtlCol="0">
            <a:spAutoFit/>
          </a:bodyPr>
          <a:lstStyle/>
          <a:p>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朝鮮時代の貴族階級、両班の邸宅。約３万坪の敷地に大小</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10</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棟が並び現存する個人の邸宅としては韓国最大規模を誇ります。「船橋荘」は朝鮮王朝第４代王世宗大王の兄である孝寧大君の子孫、이내번</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李乃蕃</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によって朝鮮時代後期の</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1760</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年頃に建てられ、朝鮮時代の貴族の生活様式を知ることができる貴重な建物として国の重要民俗資料第５号に登録された。またドラマ「ファン・ジニ」「宮」「師任堂、色の日記」も撮影されるなど、ますます注目を集めている。</a:t>
            </a:r>
            <a:endParaRPr kumimoji="1" lang="ja-JP" altLang="en-US" sz="3200" dirty="0">
              <a:latin typeface="ＭＳ 明朝" panose="02020609040205080304" pitchFamily="17" charset="-128"/>
              <a:ea typeface="ＭＳ 明朝" panose="02020609040205080304" pitchFamily="17" charset="-128"/>
            </a:endParaRPr>
          </a:p>
        </p:txBody>
      </p:sp>
      <p:pic>
        <p:nvPicPr>
          <p:cNvPr id="8" name="図 7">
            <a:extLst>
              <a:ext uri="{FF2B5EF4-FFF2-40B4-BE49-F238E27FC236}">
                <a16:creationId xmlns:a16="http://schemas.microsoft.com/office/drawing/2014/main" id="{CDC7EDD2-7644-4FB0-9089-CBCB73275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314" y="336465"/>
            <a:ext cx="3187511" cy="1549485"/>
          </a:xfrm>
          <a:prstGeom prst="rect">
            <a:avLst/>
          </a:prstGeom>
        </p:spPr>
      </p:pic>
    </p:spTree>
    <p:extLst>
      <p:ext uri="{BB962C8B-B14F-4D97-AF65-F5344CB8AC3E}">
        <p14:creationId xmlns:p14="http://schemas.microsoft.com/office/powerpoint/2010/main" val="4088633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7980922D-FA6F-48A8-9A59-7EC1738AC11B}"/>
              </a:ext>
            </a:extLst>
          </p:cNvPr>
          <p:cNvSpPr/>
          <p:nvPr/>
        </p:nvSpPr>
        <p:spPr>
          <a:xfrm>
            <a:off x="238126" y="71438"/>
            <a:ext cx="4057650" cy="718657"/>
          </a:xfrm>
          <a:prstGeom prst="roundRect">
            <a:avLst/>
          </a:prstGeom>
          <a:solidFill>
            <a:srgbClr val="FEDAFA"/>
          </a:solidFill>
          <a:ln w="28575">
            <a:solidFill>
              <a:srgbClr val="FE38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25</a:t>
            </a:r>
            <a:r>
              <a:rPr kumimoji="1" lang="en-US" altLang="ko-KR"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kumimoji="1" lang="ko-KR" altLang="en-US"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대한민국</a:t>
            </a:r>
            <a:r>
              <a:rPr kumimoji="1" lang="en-US" altLang="ko-KR"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a:t>
            </a:r>
            <a:endParaRPr kumimoji="1" lang="ja-JP" altLang="en-US"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pic>
        <p:nvPicPr>
          <p:cNvPr id="3" name="図 2">
            <a:extLst>
              <a:ext uri="{FF2B5EF4-FFF2-40B4-BE49-F238E27FC236}">
                <a16:creationId xmlns:a16="http://schemas.microsoft.com/office/drawing/2014/main" id="{C7BE5F5E-1C06-4351-94FF-A8880A7C135C}"/>
              </a:ext>
            </a:extLst>
          </p:cNvPr>
          <p:cNvPicPr>
            <a:picLocks noChangeAspect="1"/>
          </p:cNvPicPr>
          <p:nvPr/>
        </p:nvPicPr>
        <p:blipFill>
          <a:blip r:embed="rId2"/>
          <a:stretch>
            <a:fillRect/>
          </a:stretch>
        </p:blipFill>
        <p:spPr>
          <a:xfrm>
            <a:off x="1066800" y="1027293"/>
            <a:ext cx="3646498" cy="5473522"/>
          </a:xfrm>
          <a:prstGeom prst="rect">
            <a:avLst/>
          </a:prstGeom>
        </p:spPr>
      </p:pic>
      <p:pic>
        <p:nvPicPr>
          <p:cNvPr id="5" name="図 4">
            <a:extLst>
              <a:ext uri="{FF2B5EF4-FFF2-40B4-BE49-F238E27FC236}">
                <a16:creationId xmlns:a16="http://schemas.microsoft.com/office/drawing/2014/main" id="{D8931DC5-EA64-4F88-8E4F-691E027CC266}"/>
              </a:ext>
            </a:extLst>
          </p:cNvPr>
          <p:cNvPicPr>
            <a:picLocks noChangeAspect="1"/>
          </p:cNvPicPr>
          <p:nvPr/>
        </p:nvPicPr>
        <p:blipFill>
          <a:blip r:embed="rId3"/>
          <a:stretch>
            <a:fillRect/>
          </a:stretch>
        </p:blipFill>
        <p:spPr>
          <a:xfrm>
            <a:off x="6167437" y="71437"/>
            <a:ext cx="5607190" cy="6681787"/>
          </a:xfrm>
          <a:prstGeom prst="rect">
            <a:avLst/>
          </a:prstGeom>
        </p:spPr>
      </p:pic>
    </p:spTree>
    <p:extLst>
      <p:ext uri="{BB962C8B-B14F-4D97-AF65-F5344CB8AC3E}">
        <p14:creationId xmlns:p14="http://schemas.microsoft.com/office/powerpoint/2010/main" val="3048565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江陵市内観光</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14" name="グループ化 13">
            <a:extLst>
              <a:ext uri="{FF2B5EF4-FFF2-40B4-BE49-F238E27FC236}">
                <a16:creationId xmlns:a16="http://schemas.microsoft.com/office/drawing/2014/main" id="{A6BD3095-E6E0-44E6-A4A1-5D25DEB3AFC7}"/>
              </a:ext>
            </a:extLst>
          </p:cNvPr>
          <p:cNvGrpSpPr/>
          <p:nvPr/>
        </p:nvGrpSpPr>
        <p:grpSpPr>
          <a:xfrm>
            <a:off x="383970" y="1145325"/>
            <a:ext cx="3393289" cy="584776"/>
            <a:chOff x="3631247" y="1266449"/>
            <a:chExt cx="2525730" cy="584776"/>
          </a:xfrm>
        </p:grpSpPr>
        <p:pic>
          <p:nvPicPr>
            <p:cNvPr id="7" name="グラフィックス 6">
              <a:extLst>
                <a:ext uri="{FF2B5EF4-FFF2-40B4-BE49-F238E27FC236}">
                  <a16:creationId xmlns:a16="http://schemas.microsoft.com/office/drawing/2014/main" id="{FAD8F9F9-CC46-4857-800F-184FC7C83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525730" cy="584775"/>
            </a:xfrm>
            <a:prstGeom prst="rect">
              <a:avLst/>
            </a:prstGeom>
          </p:spPr>
        </p:pic>
        <p:sp>
          <p:nvSpPr>
            <p:cNvPr id="3" name="テキスト ボックス 2">
              <a:extLst>
                <a:ext uri="{FF2B5EF4-FFF2-40B4-BE49-F238E27FC236}">
                  <a16:creationId xmlns:a16="http://schemas.microsoft.com/office/drawing/2014/main" id="{0051EA8F-8724-46D9-972B-AA3731775881}"/>
                </a:ext>
              </a:extLst>
            </p:cNvPr>
            <p:cNvSpPr txBox="1"/>
            <p:nvPr/>
          </p:nvSpPr>
          <p:spPr>
            <a:xfrm>
              <a:off x="3691521" y="1266449"/>
              <a:ext cx="2368827" cy="584775"/>
            </a:xfrm>
            <a:prstGeom prst="rect">
              <a:avLst/>
            </a:prstGeom>
            <a:noFill/>
          </p:spPr>
          <p:txBody>
            <a:bodyPr wrap="square" rtlCol="0">
              <a:spAutoFit/>
            </a:bodyPr>
            <a:lstStyle/>
            <a:p>
              <a:r>
                <a:rPr lang="en-US" altLang="ko-KR" sz="3200" b="1" i="0" dirty="0">
                  <a:solidFill>
                    <a:srgbClr val="1A68B3"/>
                  </a:solidFill>
                  <a:effectLst/>
                  <a:latin typeface="Batang" panose="02030600000101010101" pitchFamily="18" charset="-127"/>
                  <a:ea typeface="Batang" panose="02030600000101010101" pitchFamily="18" charset="-127"/>
                </a:rPr>
                <a:t>3)</a:t>
              </a:r>
              <a:r>
                <a:rPr lang="ko-KR" altLang="en-US" sz="3200" b="1" i="0" dirty="0" err="1">
                  <a:solidFill>
                    <a:srgbClr val="1A68B3"/>
                  </a:solidFill>
                  <a:effectLst/>
                  <a:latin typeface="Batang" panose="02030600000101010101" pitchFamily="18" charset="-127"/>
                  <a:ea typeface="Batang" panose="02030600000101010101" pitchFamily="18" charset="-127"/>
                </a:rPr>
                <a:t>해운정</a:t>
              </a:r>
              <a:r>
                <a:rPr lang="ko-KR" altLang="en-US" sz="3200" b="1" i="0" dirty="0">
                  <a:solidFill>
                    <a:srgbClr val="1A68B3"/>
                  </a:solidFill>
                  <a:effectLst/>
                  <a:latin typeface="Batang" panose="02030600000101010101" pitchFamily="18" charset="-127"/>
                  <a:ea typeface="Batang" panose="02030600000101010101" pitchFamily="18" charset="-127"/>
                </a:rPr>
                <a:t> 海雲亭</a:t>
              </a:r>
            </a:p>
          </p:txBody>
        </p:sp>
      </p:grpSp>
      <p:sp>
        <p:nvSpPr>
          <p:cNvPr id="2" name="テキスト ボックス 1">
            <a:extLst>
              <a:ext uri="{FF2B5EF4-FFF2-40B4-BE49-F238E27FC236}">
                <a16:creationId xmlns:a16="http://schemas.microsoft.com/office/drawing/2014/main" id="{B08EAE56-1BAF-473E-B5D2-BAC5A9CEEF3D}"/>
              </a:ext>
            </a:extLst>
          </p:cNvPr>
          <p:cNvSpPr txBox="1"/>
          <p:nvPr/>
        </p:nvSpPr>
        <p:spPr>
          <a:xfrm>
            <a:off x="176212" y="2934539"/>
            <a:ext cx="11267440" cy="1569660"/>
          </a:xfrm>
          <a:prstGeom prst="rect">
            <a:avLst/>
          </a:prstGeom>
          <a:noFill/>
        </p:spPr>
        <p:txBody>
          <a:bodyPr wrap="square" rtlCol="0">
            <a:spAutoFit/>
          </a:bodyPr>
          <a:lstStyle/>
          <a:p>
            <a:r>
              <a:rPr lang="ko-KR"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조선 상류주택의 별당 건물로 경포호가 멀리 바라다 보이는 곳에 있으며</a:t>
            </a:r>
            <a:r>
              <a:rPr lang="en-US" altLang="ko-KR"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 </a:t>
            </a:r>
            <a:r>
              <a:rPr lang="ko-KR"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조선 중종 </a:t>
            </a:r>
            <a:r>
              <a:rPr lang="en-US" altLang="ko-KR"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25</a:t>
            </a:r>
            <a:r>
              <a:rPr lang="ko-KR"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년</a:t>
            </a:r>
            <a:r>
              <a:rPr lang="en-US" altLang="ko-KR"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(1530)</a:t>
            </a:r>
            <a:r>
              <a:rPr lang="ko-KR"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에 어촌 </a:t>
            </a:r>
            <a:r>
              <a:rPr lang="ko-KR" altLang="en-US" sz="3200" dirty="0" err="1">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심언광이</a:t>
            </a:r>
            <a:r>
              <a:rPr lang="ko-KR"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 강원도 관찰사로 있을 때 지은 것으로 전한다</a:t>
            </a:r>
            <a:r>
              <a:rPr lang="en-US" altLang="ko-KR"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en-US" sz="3200" dirty="0">
              <a:latin typeface="ＭＳ 明朝" panose="02020609040205080304" pitchFamily="17" charset="-128"/>
              <a:ea typeface="ＭＳ 明朝" panose="02020609040205080304" pitchFamily="17" charset="-128"/>
            </a:endParaRPr>
          </a:p>
        </p:txBody>
      </p:sp>
      <p:pic>
        <p:nvPicPr>
          <p:cNvPr id="9" name="図 8">
            <a:extLst>
              <a:ext uri="{FF2B5EF4-FFF2-40B4-BE49-F238E27FC236}">
                <a16:creationId xmlns:a16="http://schemas.microsoft.com/office/drawing/2014/main" id="{881BB77D-C926-444E-84DD-7A9C64C07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9228" y="184012"/>
            <a:ext cx="2897972" cy="2173479"/>
          </a:xfrm>
          <a:prstGeom prst="rect">
            <a:avLst/>
          </a:prstGeom>
        </p:spPr>
      </p:pic>
      <p:pic>
        <p:nvPicPr>
          <p:cNvPr id="11" name="図 10">
            <a:extLst>
              <a:ext uri="{FF2B5EF4-FFF2-40B4-BE49-F238E27FC236}">
                <a16:creationId xmlns:a16="http://schemas.microsoft.com/office/drawing/2014/main" id="{1F5CDEE0-E0F4-4E88-9CBD-988AD5C5FD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983" y="158840"/>
            <a:ext cx="2897973" cy="2173480"/>
          </a:xfrm>
          <a:prstGeom prst="rect">
            <a:avLst/>
          </a:prstGeom>
        </p:spPr>
      </p:pic>
    </p:spTree>
    <p:extLst>
      <p:ext uri="{BB962C8B-B14F-4D97-AF65-F5344CB8AC3E}">
        <p14:creationId xmlns:p14="http://schemas.microsoft.com/office/powerpoint/2010/main" val="3039721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江陵市内観光</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14" name="グループ化 13">
            <a:extLst>
              <a:ext uri="{FF2B5EF4-FFF2-40B4-BE49-F238E27FC236}">
                <a16:creationId xmlns:a16="http://schemas.microsoft.com/office/drawing/2014/main" id="{A6BD3095-E6E0-44E6-A4A1-5D25DEB3AFC7}"/>
              </a:ext>
            </a:extLst>
          </p:cNvPr>
          <p:cNvGrpSpPr/>
          <p:nvPr/>
        </p:nvGrpSpPr>
        <p:grpSpPr>
          <a:xfrm>
            <a:off x="383970" y="1145325"/>
            <a:ext cx="3393289" cy="584776"/>
            <a:chOff x="3631247" y="1266449"/>
            <a:chExt cx="2525730" cy="584776"/>
          </a:xfrm>
        </p:grpSpPr>
        <p:pic>
          <p:nvPicPr>
            <p:cNvPr id="7" name="グラフィックス 6">
              <a:extLst>
                <a:ext uri="{FF2B5EF4-FFF2-40B4-BE49-F238E27FC236}">
                  <a16:creationId xmlns:a16="http://schemas.microsoft.com/office/drawing/2014/main" id="{FAD8F9F9-CC46-4857-800F-184FC7C83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525730" cy="584775"/>
            </a:xfrm>
            <a:prstGeom prst="rect">
              <a:avLst/>
            </a:prstGeom>
          </p:spPr>
        </p:pic>
        <p:sp>
          <p:nvSpPr>
            <p:cNvPr id="3" name="テキスト ボックス 2">
              <a:extLst>
                <a:ext uri="{FF2B5EF4-FFF2-40B4-BE49-F238E27FC236}">
                  <a16:creationId xmlns:a16="http://schemas.microsoft.com/office/drawing/2014/main" id="{0051EA8F-8724-46D9-972B-AA3731775881}"/>
                </a:ext>
              </a:extLst>
            </p:cNvPr>
            <p:cNvSpPr txBox="1"/>
            <p:nvPr/>
          </p:nvSpPr>
          <p:spPr>
            <a:xfrm>
              <a:off x="3691521" y="1266449"/>
              <a:ext cx="2368827" cy="584775"/>
            </a:xfrm>
            <a:prstGeom prst="rect">
              <a:avLst/>
            </a:prstGeom>
            <a:noFill/>
          </p:spPr>
          <p:txBody>
            <a:bodyPr wrap="square" rtlCol="0">
              <a:spAutoFit/>
            </a:bodyPr>
            <a:lstStyle/>
            <a:p>
              <a:r>
                <a:rPr lang="en-US" altLang="ko-KR" sz="3200" b="1" i="0" dirty="0">
                  <a:solidFill>
                    <a:srgbClr val="1A68B3"/>
                  </a:solidFill>
                  <a:effectLst/>
                  <a:latin typeface="Batang" panose="02030600000101010101" pitchFamily="18" charset="-127"/>
                  <a:ea typeface="Batang" panose="02030600000101010101" pitchFamily="18" charset="-127"/>
                </a:rPr>
                <a:t>4)</a:t>
              </a:r>
              <a:r>
                <a:rPr lang="ko-KR" altLang="en-US" sz="3200" b="1" i="0" dirty="0">
                  <a:solidFill>
                    <a:srgbClr val="1A68B3"/>
                  </a:solidFill>
                  <a:effectLst/>
                  <a:latin typeface="Batang" panose="02030600000101010101" pitchFamily="18" charset="-127"/>
                  <a:ea typeface="Batang" panose="02030600000101010101" pitchFamily="18" charset="-127"/>
                </a:rPr>
                <a:t>경포대 鏡浦台</a:t>
              </a:r>
            </a:p>
          </p:txBody>
        </p:sp>
      </p:grpSp>
      <p:sp>
        <p:nvSpPr>
          <p:cNvPr id="2" name="テキスト ボックス 1">
            <a:extLst>
              <a:ext uri="{FF2B5EF4-FFF2-40B4-BE49-F238E27FC236}">
                <a16:creationId xmlns:a16="http://schemas.microsoft.com/office/drawing/2014/main" id="{B08EAE56-1BAF-473E-B5D2-BAC5A9CEEF3D}"/>
              </a:ext>
            </a:extLst>
          </p:cNvPr>
          <p:cNvSpPr txBox="1"/>
          <p:nvPr/>
        </p:nvSpPr>
        <p:spPr>
          <a:xfrm>
            <a:off x="309562" y="2332320"/>
            <a:ext cx="11267440" cy="4031873"/>
          </a:xfrm>
          <a:prstGeom prst="rect">
            <a:avLst/>
          </a:prstGeom>
          <a:noFill/>
        </p:spPr>
        <p:txBody>
          <a:bodyPr wrap="square" rtlCol="0">
            <a:spAutoFit/>
          </a:bodyPr>
          <a:lstStyle/>
          <a:p>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朝鮮時代の史跡。小高い丘の上にある楼閣で、丘の上の楼閣からは有名な湖「鏡浦湖」、奥に広がる海まで一望でき、夜になれば月が５つ見えると言われている。「夜空に浮かぶ月」「湖に映る月」「海に浮かぶ月」「お酒のおちょこに映る月」そして「君の瞳に映る月」と、最後の１つは地元のアジョッシたちが冗談ながらに言う決め台詞ですが、美しい夜空と月の名所であることから、日本で人気の</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JINRO</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焼酎「鏡月」の由来にもなった。</a:t>
            </a:r>
            <a:endParaRPr kumimoji="1" lang="ja-JP" altLang="en-US" sz="3200" dirty="0">
              <a:latin typeface="ＭＳ 明朝" panose="02020609040205080304" pitchFamily="17" charset="-128"/>
              <a:ea typeface="ＭＳ 明朝" panose="02020609040205080304" pitchFamily="17" charset="-128"/>
            </a:endParaRPr>
          </a:p>
        </p:txBody>
      </p:sp>
      <p:pic>
        <p:nvPicPr>
          <p:cNvPr id="8" name="図 7">
            <a:extLst>
              <a:ext uri="{FF2B5EF4-FFF2-40B4-BE49-F238E27FC236}">
                <a16:creationId xmlns:a16="http://schemas.microsoft.com/office/drawing/2014/main" id="{B13B1C7F-A2D4-4340-BCDA-6DA1B6413621}"/>
              </a:ext>
            </a:extLst>
          </p:cNvPr>
          <p:cNvPicPr>
            <a:picLocks noChangeAspect="1"/>
          </p:cNvPicPr>
          <p:nvPr/>
        </p:nvPicPr>
        <p:blipFill rotWithShape="1">
          <a:blip r:embed="rId4">
            <a:extLst>
              <a:ext uri="{28A0092B-C50C-407E-A947-70E740481C1C}">
                <a14:useLocalDpi xmlns:a14="http://schemas.microsoft.com/office/drawing/2010/main" val="0"/>
              </a:ext>
            </a:extLst>
          </a:blip>
          <a:srcRect l="4028" r="63472"/>
          <a:stretch/>
        </p:blipFill>
        <p:spPr>
          <a:xfrm rot="5400000">
            <a:off x="8860613" y="-448979"/>
            <a:ext cx="2228848" cy="3333750"/>
          </a:xfrm>
          <a:prstGeom prst="rect">
            <a:avLst/>
          </a:prstGeom>
        </p:spPr>
      </p:pic>
      <p:pic>
        <p:nvPicPr>
          <p:cNvPr id="12" name="図 11">
            <a:extLst>
              <a:ext uri="{FF2B5EF4-FFF2-40B4-BE49-F238E27FC236}">
                <a16:creationId xmlns:a16="http://schemas.microsoft.com/office/drawing/2014/main" id="{AA6AEE8E-08DA-4D5E-930E-4745844C45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949" y="773735"/>
            <a:ext cx="3095625" cy="1504818"/>
          </a:xfrm>
          <a:prstGeom prst="rect">
            <a:avLst/>
          </a:prstGeom>
        </p:spPr>
      </p:pic>
    </p:spTree>
    <p:extLst>
      <p:ext uri="{BB962C8B-B14F-4D97-AF65-F5344CB8AC3E}">
        <p14:creationId xmlns:p14="http://schemas.microsoft.com/office/powerpoint/2010/main" val="1996123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江陵市内観光</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14" name="グループ化 13">
            <a:extLst>
              <a:ext uri="{FF2B5EF4-FFF2-40B4-BE49-F238E27FC236}">
                <a16:creationId xmlns:a16="http://schemas.microsoft.com/office/drawing/2014/main" id="{A6BD3095-E6E0-44E6-A4A1-5D25DEB3AFC7}"/>
              </a:ext>
            </a:extLst>
          </p:cNvPr>
          <p:cNvGrpSpPr/>
          <p:nvPr/>
        </p:nvGrpSpPr>
        <p:grpSpPr>
          <a:xfrm>
            <a:off x="383971" y="1145325"/>
            <a:ext cx="6169229" cy="723410"/>
            <a:chOff x="3631247" y="1266449"/>
            <a:chExt cx="3263436" cy="584776"/>
          </a:xfrm>
        </p:grpSpPr>
        <p:pic>
          <p:nvPicPr>
            <p:cNvPr id="7" name="グラフィックス 6">
              <a:extLst>
                <a:ext uri="{FF2B5EF4-FFF2-40B4-BE49-F238E27FC236}">
                  <a16:creationId xmlns:a16="http://schemas.microsoft.com/office/drawing/2014/main" id="{FAD8F9F9-CC46-4857-800F-184FC7C83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525730" cy="584775"/>
            </a:xfrm>
            <a:prstGeom prst="rect">
              <a:avLst/>
            </a:prstGeom>
          </p:spPr>
        </p:pic>
        <p:sp>
          <p:nvSpPr>
            <p:cNvPr id="3" name="テキスト ボックス 2">
              <a:extLst>
                <a:ext uri="{FF2B5EF4-FFF2-40B4-BE49-F238E27FC236}">
                  <a16:creationId xmlns:a16="http://schemas.microsoft.com/office/drawing/2014/main" id="{0051EA8F-8724-46D9-972B-AA3731775881}"/>
                </a:ext>
              </a:extLst>
            </p:cNvPr>
            <p:cNvSpPr txBox="1"/>
            <p:nvPr/>
          </p:nvSpPr>
          <p:spPr>
            <a:xfrm>
              <a:off x="3691520" y="1266449"/>
              <a:ext cx="3203163" cy="584775"/>
            </a:xfrm>
            <a:prstGeom prst="rect">
              <a:avLst/>
            </a:prstGeom>
            <a:noFill/>
          </p:spPr>
          <p:txBody>
            <a:bodyPr wrap="square" rtlCol="0">
              <a:spAutoFit/>
            </a:bodyPr>
            <a:lstStyle/>
            <a:p>
              <a:r>
                <a:rPr lang="en-US" altLang="ko-KR" sz="3200" b="1" i="0" dirty="0">
                  <a:solidFill>
                    <a:srgbClr val="1A68B3"/>
                  </a:solidFill>
                  <a:effectLst/>
                  <a:latin typeface="Batang" panose="02030600000101010101" pitchFamily="18" charset="-127"/>
                  <a:ea typeface="Batang" panose="02030600000101010101" pitchFamily="18" charset="-127"/>
                </a:rPr>
                <a:t>5)</a:t>
              </a:r>
              <a:r>
                <a:rPr lang="ko-KR" altLang="en-US" sz="3200" b="1" i="0" dirty="0">
                  <a:solidFill>
                    <a:srgbClr val="1A68B3"/>
                  </a:solidFill>
                  <a:effectLst/>
                  <a:latin typeface="Batang" panose="02030600000101010101" pitchFamily="18" charset="-127"/>
                  <a:ea typeface="Batang" panose="02030600000101010101" pitchFamily="18" charset="-127"/>
                </a:rPr>
                <a:t>강릉방해정江陵放海亭</a:t>
              </a:r>
            </a:p>
          </p:txBody>
        </p:sp>
      </p:grpSp>
      <p:sp>
        <p:nvSpPr>
          <p:cNvPr id="2" name="テキスト ボックス 1">
            <a:extLst>
              <a:ext uri="{FF2B5EF4-FFF2-40B4-BE49-F238E27FC236}">
                <a16:creationId xmlns:a16="http://schemas.microsoft.com/office/drawing/2014/main" id="{B08EAE56-1BAF-473E-B5D2-BAC5A9CEEF3D}"/>
              </a:ext>
            </a:extLst>
          </p:cNvPr>
          <p:cNvSpPr txBox="1"/>
          <p:nvPr/>
        </p:nvSpPr>
        <p:spPr>
          <a:xfrm>
            <a:off x="383971" y="2478658"/>
            <a:ext cx="11267440" cy="2554545"/>
          </a:xfrm>
          <a:prstGeom prst="rect">
            <a:avLst/>
          </a:prstGeom>
          <a:noFill/>
        </p:spPr>
        <p:txBody>
          <a:bodyPr wrap="square" rtlCol="0">
            <a:spAutoFit/>
          </a:bodyPr>
          <a:lstStyle/>
          <a:p>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印月寺というお寺があった場所に、当時の群守で江陵船橋荘の所有者でもある李鳳九により</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1859</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年、船橋荘の客舎として鏡浦湖沿いに建てられた。李鳳九が晩年になると、この放海亭で自ら実際に暮らした、と伝えられている。美しい鏡浦湖を一望でき、風光明媚な邸宅であったことが伺える。</a:t>
            </a:r>
            <a:endParaRPr kumimoji="1" lang="ja-JP" altLang="en-US" sz="3200" dirty="0">
              <a:latin typeface="ＭＳ 明朝" panose="02020609040205080304" pitchFamily="17" charset="-128"/>
              <a:ea typeface="ＭＳ 明朝" panose="02020609040205080304" pitchFamily="17" charset="-128"/>
            </a:endParaRPr>
          </a:p>
        </p:txBody>
      </p:sp>
      <p:pic>
        <p:nvPicPr>
          <p:cNvPr id="9" name="図 8">
            <a:extLst>
              <a:ext uri="{FF2B5EF4-FFF2-40B4-BE49-F238E27FC236}">
                <a16:creationId xmlns:a16="http://schemas.microsoft.com/office/drawing/2014/main" id="{F9FE9B6C-E9E6-4370-ABA1-662BD2DD6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3950" y="180599"/>
            <a:ext cx="3064079" cy="2298059"/>
          </a:xfrm>
          <a:prstGeom prst="rect">
            <a:avLst/>
          </a:prstGeom>
        </p:spPr>
      </p:pic>
    </p:spTree>
    <p:extLst>
      <p:ext uri="{BB962C8B-B14F-4D97-AF65-F5344CB8AC3E}">
        <p14:creationId xmlns:p14="http://schemas.microsoft.com/office/powerpoint/2010/main" val="4044465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江陵市内観光</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14" name="グループ化 13">
            <a:extLst>
              <a:ext uri="{FF2B5EF4-FFF2-40B4-BE49-F238E27FC236}">
                <a16:creationId xmlns:a16="http://schemas.microsoft.com/office/drawing/2014/main" id="{A6BD3095-E6E0-44E6-A4A1-5D25DEB3AFC7}"/>
              </a:ext>
            </a:extLst>
          </p:cNvPr>
          <p:cNvGrpSpPr/>
          <p:nvPr/>
        </p:nvGrpSpPr>
        <p:grpSpPr>
          <a:xfrm>
            <a:off x="408630" y="1145326"/>
            <a:ext cx="6277920" cy="673947"/>
            <a:chOff x="3644291" y="1266449"/>
            <a:chExt cx="3315893" cy="544792"/>
          </a:xfrm>
        </p:grpSpPr>
        <p:pic>
          <p:nvPicPr>
            <p:cNvPr id="7" name="グラフィックス 6">
              <a:extLst>
                <a:ext uri="{FF2B5EF4-FFF2-40B4-BE49-F238E27FC236}">
                  <a16:creationId xmlns:a16="http://schemas.microsoft.com/office/drawing/2014/main" id="{FAD8F9F9-CC46-4857-800F-184FC7C83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4291" y="1266449"/>
              <a:ext cx="3315893" cy="544792"/>
            </a:xfrm>
            <a:prstGeom prst="rect">
              <a:avLst/>
            </a:prstGeom>
          </p:spPr>
        </p:pic>
        <p:sp>
          <p:nvSpPr>
            <p:cNvPr id="3" name="テキスト ボックス 2">
              <a:extLst>
                <a:ext uri="{FF2B5EF4-FFF2-40B4-BE49-F238E27FC236}">
                  <a16:creationId xmlns:a16="http://schemas.microsoft.com/office/drawing/2014/main" id="{0051EA8F-8724-46D9-972B-AA3731775881}"/>
                </a:ext>
              </a:extLst>
            </p:cNvPr>
            <p:cNvSpPr txBox="1"/>
            <p:nvPr/>
          </p:nvSpPr>
          <p:spPr>
            <a:xfrm>
              <a:off x="3691520" y="1266449"/>
              <a:ext cx="3203163" cy="472709"/>
            </a:xfrm>
            <a:prstGeom prst="rect">
              <a:avLst/>
            </a:prstGeom>
            <a:noFill/>
          </p:spPr>
          <p:txBody>
            <a:bodyPr wrap="square" rtlCol="0">
              <a:spAutoFit/>
            </a:bodyPr>
            <a:lstStyle/>
            <a:p>
              <a:r>
                <a:rPr lang="en-US" altLang="ko-KR" sz="3200" b="1" i="0" dirty="0">
                  <a:solidFill>
                    <a:srgbClr val="1A68B3"/>
                  </a:solidFill>
                  <a:effectLst/>
                  <a:latin typeface="Batang" panose="02030600000101010101" pitchFamily="18" charset="-127"/>
                  <a:ea typeface="Batang" panose="02030600000101010101" pitchFamily="18" charset="-127"/>
                </a:rPr>
                <a:t>6) </a:t>
              </a:r>
              <a:r>
                <a:rPr lang="ko-KR" altLang="en-US" sz="3200" b="1" i="0" dirty="0" err="1">
                  <a:solidFill>
                    <a:srgbClr val="1A68B3"/>
                  </a:solidFill>
                  <a:effectLst/>
                  <a:latin typeface="Batang" panose="02030600000101010101" pitchFamily="18" charset="-127"/>
                  <a:ea typeface="Batang" panose="02030600000101010101" pitchFamily="18" charset="-127"/>
                </a:rPr>
                <a:t>초당순두부마을</a:t>
              </a:r>
              <a:r>
                <a:rPr lang="ko-KR" altLang="en-US" sz="3200" b="1" i="0" dirty="0">
                  <a:solidFill>
                    <a:srgbClr val="1A68B3"/>
                  </a:solidFill>
                  <a:effectLst/>
                  <a:latin typeface="Batang" panose="02030600000101010101" pitchFamily="18" charset="-127"/>
                  <a:ea typeface="Batang" panose="02030600000101010101" pitchFamily="18" charset="-127"/>
                </a:rPr>
                <a:t> 草堂純豆腐村</a:t>
              </a:r>
            </a:p>
          </p:txBody>
        </p:sp>
      </p:grpSp>
      <p:sp>
        <p:nvSpPr>
          <p:cNvPr id="2" name="テキスト ボックス 1">
            <a:extLst>
              <a:ext uri="{FF2B5EF4-FFF2-40B4-BE49-F238E27FC236}">
                <a16:creationId xmlns:a16="http://schemas.microsoft.com/office/drawing/2014/main" id="{B08EAE56-1BAF-473E-B5D2-BAC5A9CEEF3D}"/>
              </a:ext>
            </a:extLst>
          </p:cNvPr>
          <p:cNvSpPr txBox="1"/>
          <p:nvPr/>
        </p:nvSpPr>
        <p:spPr>
          <a:xfrm>
            <a:off x="408630" y="1833754"/>
            <a:ext cx="11267440" cy="4031873"/>
          </a:xfrm>
          <a:prstGeom prst="rect">
            <a:avLst/>
          </a:prstGeom>
          <a:noFill/>
        </p:spPr>
        <p:txBody>
          <a:bodyPr wrap="square" rtlCol="0">
            <a:spAutoFit/>
          </a:bodyPr>
          <a:lstStyle/>
          <a:p>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朝鮮時代後期、鏡浦湖近くの草堂地区に暮らしていた両班が江陵湾の海水を使って豆腐を作らせたのが始まりと言われ、その味と製法は</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400</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年以上に渡って受け継がれてきた。草堂地区には</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1970</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年代から、純豆腐専門店が集まり始め</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초당순두부마을</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として知られるようになった。どの店舗でも、ほんのり塩味でとろけるような食感と大豆の甘みを生かした味わいが特徴で、辛味のない白純豆やピリ辛スープで煮込んだ鍋が人気。鏡浦湖でレンタサイクルして訪問することも可能。</a:t>
            </a:r>
            <a:endParaRPr kumimoji="1" lang="ja-JP" altLang="en-US" sz="3200" dirty="0">
              <a:latin typeface="ＭＳ 明朝" panose="02020609040205080304" pitchFamily="17" charset="-128"/>
              <a:ea typeface="ＭＳ 明朝" panose="02020609040205080304" pitchFamily="17" charset="-128"/>
            </a:endParaRPr>
          </a:p>
        </p:txBody>
      </p:sp>
      <p:pic>
        <p:nvPicPr>
          <p:cNvPr id="10" name="図 9">
            <a:extLst>
              <a:ext uri="{FF2B5EF4-FFF2-40B4-BE49-F238E27FC236}">
                <a16:creationId xmlns:a16="http://schemas.microsoft.com/office/drawing/2014/main" id="{A77024BA-4229-4169-B358-5EF47C00BB9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327457" y="74506"/>
            <a:ext cx="1975485" cy="960120"/>
          </a:xfrm>
          <a:prstGeom prst="rect">
            <a:avLst/>
          </a:prstGeom>
          <a:noFill/>
          <a:ln>
            <a:noFill/>
          </a:ln>
        </p:spPr>
      </p:pic>
      <p:pic>
        <p:nvPicPr>
          <p:cNvPr id="8" name="図 7">
            <a:extLst>
              <a:ext uri="{FF2B5EF4-FFF2-40B4-BE49-F238E27FC236}">
                <a16:creationId xmlns:a16="http://schemas.microsoft.com/office/drawing/2014/main" id="{F67C26A4-37B7-48D9-954C-D18466B5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0543" y="213047"/>
            <a:ext cx="3206367" cy="1558651"/>
          </a:xfrm>
          <a:prstGeom prst="rect">
            <a:avLst/>
          </a:prstGeom>
        </p:spPr>
      </p:pic>
    </p:spTree>
    <p:extLst>
      <p:ext uri="{BB962C8B-B14F-4D97-AF65-F5344CB8AC3E}">
        <p14:creationId xmlns:p14="http://schemas.microsoft.com/office/powerpoint/2010/main" val="3328145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江陵市内観光</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14" name="グループ化 13">
            <a:extLst>
              <a:ext uri="{FF2B5EF4-FFF2-40B4-BE49-F238E27FC236}">
                <a16:creationId xmlns:a16="http://schemas.microsoft.com/office/drawing/2014/main" id="{A6BD3095-E6E0-44E6-A4A1-5D25DEB3AFC7}"/>
              </a:ext>
            </a:extLst>
          </p:cNvPr>
          <p:cNvGrpSpPr/>
          <p:nvPr/>
        </p:nvGrpSpPr>
        <p:grpSpPr>
          <a:xfrm>
            <a:off x="408630" y="1145326"/>
            <a:ext cx="9030645" cy="752475"/>
            <a:chOff x="3644291" y="1266449"/>
            <a:chExt cx="3667598" cy="544792"/>
          </a:xfrm>
        </p:grpSpPr>
        <p:pic>
          <p:nvPicPr>
            <p:cNvPr id="7" name="グラフィックス 6">
              <a:extLst>
                <a:ext uri="{FF2B5EF4-FFF2-40B4-BE49-F238E27FC236}">
                  <a16:creationId xmlns:a16="http://schemas.microsoft.com/office/drawing/2014/main" id="{FAD8F9F9-CC46-4857-800F-184FC7C83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4291" y="1266449"/>
              <a:ext cx="3315893" cy="544792"/>
            </a:xfrm>
            <a:prstGeom prst="rect">
              <a:avLst/>
            </a:prstGeom>
          </p:spPr>
        </p:pic>
        <p:sp>
          <p:nvSpPr>
            <p:cNvPr id="3" name="テキスト ボックス 2">
              <a:extLst>
                <a:ext uri="{FF2B5EF4-FFF2-40B4-BE49-F238E27FC236}">
                  <a16:creationId xmlns:a16="http://schemas.microsoft.com/office/drawing/2014/main" id="{0051EA8F-8724-46D9-972B-AA3731775881}"/>
                </a:ext>
              </a:extLst>
            </p:cNvPr>
            <p:cNvSpPr txBox="1"/>
            <p:nvPr/>
          </p:nvSpPr>
          <p:spPr>
            <a:xfrm>
              <a:off x="3691520" y="1266449"/>
              <a:ext cx="3620369" cy="472709"/>
            </a:xfrm>
            <a:prstGeom prst="rect">
              <a:avLst/>
            </a:prstGeom>
            <a:noFill/>
          </p:spPr>
          <p:txBody>
            <a:bodyPr wrap="square" rtlCol="0">
              <a:spAutoFit/>
            </a:bodyPr>
            <a:lstStyle/>
            <a:p>
              <a:r>
                <a:rPr lang="en-US" altLang="ko-KR" sz="3200" b="1" i="0" dirty="0">
                  <a:solidFill>
                    <a:srgbClr val="1A68B3"/>
                  </a:solidFill>
                  <a:effectLst/>
                  <a:latin typeface="Batang" panose="02030600000101010101" pitchFamily="18" charset="-127"/>
                  <a:ea typeface="Batang" panose="02030600000101010101" pitchFamily="18" charset="-127"/>
                </a:rPr>
                <a:t>7)</a:t>
              </a:r>
              <a:r>
                <a:rPr lang="ko-KR" altLang="en-US" sz="3200" b="1" i="0" dirty="0" err="1">
                  <a:solidFill>
                    <a:srgbClr val="1A68B3"/>
                  </a:solidFill>
                  <a:effectLst/>
                  <a:latin typeface="Batang" panose="02030600000101010101" pitchFamily="18" charset="-127"/>
                  <a:ea typeface="Batang" panose="02030600000101010101" pitchFamily="18" charset="-127"/>
                </a:rPr>
                <a:t>허균허난설헌</a:t>
              </a:r>
              <a:r>
                <a:rPr lang="ko-KR" altLang="en-US" sz="3200" b="1" i="0" dirty="0">
                  <a:solidFill>
                    <a:srgbClr val="1A68B3"/>
                  </a:solidFill>
                  <a:effectLst/>
                  <a:latin typeface="Batang" panose="02030600000101010101" pitchFamily="18" charset="-127"/>
                  <a:ea typeface="Batang" panose="02030600000101010101" pitchFamily="18" charset="-127"/>
                </a:rPr>
                <a:t> 기념관 許筠許蘭雪軒記念館</a:t>
              </a:r>
            </a:p>
          </p:txBody>
        </p:sp>
      </p:grpSp>
      <p:sp>
        <p:nvSpPr>
          <p:cNvPr id="2" name="テキスト ボックス 1">
            <a:extLst>
              <a:ext uri="{FF2B5EF4-FFF2-40B4-BE49-F238E27FC236}">
                <a16:creationId xmlns:a16="http://schemas.microsoft.com/office/drawing/2014/main" id="{B08EAE56-1BAF-473E-B5D2-BAC5A9CEEF3D}"/>
              </a:ext>
            </a:extLst>
          </p:cNvPr>
          <p:cNvSpPr txBox="1"/>
          <p:nvPr/>
        </p:nvSpPr>
        <p:spPr>
          <a:xfrm>
            <a:off x="408630" y="1833754"/>
            <a:ext cx="11267440" cy="3580467"/>
          </a:xfrm>
          <a:prstGeom prst="rect">
            <a:avLst/>
          </a:prstGeom>
          <a:noFill/>
        </p:spPr>
        <p:txBody>
          <a:bodyPr wrap="square" rtlCol="0">
            <a:spAutoFit/>
          </a:bodyPr>
          <a:lstStyle/>
          <a:p>
            <a:pPr>
              <a:lnSpc>
                <a:spcPts val="3400"/>
              </a:lnSpc>
            </a:pP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許蘭雪軒生家、許筠・許蘭雪軒記念館、伝統茶体験館で構成されている。許蘭雪軒生家の門構えの家に入ると、家の外棟の前にある広庭が見え、その中に方形の母屋がある。母屋は</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2</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つの大門により主棟と外棟に分かれるが、その間に蔵があって内と外を区分している。 許筠・許蘭雪軒記念館は韓国伝統の瓦を載せた木造</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1</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階建ての建物である。四角い形の通路に沿って中に入ると案内デスクが見え、もう少し行くと主展示室と小展示室がある。</a:t>
            </a:r>
            <a:endParaRPr kumimoji="1" lang="ja-JP" altLang="en-US" sz="3200" dirty="0">
              <a:latin typeface="ＭＳ 明朝" panose="02020609040205080304" pitchFamily="17" charset="-128"/>
              <a:ea typeface="ＭＳ 明朝" panose="02020609040205080304" pitchFamily="17" charset="-128"/>
            </a:endParaRPr>
          </a:p>
        </p:txBody>
      </p:sp>
      <p:pic>
        <p:nvPicPr>
          <p:cNvPr id="9" name="図 8">
            <a:extLst>
              <a:ext uri="{FF2B5EF4-FFF2-40B4-BE49-F238E27FC236}">
                <a16:creationId xmlns:a16="http://schemas.microsoft.com/office/drawing/2014/main" id="{62577489-1D0F-4617-87AE-DADE98CAA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9571" y="171450"/>
            <a:ext cx="3137262" cy="1525058"/>
          </a:xfrm>
          <a:prstGeom prst="rect">
            <a:avLst/>
          </a:prstGeom>
        </p:spPr>
      </p:pic>
      <p:sp>
        <p:nvSpPr>
          <p:cNvPr id="11" name="四角形: 角を丸くする 10">
            <a:extLst>
              <a:ext uri="{FF2B5EF4-FFF2-40B4-BE49-F238E27FC236}">
                <a16:creationId xmlns:a16="http://schemas.microsoft.com/office/drawing/2014/main" id="{99269839-D854-4F88-99A6-AFE6EE2F9062}"/>
              </a:ext>
            </a:extLst>
          </p:cNvPr>
          <p:cNvSpPr/>
          <p:nvPr/>
        </p:nvSpPr>
        <p:spPr>
          <a:xfrm>
            <a:off x="5677845" y="4972377"/>
            <a:ext cx="6305550" cy="152505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3200" dirty="0">
                <a:solidFill>
                  <a:schemeClr val="bg1"/>
                </a:solidFill>
                <a:effectLst>
                  <a:outerShdw blurRad="38100" dist="38100" dir="2700000" algn="tl">
                    <a:srgbClr val="000000">
                      <a:alpha val="43137"/>
                    </a:srgbClr>
                  </a:outerShdw>
                </a:effectLst>
              </a:rPr>
              <a:t>許筠</a:t>
            </a:r>
            <a:r>
              <a:rPr kumimoji="1" lang="zh-TW" altLang="en-US" sz="3200" dirty="0">
                <a:solidFill>
                  <a:srgbClr val="FECAFF"/>
                </a:solidFill>
                <a:effectLst>
                  <a:outerShdw blurRad="38100" dist="38100" dir="2700000" algn="tl">
                    <a:srgbClr val="000000">
                      <a:alpha val="43137"/>
                    </a:srgbClr>
                  </a:outerShdw>
                </a:effectLst>
              </a:rPr>
              <a:t>「洪吉童伝」</a:t>
            </a:r>
            <a:endParaRPr lang="en-US" altLang="zh-TW" sz="3200" dirty="0">
              <a:solidFill>
                <a:srgbClr val="FECAFF"/>
              </a:solidFill>
              <a:effectLst>
                <a:outerShdw blurRad="38100" dist="38100" dir="2700000" algn="tl">
                  <a:srgbClr val="000000">
                    <a:alpha val="43137"/>
                  </a:srgbClr>
                </a:outerShdw>
              </a:effectLst>
            </a:endParaRPr>
          </a:p>
          <a:p>
            <a:r>
              <a:rPr kumimoji="1" lang="ja-JP" altLang="en-US" sz="3200" dirty="0">
                <a:solidFill>
                  <a:schemeClr val="bg1"/>
                </a:solidFill>
                <a:effectLst>
                  <a:outerShdw blurRad="38100" dist="38100" dir="2700000" algn="tl">
                    <a:srgbClr val="000000">
                      <a:alpha val="43137"/>
                    </a:srgbClr>
                  </a:outerShdw>
                </a:effectLst>
              </a:rPr>
              <a:t>許蘭雪軒</a:t>
            </a:r>
            <a:r>
              <a:rPr kumimoji="1" lang="ja-JP" altLang="en-US" sz="3200" dirty="0">
                <a:solidFill>
                  <a:srgbClr val="FECAFF"/>
                </a:solidFill>
                <a:effectLst>
                  <a:outerShdw blurRad="38100" dist="38100" dir="2700000" algn="tl">
                    <a:srgbClr val="000000">
                      <a:alpha val="43137"/>
                    </a:srgbClr>
                  </a:outerShdw>
                </a:effectLst>
              </a:rPr>
              <a:t>「游仙詩」、「哭子」、「貧女吟」</a:t>
            </a:r>
          </a:p>
        </p:txBody>
      </p:sp>
    </p:spTree>
    <p:extLst>
      <p:ext uri="{BB962C8B-B14F-4D97-AF65-F5344CB8AC3E}">
        <p14:creationId xmlns:p14="http://schemas.microsoft.com/office/powerpoint/2010/main" val="362228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江陵市内観光</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14" name="グループ化 13">
            <a:extLst>
              <a:ext uri="{FF2B5EF4-FFF2-40B4-BE49-F238E27FC236}">
                <a16:creationId xmlns:a16="http://schemas.microsoft.com/office/drawing/2014/main" id="{A6BD3095-E6E0-44E6-A4A1-5D25DEB3AFC7}"/>
              </a:ext>
            </a:extLst>
          </p:cNvPr>
          <p:cNvGrpSpPr/>
          <p:nvPr/>
        </p:nvGrpSpPr>
        <p:grpSpPr>
          <a:xfrm>
            <a:off x="408630" y="1145326"/>
            <a:ext cx="6030270" cy="752475"/>
            <a:chOff x="3644291" y="1266449"/>
            <a:chExt cx="3315893" cy="544792"/>
          </a:xfrm>
        </p:grpSpPr>
        <p:pic>
          <p:nvPicPr>
            <p:cNvPr id="7" name="グラフィックス 6">
              <a:extLst>
                <a:ext uri="{FF2B5EF4-FFF2-40B4-BE49-F238E27FC236}">
                  <a16:creationId xmlns:a16="http://schemas.microsoft.com/office/drawing/2014/main" id="{FAD8F9F9-CC46-4857-800F-184FC7C83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4291" y="1266449"/>
              <a:ext cx="3315893" cy="544792"/>
            </a:xfrm>
            <a:prstGeom prst="rect">
              <a:avLst/>
            </a:prstGeom>
          </p:spPr>
        </p:pic>
        <p:sp>
          <p:nvSpPr>
            <p:cNvPr id="3" name="テキスト ボックス 2">
              <a:extLst>
                <a:ext uri="{FF2B5EF4-FFF2-40B4-BE49-F238E27FC236}">
                  <a16:creationId xmlns:a16="http://schemas.microsoft.com/office/drawing/2014/main" id="{0051EA8F-8724-46D9-972B-AA3731775881}"/>
                </a:ext>
              </a:extLst>
            </p:cNvPr>
            <p:cNvSpPr txBox="1"/>
            <p:nvPr/>
          </p:nvSpPr>
          <p:spPr>
            <a:xfrm>
              <a:off x="3691520" y="1266449"/>
              <a:ext cx="3268664" cy="423377"/>
            </a:xfrm>
            <a:prstGeom prst="rect">
              <a:avLst/>
            </a:prstGeom>
            <a:noFill/>
          </p:spPr>
          <p:txBody>
            <a:bodyPr wrap="square" rtlCol="0">
              <a:spAutoFit/>
            </a:bodyPr>
            <a:lstStyle/>
            <a:p>
              <a:r>
                <a:rPr lang="en-US" altLang="ja-JP" sz="3200" b="1" i="0" dirty="0">
                  <a:solidFill>
                    <a:srgbClr val="1A68B3"/>
                  </a:solidFill>
                  <a:effectLst/>
                  <a:latin typeface="ＭＳ 明朝" panose="02020609040205080304" pitchFamily="17" charset="-128"/>
                  <a:ea typeface="ＭＳ 明朝" panose="02020609040205080304" pitchFamily="17" charset="-128"/>
                </a:rPr>
                <a:t>8)</a:t>
              </a:r>
              <a:r>
                <a:rPr lang="ja-JP" altLang="en-US" sz="3200" b="1" i="0" dirty="0">
                  <a:solidFill>
                    <a:srgbClr val="1A68B3"/>
                  </a:solidFill>
                  <a:effectLst/>
                  <a:latin typeface="ＭＳ 明朝" panose="02020609040205080304" pitchFamily="17" charset="-128"/>
                  <a:ea typeface="ＭＳ 明朝" panose="02020609040205080304" pitchFamily="17" charset="-128"/>
                </a:rPr>
                <a:t>安木海岸にあるコーヒー通り</a:t>
              </a:r>
              <a:endParaRPr lang="ko-KR" altLang="en-US" sz="3200" b="1" i="0" dirty="0">
                <a:solidFill>
                  <a:srgbClr val="1A68B3"/>
                </a:solidFill>
                <a:effectLst/>
                <a:latin typeface="ＭＳ 明朝" panose="02020609040205080304" pitchFamily="17" charset="-128"/>
                <a:ea typeface="Batang" panose="02030600000101010101" pitchFamily="18" charset="-127"/>
              </a:endParaRPr>
            </a:p>
          </p:txBody>
        </p:sp>
      </p:grpSp>
      <p:sp>
        <p:nvSpPr>
          <p:cNvPr id="2" name="テキスト ボックス 1">
            <a:extLst>
              <a:ext uri="{FF2B5EF4-FFF2-40B4-BE49-F238E27FC236}">
                <a16:creationId xmlns:a16="http://schemas.microsoft.com/office/drawing/2014/main" id="{B08EAE56-1BAF-473E-B5D2-BAC5A9CEEF3D}"/>
              </a:ext>
            </a:extLst>
          </p:cNvPr>
          <p:cNvSpPr txBox="1"/>
          <p:nvPr/>
        </p:nvSpPr>
        <p:spPr>
          <a:xfrm>
            <a:off x="408630" y="1995134"/>
            <a:ext cx="11267440" cy="2554545"/>
          </a:xfrm>
          <a:prstGeom prst="rect">
            <a:avLst/>
          </a:prstGeom>
          <a:noFill/>
        </p:spPr>
        <p:txBody>
          <a:bodyPr wrap="square" rtlCol="0">
            <a:spAutoFit/>
          </a:bodyPr>
          <a:lstStyle/>
          <a:p>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約</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20</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件ほどのカフェが並んでいる。</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80</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年代にコーヒーの自販機が並んでいたこと、</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1980</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年代にソウル・大学路でカフェを開き、コーヒー第</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1</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世代といわれたパク・イチュ氏が</a:t>
            </a:r>
            <a:r>
              <a:rPr lang="en-US" altLang="ja-JP"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2000</a:t>
            </a:r>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年代にこの地でカフェを始めたことなどが理由として、これまでに明らかになっている。</a:t>
            </a:r>
            <a:endParaRPr kumimoji="1" lang="ja-JP" altLang="en-US" sz="3200" dirty="0">
              <a:latin typeface="ＭＳ 明朝" panose="02020609040205080304" pitchFamily="17" charset="-128"/>
              <a:ea typeface="ＭＳ 明朝" panose="02020609040205080304" pitchFamily="17" charset="-128"/>
            </a:endParaRPr>
          </a:p>
        </p:txBody>
      </p:sp>
      <p:pic>
        <p:nvPicPr>
          <p:cNvPr id="10" name="図 9">
            <a:extLst>
              <a:ext uri="{FF2B5EF4-FFF2-40B4-BE49-F238E27FC236}">
                <a16:creationId xmlns:a16="http://schemas.microsoft.com/office/drawing/2014/main" id="{8E129A0A-DA53-4C50-964F-23EB92DA76B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28725" y="4506135"/>
            <a:ext cx="3495675" cy="1840325"/>
          </a:xfrm>
          <a:prstGeom prst="rect">
            <a:avLst/>
          </a:prstGeom>
          <a:noFill/>
          <a:ln>
            <a:noFill/>
          </a:ln>
        </p:spPr>
      </p:pic>
      <p:pic>
        <p:nvPicPr>
          <p:cNvPr id="8" name="図 7">
            <a:extLst>
              <a:ext uri="{FF2B5EF4-FFF2-40B4-BE49-F238E27FC236}">
                <a16:creationId xmlns:a16="http://schemas.microsoft.com/office/drawing/2014/main" id="{9E727CE9-441C-4633-949C-3B20BD768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4140546"/>
            <a:ext cx="4620570" cy="2246110"/>
          </a:xfrm>
          <a:prstGeom prst="rect">
            <a:avLst/>
          </a:prstGeom>
        </p:spPr>
      </p:pic>
      <p:pic>
        <p:nvPicPr>
          <p:cNvPr id="13" name="図 12">
            <a:extLst>
              <a:ext uri="{FF2B5EF4-FFF2-40B4-BE49-F238E27FC236}">
                <a16:creationId xmlns:a16="http://schemas.microsoft.com/office/drawing/2014/main" id="{7C5E8432-7BBC-43E2-AE7A-68E49BA7ED49}"/>
              </a:ext>
            </a:extLst>
          </p:cNvPr>
          <p:cNvPicPr>
            <a:picLocks noChangeAspect="1"/>
          </p:cNvPicPr>
          <p:nvPr/>
        </p:nvPicPr>
        <p:blipFill rotWithShape="1">
          <a:blip r:embed="rId6">
            <a:extLst>
              <a:ext uri="{28A0092B-C50C-407E-A947-70E740481C1C}">
                <a14:useLocalDpi xmlns:a14="http://schemas.microsoft.com/office/drawing/2010/main" val="0"/>
              </a:ext>
            </a:extLst>
          </a:blip>
          <a:srcRect l="29297" t="7732" r="6302"/>
          <a:stretch/>
        </p:blipFill>
        <p:spPr>
          <a:xfrm>
            <a:off x="8490858" y="-1"/>
            <a:ext cx="3075846" cy="2142189"/>
          </a:xfrm>
          <a:prstGeom prst="rect">
            <a:avLst/>
          </a:prstGeom>
        </p:spPr>
      </p:pic>
    </p:spTree>
    <p:extLst>
      <p:ext uri="{BB962C8B-B14F-4D97-AF65-F5344CB8AC3E}">
        <p14:creationId xmlns:p14="http://schemas.microsoft.com/office/powerpoint/2010/main" val="21383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5" y="171450"/>
            <a:ext cx="3992246"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江陵市内観光</a:t>
            </a: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14" name="グループ化 13">
            <a:extLst>
              <a:ext uri="{FF2B5EF4-FFF2-40B4-BE49-F238E27FC236}">
                <a16:creationId xmlns:a16="http://schemas.microsoft.com/office/drawing/2014/main" id="{A6BD3095-E6E0-44E6-A4A1-5D25DEB3AFC7}"/>
              </a:ext>
            </a:extLst>
          </p:cNvPr>
          <p:cNvGrpSpPr/>
          <p:nvPr/>
        </p:nvGrpSpPr>
        <p:grpSpPr>
          <a:xfrm>
            <a:off x="408629" y="1145326"/>
            <a:ext cx="8078146" cy="752475"/>
            <a:chOff x="3644291" y="1266449"/>
            <a:chExt cx="3711020" cy="544792"/>
          </a:xfrm>
        </p:grpSpPr>
        <p:pic>
          <p:nvPicPr>
            <p:cNvPr id="7" name="グラフィックス 6">
              <a:extLst>
                <a:ext uri="{FF2B5EF4-FFF2-40B4-BE49-F238E27FC236}">
                  <a16:creationId xmlns:a16="http://schemas.microsoft.com/office/drawing/2014/main" id="{FAD8F9F9-CC46-4857-800F-184FC7C83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4291" y="1266449"/>
              <a:ext cx="3315893" cy="544792"/>
            </a:xfrm>
            <a:prstGeom prst="rect">
              <a:avLst/>
            </a:prstGeom>
          </p:spPr>
        </p:pic>
        <p:sp>
          <p:nvSpPr>
            <p:cNvPr id="3" name="テキスト ボックス 2">
              <a:extLst>
                <a:ext uri="{FF2B5EF4-FFF2-40B4-BE49-F238E27FC236}">
                  <a16:creationId xmlns:a16="http://schemas.microsoft.com/office/drawing/2014/main" id="{0051EA8F-8724-46D9-972B-AA3731775881}"/>
                </a:ext>
              </a:extLst>
            </p:cNvPr>
            <p:cNvSpPr txBox="1"/>
            <p:nvPr/>
          </p:nvSpPr>
          <p:spPr>
            <a:xfrm>
              <a:off x="3691519" y="1266449"/>
              <a:ext cx="3663792" cy="423377"/>
            </a:xfrm>
            <a:prstGeom prst="rect">
              <a:avLst/>
            </a:prstGeom>
            <a:noFill/>
          </p:spPr>
          <p:txBody>
            <a:bodyPr wrap="square" rtlCol="0">
              <a:spAutoFit/>
            </a:bodyPr>
            <a:lstStyle/>
            <a:p>
              <a:r>
                <a:rPr lang="en-US" altLang="ko-KR" sz="3200" b="1" i="0" dirty="0">
                  <a:solidFill>
                    <a:srgbClr val="1A68B3"/>
                  </a:solidFill>
                  <a:effectLst/>
                  <a:latin typeface="ＭＳ 明朝" panose="02020609040205080304" pitchFamily="17" charset="-128"/>
                  <a:ea typeface="ＭＳ 明朝" panose="02020609040205080304" pitchFamily="17" charset="-128"/>
                </a:rPr>
                <a:t>9)</a:t>
              </a:r>
              <a:r>
                <a:rPr lang="ko-KR" altLang="en-US" sz="3200" b="1" i="0" dirty="0">
                  <a:solidFill>
                    <a:srgbClr val="1A68B3"/>
                  </a:solidFill>
                  <a:effectLst/>
                  <a:latin typeface="ＭＳ 明朝" panose="02020609040205080304" pitchFamily="17" charset="-128"/>
                  <a:ea typeface="ＭＳ 明朝" panose="02020609040205080304" pitchFamily="17" charset="-128"/>
                </a:rPr>
                <a:t>강릉커피박물관江陵コーヒー</a:t>
              </a:r>
              <a:r>
                <a:rPr lang="ja-JP" altLang="en-US" sz="3200" b="1" i="0" dirty="0">
                  <a:solidFill>
                    <a:srgbClr val="1A68B3"/>
                  </a:solidFill>
                  <a:effectLst/>
                  <a:latin typeface="ＭＳ 明朝" panose="02020609040205080304" pitchFamily="17" charset="-128"/>
                  <a:ea typeface="ＭＳ 明朝" panose="02020609040205080304" pitchFamily="17" charset="-128"/>
                </a:rPr>
                <a:t>博物館</a:t>
              </a:r>
              <a:endParaRPr lang="ko-KR" altLang="en-US" sz="3200" b="1" i="0" dirty="0">
                <a:solidFill>
                  <a:srgbClr val="1A68B3"/>
                </a:solidFill>
                <a:effectLst/>
                <a:latin typeface="ＭＳ 明朝" panose="02020609040205080304" pitchFamily="17" charset="-128"/>
                <a:ea typeface="Batang" panose="02030600000101010101" pitchFamily="18" charset="-127"/>
              </a:endParaRPr>
            </a:p>
          </p:txBody>
        </p:sp>
      </p:grpSp>
      <p:sp>
        <p:nvSpPr>
          <p:cNvPr id="2" name="テキスト ボックス 1">
            <a:extLst>
              <a:ext uri="{FF2B5EF4-FFF2-40B4-BE49-F238E27FC236}">
                <a16:creationId xmlns:a16="http://schemas.microsoft.com/office/drawing/2014/main" id="{B08EAE56-1BAF-473E-B5D2-BAC5A9CEEF3D}"/>
              </a:ext>
            </a:extLst>
          </p:cNvPr>
          <p:cNvSpPr txBox="1"/>
          <p:nvPr/>
        </p:nvSpPr>
        <p:spPr>
          <a:xfrm>
            <a:off x="408630" y="1833754"/>
            <a:ext cx="11267440" cy="2062103"/>
          </a:xfrm>
          <a:prstGeom prst="rect">
            <a:avLst/>
          </a:prstGeom>
          <a:noFill/>
        </p:spPr>
        <p:txBody>
          <a:bodyPr wrap="square" rtlCol="0">
            <a:spAutoFit/>
          </a:bodyPr>
          <a:lstStyle/>
          <a:p>
            <a:r>
              <a:rPr lang="ja-JP" altLang="en-US" sz="3200" dirty="0">
                <a:solidFill>
                  <a:srgbClr val="444444"/>
                </a:solidFill>
                <a:effectLst/>
                <a:latin typeface="ＭＳ 明朝" panose="02020609040205080304" pitchFamily="17" charset="-128"/>
                <a:ea typeface="ＭＳ 明朝" panose="02020609040205080304" pitchFamily="17" charset="-128"/>
                <a:cs typeface="Times New Roman" panose="02020603050405020304" pitchFamily="18" charset="0"/>
              </a:rPr>
              <a:t>世界中の珍しいコーヒーに関する展示を見ることができ、世界各国のユニークなコーヒーの歴史と文化を学べる。コーヒーの木の栽培から一杯の コーヒーが誕生するまでの過程を直接体験することができる博物館。</a:t>
            </a:r>
            <a:endParaRPr kumimoji="1" lang="ja-JP" altLang="en-US" sz="3200" dirty="0">
              <a:latin typeface="ＭＳ 明朝" panose="02020609040205080304" pitchFamily="17" charset="-128"/>
              <a:ea typeface="ＭＳ 明朝" panose="02020609040205080304" pitchFamily="17" charset="-128"/>
            </a:endParaRPr>
          </a:p>
        </p:txBody>
      </p:sp>
      <p:pic>
        <p:nvPicPr>
          <p:cNvPr id="9" name="図 8">
            <a:extLst>
              <a:ext uri="{FF2B5EF4-FFF2-40B4-BE49-F238E27FC236}">
                <a16:creationId xmlns:a16="http://schemas.microsoft.com/office/drawing/2014/main" id="{344786BC-2853-4D9A-A591-893987996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24" y="3895856"/>
            <a:ext cx="3416124" cy="2562093"/>
          </a:xfrm>
          <a:prstGeom prst="rect">
            <a:avLst/>
          </a:prstGeom>
        </p:spPr>
      </p:pic>
      <p:pic>
        <p:nvPicPr>
          <p:cNvPr id="12" name="図 11">
            <a:extLst>
              <a:ext uri="{FF2B5EF4-FFF2-40B4-BE49-F238E27FC236}">
                <a16:creationId xmlns:a16="http://schemas.microsoft.com/office/drawing/2014/main" id="{43C29A96-7A6C-401D-A630-038D7FB614F1}"/>
              </a:ext>
            </a:extLst>
          </p:cNvPr>
          <p:cNvPicPr>
            <a:picLocks noChangeAspect="1"/>
          </p:cNvPicPr>
          <p:nvPr/>
        </p:nvPicPr>
        <p:blipFill>
          <a:blip r:embed="rId5"/>
          <a:stretch>
            <a:fillRect/>
          </a:stretch>
        </p:blipFill>
        <p:spPr>
          <a:xfrm>
            <a:off x="7680469" y="3327589"/>
            <a:ext cx="4197206" cy="3286885"/>
          </a:xfrm>
          <a:prstGeom prst="rect">
            <a:avLst/>
          </a:prstGeom>
        </p:spPr>
      </p:pic>
    </p:spTree>
    <p:extLst>
      <p:ext uri="{BB962C8B-B14F-4D97-AF65-F5344CB8AC3E}">
        <p14:creationId xmlns:p14="http://schemas.microsoft.com/office/powerpoint/2010/main" val="824731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116589E0-91EC-4E27-90FC-FF56CDFF3882}"/>
              </a:ext>
            </a:extLst>
          </p:cNvPr>
          <p:cNvSpPr/>
          <p:nvPr/>
        </p:nvSpPr>
        <p:spPr>
          <a:xfrm>
            <a:off x="193040" y="181610"/>
            <a:ext cx="4328160" cy="8039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漢字語を想像してみよう</a:t>
            </a:r>
          </a:p>
        </p:txBody>
      </p:sp>
      <p:sp>
        <p:nvSpPr>
          <p:cNvPr id="7" name="テキスト ボックス 6">
            <a:extLst>
              <a:ext uri="{FF2B5EF4-FFF2-40B4-BE49-F238E27FC236}">
                <a16:creationId xmlns:a16="http://schemas.microsoft.com/office/drawing/2014/main" id="{59167B13-042A-45A9-9D8F-7E98D96534E7}"/>
              </a:ext>
            </a:extLst>
          </p:cNvPr>
          <p:cNvSpPr txBox="1"/>
          <p:nvPr/>
        </p:nvSpPr>
        <p:spPr>
          <a:xfrm>
            <a:off x="0" y="1989870"/>
            <a:ext cx="5791837" cy="523220"/>
          </a:xfrm>
          <a:prstGeom prst="rect">
            <a:avLst/>
          </a:prstGeom>
          <a:noFill/>
        </p:spPr>
        <p:txBody>
          <a:bodyPr wrap="square" lIns="0" rtlCol="0">
            <a:spAutoFit/>
          </a:bodyPr>
          <a:lstStyle/>
          <a:p>
            <a:pPr indent="266700" algn="l"/>
            <a:r>
              <a:rPr lang="ja-JP" altLang="en-US" sz="2800" kern="100" dirty="0">
                <a:effectLst/>
                <a:latin typeface="Arial" panose="020B0604020202020204" pitchFamily="34" charset="0"/>
                <a:ea typeface="ＭＳ 明朝" panose="02020609040205080304" pitchFamily="17" charset="-128"/>
                <a:cs typeface="Arial" panose="020B0604020202020204" pitchFamily="34" charset="0"/>
              </a:rPr>
              <a:t>通常</a:t>
            </a:r>
            <a:endParaRPr lang="ja-JP" alt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A08CBAAF-97EE-45E0-9842-90FECB9A974B}"/>
              </a:ext>
            </a:extLst>
          </p:cNvPr>
          <p:cNvSpPr txBox="1"/>
          <p:nvPr/>
        </p:nvSpPr>
        <p:spPr>
          <a:xfrm>
            <a:off x="6172200" y="1981902"/>
            <a:ext cx="5791837" cy="523220"/>
          </a:xfrm>
          <a:prstGeom prst="rect">
            <a:avLst/>
          </a:prstGeom>
          <a:noFill/>
        </p:spPr>
        <p:txBody>
          <a:bodyPr wrap="square" lIns="0" rtlCol="0">
            <a:spAutoFit/>
          </a:bodyPr>
          <a:lstStyle/>
          <a:p>
            <a:pPr indent="266700" algn="l"/>
            <a:r>
              <a:rPr lang="ko-KR" altLang="en-US" sz="2800" b="1" dirty="0">
                <a:solidFill>
                  <a:srgbClr val="FE38E2"/>
                </a:solidFill>
                <a:effectLst/>
                <a:latin typeface="Bahnschrift" panose="020B0502040204020203" pitchFamily="34" charset="0"/>
                <a:ea typeface="BatangChe" panose="02030609000101010101" pitchFamily="49" charset="-127"/>
                <a:cs typeface="Batang" panose="02030600000101010101" pitchFamily="18" charset="-127"/>
              </a:rPr>
              <a:t>통상</a:t>
            </a:r>
            <a:endParaRPr lang="ja-JP" altLang="ja-JP" sz="2800" b="1" kern="100" dirty="0">
              <a:solidFill>
                <a:srgbClr val="FE38E2"/>
              </a:solidFill>
              <a:effectLst/>
              <a:latin typeface="Bahnschrift" panose="020B0502040204020203" pitchFamily="34" charset="0"/>
              <a:ea typeface="ＭＳ 明朝" panose="02020609040205080304" pitchFamily="17"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8B2E301B-1161-4930-BB40-F2C6D83C7FCB}"/>
              </a:ext>
            </a:extLst>
          </p:cNvPr>
          <p:cNvSpPr txBox="1"/>
          <p:nvPr/>
        </p:nvSpPr>
        <p:spPr>
          <a:xfrm>
            <a:off x="0" y="2703286"/>
            <a:ext cx="5791837" cy="523220"/>
          </a:xfrm>
          <a:prstGeom prst="rect">
            <a:avLst/>
          </a:prstGeom>
          <a:noFill/>
        </p:spPr>
        <p:txBody>
          <a:bodyPr wrap="square" lIns="0" rtlCol="0">
            <a:spAutoFit/>
          </a:bodyPr>
          <a:lstStyle/>
          <a:p>
            <a:pPr indent="266700" algn="l"/>
            <a:r>
              <a:rPr lang="ja-JP" altLang="en-US" sz="2800" kern="100" dirty="0">
                <a:latin typeface="Arial" panose="020B0604020202020204" pitchFamily="34" charset="0"/>
                <a:ea typeface="ＭＳ 明朝" panose="02020609040205080304" pitchFamily="17" charset="-128"/>
                <a:cs typeface="Arial" panose="020B0604020202020204" pitchFamily="34" charset="0"/>
              </a:rPr>
              <a:t>剰余</a:t>
            </a:r>
            <a:endParaRPr lang="ja-JP" alt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29AA5CE4-995F-4C4D-B04E-DF392AC14855}"/>
              </a:ext>
            </a:extLst>
          </p:cNvPr>
          <p:cNvSpPr txBox="1"/>
          <p:nvPr/>
        </p:nvSpPr>
        <p:spPr>
          <a:xfrm>
            <a:off x="6172200" y="2703286"/>
            <a:ext cx="5791837" cy="523220"/>
          </a:xfrm>
          <a:prstGeom prst="rect">
            <a:avLst/>
          </a:prstGeom>
          <a:noFill/>
        </p:spPr>
        <p:txBody>
          <a:bodyPr wrap="square" lIns="0" rtlCol="0">
            <a:spAutoFit/>
          </a:bodyPr>
          <a:lstStyle/>
          <a:p>
            <a:pPr indent="266700" algn="l"/>
            <a:r>
              <a:rPr lang="ko-KR" altLang="en-US" sz="2800" b="1" dirty="0">
                <a:solidFill>
                  <a:srgbClr val="FE38E2"/>
                </a:solidFill>
                <a:effectLst/>
                <a:latin typeface="Bahnschrift" panose="020B0502040204020203" pitchFamily="34" charset="0"/>
                <a:ea typeface="BatangChe" panose="02030609000101010101" pitchFamily="49" charset="-127"/>
                <a:cs typeface="Batang" panose="02030600000101010101" pitchFamily="18" charset="-127"/>
              </a:rPr>
              <a:t>잉여</a:t>
            </a:r>
            <a:endParaRPr lang="ja-JP" altLang="ja-JP" sz="2800" b="1" kern="100" dirty="0">
              <a:solidFill>
                <a:srgbClr val="FE38E2"/>
              </a:solidFill>
              <a:effectLst/>
              <a:latin typeface="Bahnschrift" panose="020B0502040204020203" pitchFamily="34" charset="0"/>
              <a:ea typeface="ＭＳ 明朝" panose="02020609040205080304" pitchFamily="17"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3C12E183-E27B-4BE7-9C8A-7955BCFA8077}"/>
              </a:ext>
            </a:extLst>
          </p:cNvPr>
          <p:cNvSpPr txBox="1"/>
          <p:nvPr/>
        </p:nvSpPr>
        <p:spPr>
          <a:xfrm>
            <a:off x="0" y="3424209"/>
            <a:ext cx="5791837" cy="523220"/>
          </a:xfrm>
          <a:prstGeom prst="rect">
            <a:avLst/>
          </a:prstGeom>
          <a:noFill/>
        </p:spPr>
        <p:txBody>
          <a:bodyPr wrap="square" lIns="0" rtlCol="0">
            <a:spAutoFit/>
          </a:bodyPr>
          <a:lstStyle/>
          <a:p>
            <a:pPr indent="266700" algn="l"/>
            <a:r>
              <a:rPr lang="ja-JP" altLang="en-US" sz="2800" kern="100" dirty="0">
                <a:effectLst/>
                <a:latin typeface="Century" panose="02040604050505020304" pitchFamily="18" charset="0"/>
                <a:ea typeface="ＭＳ 明朝" panose="02020609040205080304" pitchFamily="17" charset="-128"/>
                <a:cs typeface="Times New Roman" panose="02020603050405020304" pitchFamily="18" charset="0"/>
              </a:rPr>
              <a:t>雅量（大らかな度量）</a:t>
            </a:r>
            <a:endParaRPr lang="ja-JP" alt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0FED0506-F9AF-4853-8809-D97EF245C25F}"/>
              </a:ext>
            </a:extLst>
          </p:cNvPr>
          <p:cNvSpPr txBox="1"/>
          <p:nvPr/>
        </p:nvSpPr>
        <p:spPr>
          <a:xfrm>
            <a:off x="6172200" y="3424209"/>
            <a:ext cx="5791837" cy="523220"/>
          </a:xfrm>
          <a:prstGeom prst="rect">
            <a:avLst/>
          </a:prstGeom>
          <a:noFill/>
        </p:spPr>
        <p:txBody>
          <a:bodyPr wrap="square" lIns="0" rtlCol="0">
            <a:spAutoFit/>
          </a:bodyPr>
          <a:lstStyle/>
          <a:p>
            <a:pPr indent="266700" algn="l"/>
            <a:r>
              <a:rPr lang="ko-KR" altLang="en-US" sz="2800" b="1" kern="100" dirty="0">
                <a:solidFill>
                  <a:srgbClr val="FE38E2"/>
                </a:solidFill>
                <a:effectLst/>
                <a:latin typeface="Bahnschrift" panose="020B0502040204020203" pitchFamily="34" charset="0"/>
                <a:ea typeface="ＭＳ 明朝" panose="02020609040205080304" pitchFamily="17" charset="-128"/>
                <a:cs typeface="Times New Roman" panose="02020603050405020304" pitchFamily="18" charset="0"/>
              </a:rPr>
              <a:t>아량   </a:t>
            </a:r>
            <a:r>
              <a:rPr lang="ko-KR" altLang="en-US" sz="2800" b="1" kern="100" dirty="0">
                <a:solidFill>
                  <a:schemeClr val="accent1">
                    <a:lumMod val="75000"/>
                  </a:schemeClr>
                </a:solidFill>
                <a:effectLst/>
                <a:latin typeface="Bahnschrift" panose="020B0502040204020203" pitchFamily="34" charset="0"/>
                <a:ea typeface="ＭＳ 明朝" panose="02020609040205080304" pitchFamily="17" charset="-128"/>
                <a:cs typeface="Times New Roman" panose="02020603050405020304" pitchFamily="18" charset="0"/>
              </a:rPr>
              <a:t>아량을 </a:t>
            </a:r>
            <a:r>
              <a:rPr lang="ko-KR" altLang="en-US" sz="2800" b="1" kern="100" dirty="0" err="1">
                <a:solidFill>
                  <a:schemeClr val="accent1">
                    <a:lumMod val="75000"/>
                  </a:schemeClr>
                </a:solidFill>
                <a:effectLst/>
                <a:latin typeface="Bahnschrift" panose="020B0502040204020203" pitchFamily="34" charset="0"/>
                <a:ea typeface="ＭＳ 明朝" panose="02020609040205080304" pitchFamily="17" charset="-128"/>
                <a:cs typeface="Times New Roman" panose="02020603050405020304" pitchFamily="18" charset="0"/>
              </a:rPr>
              <a:t>배풀다</a:t>
            </a:r>
            <a:endParaRPr lang="ja-JP" altLang="ja-JP" sz="2800" b="1" kern="100" dirty="0">
              <a:solidFill>
                <a:schemeClr val="accent1">
                  <a:lumMod val="75000"/>
                </a:schemeClr>
              </a:solidFill>
              <a:effectLst/>
              <a:latin typeface="Bahnschrift" panose="020B0502040204020203" pitchFamily="34" charset="0"/>
              <a:ea typeface="ＭＳ 明朝" panose="02020609040205080304" pitchFamily="17"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78A5DAD1-AF52-4F3F-827E-09C4F40ABDDC}"/>
              </a:ext>
            </a:extLst>
          </p:cNvPr>
          <p:cNvSpPr txBox="1"/>
          <p:nvPr/>
        </p:nvSpPr>
        <p:spPr>
          <a:xfrm>
            <a:off x="-19050" y="4184989"/>
            <a:ext cx="5791837" cy="523220"/>
          </a:xfrm>
          <a:prstGeom prst="rect">
            <a:avLst/>
          </a:prstGeom>
          <a:noFill/>
        </p:spPr>
        <p:txBody>
          <a:bodyPr wrap="square" lIns="0" rtlCol="0">
            <a:spAutoFit/>
          </a:bodyPr>
          <a:lstStyle/>
          <a:p>
            <a:pPr indent="266700" algn="l"/>
            <a:r>
              <a:rPr lang="ja-JP" altLang="en-US" sz="2800" kern="100" dirty="0">
                <a:latin typeface="Century" panose="02040604050505020304" pitchFamily="18" charset="0"/>
                <a:ea typeface="ＭＳ 明朝" panose="02020609040205080304" pitchFamily="17" charset="-128"/>
                <a:cs typeface="Times New Roman" panose="02020603050405020304" pitchFamily="18" charset="0"/>
              </a:rPr>
              <a:t>矯正</a:t>
            </a:r>
            <a:endParaRPr lang="ja-JP" alt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D4D0609C-870C-44D8-9870-29509E608833}"/>
              </a:ext>
            </a:extLst>
          </p:cNvPr>
          <p:cNvSpPr txBox="1"/>
          <p:nvPr/>
        </p:nvSpPr>
        <p:spPr>
          <a:xfrm>
            <a:off x="6172200" y="4184989"/>
            <a:ext cx="5791837" cy="523220"/>
          </a:xfrm>
          <a:prstGeom prst="rect">
            <a:avLst/>
          </a:prstGeom>
          <a:noFill/>
        </p:spPr>
        <p:txBody>
          <a:bodyPr wrap="square" lIns="0" rtlCol="0">
            <a:spAutoFit/>
          </a:bodyPr>
          <a:lstStyle/>
          <a:p>
            <a:pPr indent="266700" algn="l"/>
            <a:r>
              <a:rPr lang="ko-KR" altLang="en-US" sz="2800" b="1" dirty="0">
                <a:solidFill>
                  <a:srgbClr val="FE38E2"/>
                </a:solidFill>
                <a:effectLst/>
                <a:latin typeface="Bahnschrift" panose="020B0502040204020203" pitchFamily="34" charset="0"/>
                <a:ea typeface="BatangChe" panose="02030609000101010101" pitchFamily="49" charset="-127"/>
                <a:cs typeface="Batang" panose="02030600000101010101" pitchFamily="18" charset="-127"/>
              </a:rPr>
              <a:t>교정</a:t>
            </a:r>
            <a:endParaRPr lang="ja-JP" altLang="ja-JP" sz="2800" b="1" kern="100" dirty="0">
              <a:solidFill>
                <a:srgbClr val="FE38E2"/>
              </a:solidFill>
              <a:effectLst/>
              <a:latin typeface="Bahnschrift" panose="020B0502040204020203" pitchFamily="34" charset="0"/>
              <a:ea typeface="ＭＳ 明朝" panose="02020609040205080304" pitchFamily="17" charset="-128"/>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71230BA7-C387-499C-B788-D63B706BA86D}"/>
              </a:ext>
            </a:extLst>
          </p:cNvPr>
          <p:cNvSpPr txBox="1"/>
          <p:nvPr/>
        </p:nvSpPr>
        <p:spPr>
          <a:xfrm>
            <a:off x="0" y="4870789"/>
            <a:ext cx="5791837" cy="523220"/>
          </a:xfrm>
          <a:prstGeom prst="rect">
            <a:avLst/>
          </a:prstGeom>
          <a:noFill/>
        </p:spPr>
        <p:txBody>
          <a:bodyPr wrap="square" lIns="0" rtlCol="0">
            <a:spAutoFit/>
          </a:bodyPr>
          <a:lstStyle/>
          <a:p>
            <a:pPr indent="266700" algn="l"/>
            <a:r>
              <a:rPr lang="ja-JP" altLang="en-US" sz="2800" kern="100" dirty="0">
                <a:latin typeface="Century" panose="02040604050505020304" pitchFamily="18" charset="0"/>
                <a:ea typeface="ＭＳ 明朝" panose="02020609040205080304" pitchFamily="17" charset="-128"/>
                <a:cs typeface="Times New Roman" panose="02020603050405020304" pitchFamily="18" charset="0"/>
              </a:rPr>
              <a:t>都合</a:t>
            </a:r>
            <a:endParaRPr lang="ja-JP" alt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377B48E6-8C0F-43B9-9CBF-6B530467545C}"/>
              </a:ext>
            </a:extLst>
          </p:cNvPr>
          <p:cNvSpPr txBox="1"/>
          <p:nvPr/>
        </p:nvSpPr>
        <p:spPr>
          <a:xfrm>
            <a:off x="6172200" y="4870789"/>
            <a:ext cx="5791837" cy="523220"/>
          </a:xfrm>
          <a:prstGeom prst="rect">
            <a:avLst/>
          </a:prstGeom>
          <a:noFill/>
        </p:spPr>
        <p:txBody>
          <a:bodyPr wrap="square" lIns="0" rtlCol="0">
            <a:spAutoFit/>
          </a:bodyPr>
          <a:lstStyle/>
          <a:p>
            <a:pPr indent="266700" algn="l"/>
            <a:r>
              <a:rPr lang="ko-KR" altLang="en-US" sz="2800" b="1" u="sng" dirty="0">
                <a:solidFill>
                  <a:srgbClr val="FE38E2"/>
                </a:solidFill>
                <a:effectLst/>
                <a:latin typeface="Bahnschrift" panose="020B0502040204020203" pitchFamily="34" charset="0"/>
                <a:ea typeface="BatangChe" panose="02030609000101010101" pitchFamily="49" charset="-127"/>
                <a:cs typeface="Batang" panose="02030600000101010101" pitchFamily="18" charset="-127"/>
              </a:rPr>
              <a:t>도합</a:t>
            </a:r>
            <a:endParaRPr lang="ja-JP" altLang="ja-JP" sz="2800" b="1" u="sng" kern="100" dirty="0">
              <a:solidFill>
                <a:srgbClr val="FE38E2"/>
              </a:solidFill>
              <a:effectLst/>
              <a:latin typeface="Bahnschrift" panose="020B0502040204020203" pitchFamily="34" charset="0"/>
              <a:ea typeface="ＭＳ 明朝" panose="02020609040205080304" pitchFamily="17" charset="-128"/>
              <a:cs typeface="Times New Roman" panose="02020603050405020304" pitchFamily="18" charset="0"/>
            </a:endParaRPr>
          </a:p>
        </p:txBody>
      </p:sp>
      <p:grpSp>
        <p:nvGrpSpPr>
          <p:cNvPr id="3" name="グループ化 2">
            <a:extLst>
              <a:ext uri="{FF2B5EF4-FFF2-40B4-BE49-F238E27FC236}">
                <a16:creationId xmlns:a16="http://schemas.microsoft.com/office/drawing/2014/main" id="{98C27305-1E73-460C-A64E-AEC767BF86DF}"/>
              </a:ext>
            </a:extLst>
          </p:cNvPr>
          <p:cNvGrpSpPr/>
          <p:nvPr/>
        </p:nvGrpSpPr>
        <p:grpSpPr>
          <a:xfrm>
            <a:off x="8880923" y="-56494"/>
            <a:ext cx="2563217" cy="2254568"/>
            <a:chOff x="5355298" y="181610"/>
            <a:chExt cx="2563217" cy="2254568"/>
          </a:xfrm>
        </p:grpSpPr>
        <p:pic>
          <p:nvPicPr>
            <p:cNvPr id="19" name="グラフィックス 18">
              <a:extLst>
                <a:ext uri="{FF2B5EF4-FFF2-40B4-BE49-F238E27FC236}">
                  <a16:creationId xmlns:a16="http://schemas.microsoft.com/office/drawing/2014/main" id="{55C0071E-AEF0-4E01-A249-A18F14231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55298" y="181610"/>
              <a:ext cx="2450618" cy="2254568"/>
            </a:xfrm>
            <a:prstGeom prst="rect">
              <a:avLst/>
            </a:prstGeom>
          </p:spPr>
        </p:pic>
        <p:sp>
          <p:nvSpPr>
            <p:cNvPr id="2" name="テキスト ボックス 1">
              <a:extLst>
                <a:ext uri="{FF2B5EF4-FFF2-40B4-BE49-F238E27FC236}">
                  <a16:creationId xmlns:a16="http://schemas.microsoft.com/office/drawing/2014/main" id="{FA6867F4-2569-4F68-825C-A018B8B324AF}"/>
                </a:ext>
              </a:extLst>
            </p:cNvPr>
            <p:cNvSpPr txBox="1"/>
            <p:nvPr/>
          </p:nvSpPr>
          <p:spPr>
            <a:xfrm>
              <a:off x="5772787" y="927886"/>
              <a:ext cx="2145728" cy="954107"/>
            </a:xfrm>
            <a:prstGeom prst="rect">
              <a:avLst/>
            </a:prstGeom>
            <a:noFill/>
          </p:spPr>
          <p:txBody>
            <a:bodyPr wrap="square" rtlCol="0">
              <a:spAutoFit/>
            </a:bodyPr>
            <a:lstStyle/>
            <a:p>
              <a:r>
                <a:rPr kumimoji="1" lang="ja-JP" altLang="en-US" sz="2800" b="1" dirty="0">
                  <a:solidFill>
                    <a:schemeClr val="accent1">
                      <a:lumMod val="75000"/>
                    </a:schemeClr>
                  </a:solidFill>
                  <a:effectLst>
                    <a:outerShdw blurRad="38100" dist="38100" dir="2700000" algn="tl">
                      <a:srgbClr val="000000">
                        <a:alpha val="43137"/>
                      </a:srgbClr>
                    </a:outerShdw>
                  </a:effectLst>
                </a:rPr>
                <a:t>ここで</a:t>
              </a:r>
              <a:endParaRPr kumimoji="1" lang="en-US" altLang="ja-JP" sz="2800" b="1" dirty="0">
                <a:solidFill>
                  <a:schemeClr val="accent1">
                    <a:lumMod val="75000"/>
                  </a:schemeClr>
                </a:solidFill>
                <a:effectLst>
                  <a:outerShdw blurRad="38100" dist="38100" dir="2700000" algn="tl">
                    <a:srgbClr val="000000">
                      <a:alpha val="43137"/>
                    </a:srgbClr>
                  </a:outerShdw>
                </a:effectLst>
              </a:endParaRPr>
            </a:p>
            <a:p>
              <a:r>
                <a:rPr lang="ja-JP" altLang="en-US" sz="2800" b="1" dirty="0">
                  <a:solidFill>
                    <a:schemeClr val="accent1">
                      <a:lumMod val="75000"/>
                    </a:schemeClr>
                  </a:solidFill>
                  <a:effectLst>
                    <a:outerShdw blurRad="38100" dist="38100" dir="2700000" algn="tl">
                      <a:srgbClr val="000000">
                        <a:alpha val="43137"/>
                      </a:srgbClr>
                    </a:outerShdw>
                  </a:effectLst>
                </a:rPr>
                <a:t>ひとやすみ</a:t>
              </a:r>
              <a:endParaRPr kumimoji="1" lang="ja-JP" altLang="en-US" sz="2800" b="1" dirty="0">
                <a:solidFill>
                  <a:schemeClr val="accent1">
                    <a:lumMod val="75000"/>
                  </a:schemeClr>
                </a:solidFill>
                <a:effectLst>
                  <a:outerShdw blurRad="38100" dist="38100" dir="2700000" algn="tl">
                    <a:srgbClr val="000000">
                      <a:alpha val="43137"/>
                    </a:srgbClr>
                  </a:outerShdw>
                </a:effectLst>
              </a:endParaRPr>
            </a:p>
          </p:txBody>
        </p:sp>
      </p:grpSp>
      <p:pic>
        <p:nvPicPr>
          <p:cNvPr id="5" name="図 4">
            <a:extLst>
              <a:ext uri="{FF2B5EF4-FFF2-40B4-BE49-F238E27FC236}">
                <a16:creationId xmlns:a16="http://schemas.microsoft.com/office/drawing/2014/main" id="{39958EA8-372F-498A-9E7D-545FEA0B1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4144" y="4322446"/>
            <a:ext cx="2143125" cy="2143125"/>
          </a:xfrm>
          <a:prstGeom prst="rect">
            <a:avLst/>
          </a:prstGeom>
        </p:spPr>
      </p:pic>
    </p:spTree>
    <p:extLst>
      <p:ext uri="{BB962C8B-B14F-4D97-AF65-F5344CB8AC3E}">
        <p14:creationId xmlns:p14="http://schemas.microsoft.com/office/powerpoint/2010/main" val="204978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6"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29D1BFE4-B995-4F1C-88B7-B89D78B2B1C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83723" y="430588"/>
            <a:ext cx="7467600" cy="5017712"/>
          </a:xfrm>
          <a:prstGeom prst="rect">
            <a:avLst/>
          </a:prstGeom>
          <a:noFill/>
          <a:ln>
            <a:noFill/>
          </a:ln>
        </p:spPr>
      </p:pic>
      <p:sp>
        <p:nvSpPr>
          <p:cNvPr id="6" name="四角形: 角を丸くする 5">
            <a:extLst>
              <a:ext uri="{FF2B5EF4-FFF2-40B4-BE49-F238E27FC236}">
                <a16:creationId xmlns:a16="http://schemas.microsoft.com/office/drawing/2014/main" id="{E98D1453-8822-4E81-87BC-57784141E049}"/>
              </a:ext>
            </a:extLst>
          </p:cNvPr>
          <p:cNvSpPr/>
          <p:nvPr/>
        </p:nvSpPr>
        <p:spPr>
          <a:xfrm>
            <a:off x="1017904" y="171450"/>
            <a:ext cx="6144895"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백두대간 협곡열차 </a:t>
            </a:r>
            <a:r>
              <a:rPr lang="en-US" altLang="ko-KR"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V-train</a:t>
            </a:r>
            <a:endPar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pic>
        <p:nvPicPr>
          <p:cNvPr id="8" name="図 7">
            <a:extLst>
              <a:ext uri="{FF2B5EF4-FFF2-40B4-BE49-F238E27FC236}">
                <a16:creationId xmlns:a16="http://schemas.microsoft.com/office/drawing/2014/main" id="{0C3583AE-1051-4F01-8CFC-AA7ADFE98D50}"/>
              </a:ext>
            </a:extLst>
          </p:cNvPr>
          <p:cNvPicPr>
            <a:picLocks noChangeAspect="1"/>
          </p:cNvPicPr>
          <p:nvPr/>
        </p:nvPicPr>
        <p:blipFill>
          <a:blip r:embed="rId3"/>
          <a:stretch>
            <a:fillRect/>
          </a:stretch>
        </p:blipFill>
        <p:spPr>
          <a:xfrm>
            <a:off x="266700" y="2121793"/>
            <a:ext cx="4191000" cy="4168285"/>
          </a:xfrm>
          <a:prstGeom prst="rect">
            <a:avLst/>
          </a:prstGeom>
        </p:spPr>
      </p:pic>
      <p:grpSp>
        <p:nvGrpSpPr>
          <p:cNvPr id="10" name="グループ化 9">
            <a:extLst>
              <a:ext uri="{FF2B5EF4-FFF2-40B4-BE49-F238E27FC236}">
                <a16:creationId xmlns:a16="http://schemas.microsoft.com/office/drawing/2014/main" id="{9630A72A-5910-4226-A0B8-4BC7D4BC4605}"/>
              </a:ext>
            </a:extLst>
          </p:cNvPr>
          <p:cNvGrpSpPr/>
          <p:nvPr/>
        </p:nvGrpSpPr>
        <p:grpSpPr>
          <a:xfrm>
            <a:off x="320969" y="829486"/>
            <a:ext cx="3769382" cy="1634832"/>
            <a:chOff x="7753351" y="5463711"/>
            <a:chExt cx="3962400" cy="1671843"/>
          </a:xfrm>
        </p:grpSpPr>
        <p:pic>
          <p:nvPicPr>
            <p:cNvPr id="11" name="グラフィックス 10">
              <a:extLst>
                <a:ext uri="{FF2B5EF4-FFF2-40B4-BE49-F238E27FC236}">
                  <a16:creationId xmlns:a16="http://schemas.microsoft.com/office/drawing/2014/main" id="{023F2C77-FE6A-416B-BF5F-32FEF3B019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3351" y="5463711"/>
              <a:ext cx="3962400" cy="1671843"/>
            </a:xfrm>
            <a:prstGeom prst="rect">
              <a:avLst/>
            </a:prstGeom>
          </p:spPr>
        </p:pic>
        <p:sp>
          <p:nvSpPr>
            <p:cNvPr id="12" name="テキスト ボックス 11">
              <a:extLst>
                <a:ext uri="{FF2B5EF4-FFF2-40B4-BE49-F238E27FC236}">
                  <a16:creationId xmlns:a16="http://schemas.microsoft.com/office/drawing/2014/main" id="{4FB7FA8A-E41D-4234-A4E8-F9D11D491AE3}"/>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24</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274026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12A6A69-1B27-4497-B359-2D11DCC9EF6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820025" y="171450"/>
            <a:ext cx="4062202" cy="2724150"/>
          </a:xfrm>
          <a:prstGeom prst="rect">
            <a:avLst/>
          </a:prstGeom>
          <a:noFill/>
          <a:ln>
            <a:noFill/>
          </a:ln>
        </p:spPr>
      </p:pic>
      <p:sp>
        <p:nvSpPr>
          <p:cNvPr id="6" name="四角形: 角を丸くする 5">
            <a:extLst>
              <a:ext uri="{FF2B5EF4-FFF2-40B4-BE49-F238E27FC236}">
                <a16:creationId xmlns:a16="http://schemas.microsoft.com/office/drawing/2014/main" id="{E98D1453-8822-4E81-87BC-57784141E049}"/>
              </a:ext>
            </a:extLst>
          </p:cNvPr>
          <p:cNvSpPr/>
          <p:nvPr/>
        </p:nvSpPr>
        <p:spPr>
          <a:xfrm>
            <a:off x="1017904" y="171450"/>
            <a:ext cx="6144895"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백두대간 협곡열차 </a:t>
            </a:r>
            <a:r>
              <a:rPr lang="en-US" altLang="ko-KR"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V-train</a:t>
            </a:r>
            <a:endPar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sp>
        <p:nvSpPr>
          <p:cNvPr id="16" name="テキスト ボックス 15">
            <a:extLst>
              <a:ext uri="{FF2B5EF4-FFF2-40B4-BE49-F238E27FC236}">
                <a16:creationId xmlns:a16="http://schemas.microsoft.com/office/drawing/2014/main" id="{9640D6F3-A756-4A81-AE3F-54BBDF88C7FB}"/>
              </a:ext>
            </a:extLst>
          </p:cNvPr>
          <p:cNvSpPr txBox="1"/>
          <p:nvPr/>
        </p:nvSpPr>
        <p:spPr>
          <a:xfrm>
            <a:off x="614362" y="2895600"/>
            <a:ext cx="10910888" cy="2862322"/>
          </a:xfrm>
          <a:prstGeom prst="rect">
            <a:avLst/>
          </a:prstGeom>
          <a:noFill/>
        </p:spPr>
        <p:txBody>
          <a:bodyPr wrap="square" rtlCol="0">
            <a:spAutoFit/>
          </a:bodyPr>
          <a:lstStyle/>
          <a:p>
            <a:r>
              <a:rPr lang="ko-KR" altLang="ja-JP" sz="3600" dirty="0">
                <a:solidFill>
                  <a:srgbClr val="666666"/>
                </a:solidFill>
                <a:effectLst/>
                <a:ea typeface="Batang" panose="02030600000101010101" pitchFamily="18" charset="-127"/>
                <a:cs typeface="Batang" panose="02030600000101010101" pitchFamily="18" charset="-127"/>
              </a:rPr>
              <a:t>코레일관광개발이</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운영하는</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관광</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열차로</a:t>
            </a:r>
            <a:r>
              <a:rPr lang="en-US" altLang="ja-JP" sz="3600" dirty="0">
                <a:solidFill>
                  <a:srgbClr val="666666"/>
                </a:solidFill>
                <a:effectLst/>
                <a:latin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오지</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중의</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오지라고</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할</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수</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있는</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영동선</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지역의</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산세와</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경치를</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관람할</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수</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있는</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열차이다</a:t>
            </a:r>
            <a:r>
              <a:rPr lang="en-US" altLang="ja-JP" sz="3600" dirty="0">
                <a:solidFill>
                  <a:srgbClr val="666666"/>
                </a:solidFill>
                <a:effectLst/>
                <a:latin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별칭은</a:t>
            </a:r>
            <a:r>
              <a:rPr lang="en-US" altLang="ja-JP" sz="3600" dirty="0">
                <a:solidFill>
                  <a:srgbClr val="666666"/>
                </a:solidFill>
                <a:effectLst/>
                <a:latin typeface="ＭＳ 明朝" panose="02020609040205080304" pitchFamily="17" charset="-128"/>
                <a:cs typeface="Arial" panose="020B0604020202020204" pitchFamily="34" charset="0"/>
              </a:rPr>
              <a:t> 'V-train'</a:t>
            </a:r>
            <a:r>
              <a:rPr lang="ko-KR" altLang="ja-JP" sz="3600" dirty="0">
                <a:solidFill>
                  <a:srgbClr val="666666"/>
                </a:solidFill>
                <a:effectLst/>
                <a:ea typeface="Batang" panose="02030600000101010101" pitchFamily="18" charset="-127"/>
                <a:cs typeface="Batang" panose="02030600000101010101" pitchFamily="18" charset="-127"/>
              </a:rPr>
              <a:t>이다</a:t>
            </a:r>
            <a:r>
              <a:rPr lang="en-US" altLang="ja-JP" sz="3600" dirty="0">
                <a:solidFill>
                  <a:srgbClr val="666666"/>
                </a:solidFill>
                <a:effectLst/>
                <a:latin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중부내륙순환열차와</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동시에</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기차</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여행을</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활성화</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시키고자</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하는</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코레일의</a:t>
            </a:r>
            <a:r>
              <a:rPr lang="en-US" altLang="ja-JP" sz="3600" dirty="0">
                <a:solidFill>
                  <a:srgbClr val="666666"/>
                </a:solidFill>
                <a:effectLst/>
                <a:latin typeface="ＭＳ 明朝" panose="02020609040205080304" pitchFamily="17" charset="-128"/>
                <a:cs typeface="Arial" panose="020B0604020202020204" pitchFamily="34" charset="0"/>
              </a:rPr>
              <a:t> 2013</a:t>
            </a:r>
            <a:r>
              <a:rPr lang="ko-KR" altLang="ja-JP" sz="3600" dirty="0">
                <a:solidFill>
                  <a:srgbClr val="666666"/>
                </a:solidFill>
                <a:effectLst/>
                <a:ea typeface="Batang" panose="02030600000101010101" pitchFamily="18" charset="-127"/>
                <a:cs typeface="Batang" panose="02030600000101010101" pitchFamily="18" charset="-127"/>
              </a:rPr>
              <a:t>년</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야심작</a:t>
            </a:r>
            <a:r>
              <a:rPr lang="ko-KR" altLang="ja-JP" sz="3600" dirty="0">
                <a:solidFill>
                  <a:srgbClr val="666666"/>
                </a:solidFill>
                <a:effectLst/>
                <a:ea typeface="ＭＳ 明朝" panose="02020609040205080304" pitchFamily="17" charset="-128"/>
                <a:cs typeface="Arial" panose="020B0604020202020204" pitchFamily="34" charset="0"/>
              </a:rPr>
              <a:t> </a:t>
            </a:r>
            <a:r>
              <a:rPr lang="ko-KR" altLang="ja-JP" sz="3600" dirty="0">
                <a:solidFill>
                  <a:srgbClr val="666666"/>
                </a:solidFill>
                <a:effectLst/>
                <a:ea typeface="Batang" panose="02030600000101010101" pitchFamily="18" charset="-127"/>
                <a:cs typeface="Batang" panose="02030600000101010101" pitchFamily="18" charset="-127"/>
              </a:rPr>
              <a:t>중하나이다</a:t>
            </a:r>
            <a:r>
              <a:rPr lang="en-US" altLang="ja-JP" sz="3600" dirty="0">
                <a:solidFill>
                  <a:srgbClr val="666666"/>
                </a:solidFill>
                <a:effectLst/>
                <a:latin typeface="ＭＳ 明朝" panose="02020609040205080304" pitchFamily="17" charset="-128"/>
                <a:cs typeface="Arial" panose="020B0604020202020204" pitchFamily="34" charset="0"/>
              </a:rPr>
              <a:t>.</a:t>
            </a:r>
            <a:endParaRPr kumimoji="1" lang="ja-JP" altLang="en-US" sz="3600" dirty="0"/>
          </a:p>
        </p:txBody>
      </p:sp>
    </p:spTree>
    <p:extLst>
      <p:ext uri="{BB962C8B-B14F-4D97-AF65-F5344CB8AC3E}">
        <p14:creationId xmlns:p14="http://schemas.microsoft.com/office/powerpoint/2010/main" val="751109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FEE2404-87C6-4665-919C-51AD12C508DA}"/>
              </a:ext>
            </a:extLst>
          </p:cNvPr>
          <p:cNvPicPr>
            <a:picLocks noChangeAspect="1"/>
          </p:cNvPicPr>
          <p:nvPr/>
        </p:nvPicPr>
        <p:blipFill rotWithShape="1">
          <a:blip r:embed="rId2">
            <a:extLst>
              <a:ext uri="{28A0092B-C50C-407E-A947-70E740481C1C}">
                <a14:useLocalDpi xmlns:a14="http://schemas.microsoft.com/office/drawing/2010/main" val="0"/>
              </a:ext>
            </a:extLst>
          </a:blip>
          <a:srcRect r="1386" b="19451"/>
          <a:stretch/>
        </p:blipFill>
        <p:spPr>
          <a:xfrm>
            <a:off x="5380" y="-431150"/>
            <a:ext cx="12186620" cy="7289150"/>
          </a:xfrm>
          <a:prstGeom prst="rect">
            <a:avLst/>
          </a:prstGeom>
        </p:spPr>
      </p:pic>
      <p:grpSp>
        <p:nvGrpSpPr>
          <p:cNvPr id="5" name="グループ化 4">
            <a:extLst>
              <a:ext uri="{FF2B5EF4-FFF2-40B4-BE49-F238E27FC236}">
                <a16:creationId xmlns:a16="http://schemas.microsoft.com/office/drawing/2014/main" id="{696AD421-B0A1-46D5-8F83-9E57C4BE4874}"/>
              </a:ext>
            </a:extLst>
          </p:cNvPr>
          <p:cNvGrpSpPr/>
          <p:nvPr/>
        </p:nvGrpSpPr>
        <p:grpSpPr>
          <a:xfrm>
            <a:off x="8053811" y="5624512"/>
            <a:ext cx="4481842" cy="1738610"/>
            <a:chOff x="4987291" y="1852315"/>
            <a:chExt cx="4481842" cy="1738610"/>
          </a:xfrm>
        </p:grpSpPr>
        <p:pic>
          <p:nvPicPr>
            <p:cNvPr id="6" name="グラフィックス 5">
              <a:extLst>
                <a:ext uri="{FF2B5EF4-FFF2-40B4-BE49-F238E27FC236}">
                  <a16:creationId xmlns:a16="http://schemas.microsoft.com/office/drawing/2014/main" id="{1FBFBAF7-13DB-439F-80D4-41329AF734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852315"/>
              <a:ext cx="4481842" cy="1738610"/>
            </a:xfrm>
            <a:prstGeom prst="rect">
              <a:avLst/>
            </a:prstGeom>
          </p:spPr>
        </p:pic>
        <p:sp>
          <p:nvSpPr>
            <p:cNvPr id="7" name="テキスト ボックス 6">
              <a:extLst>
                <a:ext uri="{FF2B5EF4-FFF2-40B4-BE49-F238E27FC236}">
                  <a16:creationId xmlns:a16="http://schemas.microsoft.com/office/drawing/2014/main" id="{D5919A98-D3E9-4411-9DC7-CE050D3EA3E2}"/>
                </a:ext>
              </a:extLst>
            </p:cNvPr>
            <p:cNvSpPr txBox="1"/>
            <p:nvPr/>
          </p:nvSpPr>
          <p:spPr>
            <a:xfrm>
              <a:off x="5762625" y="2371725"/>
              <a:ext cx="3102131" cy="46166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40-41</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195856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4" y="171450"/>
            <a:ext cx="2344421"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정선 旌善</a:t>
            </a:r>
            <a:endPar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sp>
        <p:nvSpPr>
          <p:cNvPr id="16" name="テキスト ボックス 15">
            <a:extLst>
              <a:ext uri="{FF2B5EF4-FFF2-40B4-BE49-F238E27FC236}">
                <a16:creationId xmlns:a16="http://schemas.microsoft.com/office/drawing/2014/main" id="{9640D6F3-A756-4A81-AE3F-54BBDF88C7FB}"/>
              </a:ext>
            </a:extLst>
          </p:cNvPr>
          <p:cNvSpPr txBox="1"/>
          <p:nvPr/>
        </p:nvSpPr>
        <p:spPr>
          <a:xfrm>
            <a:off x="9123997" y="56169"/>
            <a:ext cx="2738438" cy="923330"/>
          </a:xfrm>
          <a:prstGeom prst="rect">
            <a:avLst/>
          </a:prstGeom>
          <a:noFill/>
        </p:spPr>
        <p:txBody>
          <a:bodyPr wrap="square" rtlCol="0">
            <a:spAutoFit/>
          </a:bodyPr>
          <a:lstStyle/>
          <a:p>
            <a:r>
              <a:rPr lang="ko-KR" altLang="ja-JP" sz="1800" kern="0" dirty="0" err="1">
                <a:effectLst/>
                <a:ea typeface="BatangChe" panose="02030609000101010101" pitchFamily="49" charset="-127"/>
                <a:cs typeface="Gulim" panose="020B0600000101010101" pitchFamily="34" charset="-127"/>
              </a:rPr>
              <a:t>정선아리랑</a:t>
            </a:r>
            <a:endParaRPr lang="en-US" altLang="ko-KR" sz="1800" kern="0" dirty="0">
              <a:effectLst/>
              <a:ea typeface="BatangChe" panose="02030609000101010101" pitchFamily="49" charset="-127"/>
              <a:cs typeface="Gulim" panose="020B0600000101010101" pitchFamily="34" charset="-127"/>
            </a:endParaRPr>
          </a:p>
          <a:p>
            <a:r>
              <a:rPr lang="ko-KR" altLang="ja-JP" sz="1800" kern="0" dirty="0" err="1">
                <a:effectLst/>
                <a:ea typeface="BatangChe" panose="02030609000101010101" pitchFamily="49" charset="-127"/>
                <a:cs typeface="Gulim" panose="020B0600000101010101" pitchFamily="34" charset="-127"/>
              </a:rPr>
              <a:t>진도아리랑</a:t>
            </a:r>
            <a:endParaRPr lang="en-US" altLang="ko-KR" kern="0" dirty="0">
              <a:ea typeface="BatangChe" panose="02030609000101010101" pitchFamily="49" charset="-127"/>
              <a:cs typeface="Gulim" panose="020B0600000101010101" pitchFamily="34" charset="-127"/>
            </a:endParaRPr>
          </a:p>
          <a:p>
            <a:r>
              <a:rPr lang="ko-KR" altLang="ja-JP" sz="1800" kern="0" dirty="0" err="1">
                <a:effectLst/>
                <a:ea typeface="BatangChe" panose="02030609000101010101" pitchFamily="49" charset="-127"/>
                <a:cs typeface="Gulim" panose="020B0600000101010101" pitchFamily="34" charset="-127"/>
              </a:rPr>
              <a:t>밀양아리랑</a:t>
            </a:r>
            <a:endParaRPr kumimoji="1" lang="ja-JP" altLang="en-US" sz="3600" dirty="0"/>
          </a:p>
        </p:txBody>
      </p:sp>
      <p:pic>
        <p:nvPicPr>
          <p:cNvPr id="2" name="オンライン メディア 1" title="[뉴스리포트] '대한민국 3대 아리랑 손잡았다&quot; 210622">
            <a:hlinkClick r:id="" action="ppaction://media"/>
            <a:extLst>
              <a:ext uri="{FF2B5EF4-FFF2-40B4-BE49-F238E27FC236}">
                <a16:creationId xmlns:a16="http://schemas.microsoft.com/office/drawing/2014/main" id="{165EDFA8-2713-4B49-A7F2-FA6E1100D5C0}"/>
              </a:ext>
            </a:extLst>
          </p:cNvPr>
          <p:cNvPicPr>
            <a:picLocks noRot="1" noChangeAspect="1"/>
          </p:cNvPicPr>
          <p:nvPr>
            <a:videoFile r:link="rId1"/>
          </p:nvPr>
        </p:nvPicPr>
        <p:blipFill>
          <a:blip r:embed="rId3"/>
          <a:stretch>
            <a:fillRect/>
          </a:stretch>
        </p:blipFill>
        <p:spPr>
          <a:xfrm>
            <a:off x="906661" y="1094780"/>
            <a:ext cx="9745211" cy="5506045"/>
          </a:xfrm>
          <a:prstGeom prst="rect">
            <a:avLst/>
          </a:prstGeom>
        </p:spPr>
      </p:pic>
      <p:sp>
        <p:nvSpPr>
          <p:cNvPr id="3" name="四角形: 角を丸くする 2">
            <a:extLst>
              <a:ext uri="{FF2B5EF4-FFF2-40B4-BE49-F238E27FC236}">
                <a16:creationId xmlns:a16="http://schemas.microsoft.com/office/drawing/2014/main" id="{10C398FB-6527-40E9-9F99-03983341A7F8}"/>
              </a:ext>
            </a:extLst>
          </p:cNvPr>
          <p:cNvSpPr/>
          <p:nvPr/>
        </p:nvSpPr>
        <p:spPr>
          <a:xfrm>
            <a:off x="5438774" y="257175"/>
            <a:ext cx="3267075" cy="4381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3360"/>
              </a:lnSpc>
            </a:pPr>
            <a:r>
              <a:rPr lang="ja-JP" altLang="ja-JP" sz="2800" kern="0" dirty="0">
                <a:solidFill>
                  <a:srgbClr val="2F5597"/>
                </a:solidFill>
                <a:effectLst>
                  <a:outerShdw blurRad="38100" dist="38100" dir="2700000" algn="tl">
                    <a:srgbClr val="000000">
                      <a:alpha val="43137"/>
                    </a:srgbClr>
                  </a:outerShdw>
                </a:effectLst>
                <a:latin typeface="游明朝" panose="02020400000000000000" pitchFamily="18" charset="-128"/>
                <a:ea typeface="BatangChe" panose="02030609000101010101" pitchFamily="49" charset="-127"/>
                <a:cs typeface="Gulim" panose="020B0600000101010101" pitchFamily="34" charset="-127"/>
              </a:rPr>
              <a:t>한국의</a:t>
            </a:r>
            <a:r>
              <a:rPr lang="en-US" altLang="ja-JP" sz="2800" kern="0" dirty="0">
                <a:solidFill>
                  <a:srgbClr val="2F5597"/>
                </a:solidFill>
                <a:effectLst>
                  <a:outerShdw blurRad="38100" dist="38100" dir="2700000" algn="tl">
                    <a:srgbClr val="000000">
                      <a:alpha val="43137"/>
                    </a:srgbClr>
                  </a:outerShdw>
                </a:effectLst>
                <a:latin typeface="游明朝" panose="02020400000000000000" pitchFamily="18" charset="-128"/>
                <a:ea typeface="BatangChe" panose="02030609000101010101" pitchFamily="49" charset="-127"/>
                <a:cs typeface="Gulim" panose="020B0600000101010101" pitchFamily="34" charset="-127"/>
              </a:rPr>
              <a:t> 3</a:t>
            </a:r>
            <a:r>
              <a:rPr lang="ja-JP" altLang="ja-JP" sz="2800" kern="0" dirty="0">
                <a:solidFill>
                  <a:srgbClr val="2F5597"/>
                </a:solidFill>
                <a:effectLst>
                  <a:outerShdw blurRad="38100" dist="38100" dir="2700000" algn="tl">
                    <a:srgbClr val="000000">
                      <a:alpha val="43137"/>
                    </a:srgbClr>
                  </a:outerShdw>
                </a:effectLst>
                <a:latin typeface="游明朝" panose="02020400000000000000" pitchFamily="18" charset="-128"/>
                <a:ea typeface="BatangChe" panose="02030609000101010101" pitchFamily="49" charset="-127"/>
                <a:cs typeface="Gulim" panose="020B0600000101010101" pitchFamily="34" charset="-127"/>
              </a:rPr>
              <a:t>대 아리랑</a:t>
            </a:r>
            <a:endParaRPr lang="ja-JP" altLang="ja-JP" sz="2800" kern="100" dirty="0">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3360"/>
              </a:lnSpc>
            </a:pP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441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4" y="171450"/>
            <a:ext cx="2344421"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정선 旌善</a:t>
            </a:r>
            <a:endPar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sp>
        <p:nvSpPr>
          <p:cNvPr id="3" name="四角形: 角を丸くする 2">
            <a:extLst>
              <a:ext uri="{FF2B5EF4-FFF2-40B4-BE49-F238E27FC236}">
                <a16:creationId xmlns:a16="http://schemas.microsoft.com/office/drawing/2014/main" id="{10C398FB-6527-40E9-9F99-03983341A7F8}"/>
              </a:ext>
            </a:extLst>
          </p:cNvPr>
          <p:cNvSpPr/>
          <p:nvPr/>
        </p:nvSpPr>
        <p:spPr>
          <a:xfrm>
            <a:off x="5438775" y="257175"/>
            <a:ext cx="1774826" cy="4381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3360"/>
              </a:lnSpc>
            </a:pPr>
            <a:r>
              <a:rPr lang="ko-KR" altLang="en-US" sz="2800" kern="0" dirty="0" err="1">
                <a:solidFill>
                  <a:srgbClr val="2F5597"/>
                </a:solidFill>
                <a:effectLst>
                  <a:outerShdw blurRad="38100" dist="38100" dir="2700000" algn="tl">
                    <a:srgbClr val="000000">
                      <a:alpha val="43137"/>
                    </a:srgbClr>
                  </a:outerShdw>
                </a:effectLst>
                <a:latin typeface="游明朝" panose="02020400000000000000" pitchFamily="18" charset="-128"/>
                <a:ea typeface="BatangChe" panose="02030609000101010101" pitchFamily="49" charset="-127"/>
                <a:cs typeface="Gulim" panose="020B0600000101010101" pitchFamily="34" charset="-127"/>
              </a:rPr>
              <a:t>아우라지</a:t>
            </a:r>
            <a:endParaRPr kumimoji="1" lang="ja-JP" altLang="en-US" dirty="0">
              <a:effectLst>
                <a:outerShdw blurRad="38100" dist="38100" dir="2700000" algn="tl">
                  <a:srgbClr val="000000">
                    <a:alpha val="43137"/>
                  </a:srgbClr>
                </a:outerShdw>
              </a:effectLst>
            </a:endParaRPr>
          </a:p>
        </p:txBody>
      </p:sp>
      <p:sp>
        <p:nvSpPr>
          <p:cNvPr id="5" name="テキスト ボックス 4">
            <a:extLst>
              <a:ext uri="{FF2B5EF4-FFF2-40B4-BE49-F238E27FC236}">
                <a16:creationId xmlns:a16="http://schemas.microsoft.com/office/drawing/2014/main" id="{AE6444C8-D0C3-493D-AE33-862B60EDF469}"/>
              </a:ext>
            </a:extLst>
          </p:cNvPr>
          <p:cNvSpPr txBox="1"/>
          <p:nvPr/>
        </p:nvSpPr>
        <p:spPr>
          <a:xfrm>
            <a:off x="157480" y="1154488"/>
            <a:ext cx="11877040" cy="5078313"/>
          </a:xfrm>
          <a:prstGeom prst="rect">
            <a:avLst/>
          </a:prstGeom>
          <a:noFill/>
        </p:spPr>
        <p:txBody>
          <a:bodyPr wrap="square" rtlCol="0">
            <a:spAutoFit/>
          </a:bodyPr>
          <a:lstStyle/>
          <a:p>
            <a:r>
              <a:rPr kumimoji="1" lang="ko-KR" altLang="en-US" sz="3600" dirty="0">
                <a:latin typeface="Batang" panose="02030600000101010101" pitchFamily="18" charset="-127"/>
                <a:ea typeface="Batang" panose="02030600000101010101" pitchFamily="18" charset="-127"/>
              </a:rPr>
              <a:t>골지천과 </a:t>
            </a:r>
            <a:r>
              <a:rPr kumimoji="1" lang="ko-KR" altLang="en-US" sz="3600" dirty="0" err="1">
                <a:latin typeface="Batang" panose="02030600000101010101" pitchFamily="18" charset="-127"/>
                <a:ea typeface="Batang" panose="02030600000101010101" pitchFamily="18" charset="-127"/>
              </a:rPr>
              <a:t>송천이</a:t>
            </a:r>
            <a:r>
              <a:rPr kumimoji="1" lang="ko-KR" altLang="en-US" sz="3600" dirty="0">
                <a:latin typeface="Batang" panose="02030600000101010101" pitchFamily="18" charset="-127"/>
                <a:ea typeface="Batang" panose="02030600000101010101" pitchFamily="18" charset="-127"/>
              </a:rPr>
              <a:t> 합쳐져서 한강의 본류</a:t>
            </a:r>
            <a:r>
              <a:rPr kumimoji="1" lang="en-US" altLang="ko-KR" sz="3600" dirty="0">
                <a:latin typeface="Batang" panose="02030600000101010101" pitchFamily="18" charset="-127"/>
                <a:ea typeface="Batang" panose="02030600000101010101" pitchFamily="18" charset="-127"/>
              </a:rPr>
              <a:t>(</a:t>
            </a:r>
            <a:r>
              <a:rPr kumimoji="1" lang="ko-KR" altLang="en-US" sz="3600" dirty="0" err="1">
                <a:latin typeface="Batang" panose="02030600000101010101" pitchFamily="18" charset="-127"/>
                <a:ea typeface="Batang" panose="02030600000101010101" pitchFamily="18" charset="-127"/>
              </a:rPr>
              <a:t>조양강</a:t>
            </a:r>
            <a:r>
              <a:rPr kumimoji="1" lang="en-US" altLang="ko-KR" sz="3600" dirty="0">
                <a:latin typeface="Batang" panose="02030600000101010101" pitchFamily="18" charset="-127"/>
                <a:ea typeface="Batang" panose="02030600000101010101" pitchFamily="18" charset="-127"/>
              </a:rPr>
              <a:t>)</a:t>
            </a:r>
            <a:r>
              <a:rPr kumimoji="1" lang="ko-KR" altLang="en-US" sz="3600" dirty="0">
                <a:latin typeface="Batang" panose="02030600000101010101" pitchFamily="18" charset="-127"/>
                <a:ea typeface="Batang" panose="02030600000101010101" pitchFamily="18" charset="-127"/>
              </a:rPr>
              <a:t>를 이루는 곳이다</a:t>
            </a:r>
            <a:r>
              <a:rPr kumimoji="1" lang="en-US" altLang="ko-KR" sz="3600" dirty="0">
                <a:latin typeface="Batang" panose="02030600000101010101" pitchFamily="18" charset="-127"/>
                <a:ea typeface="Batang" panose="02030600000101010101" pitchFamily="18" charset="-127"/>
              </a:rPr>
              <a:t>. '</a:t>
            </a:r>
            <a:r>
              <a:rPr kumimoji="1" lang="ko-KR" altLang="en-US" sz="3600" dirty="0" err="1">
                <a:latin typeface="Batang" panose="02030600000101010101" pitchFamily="18" charset="-127"/>
                <a:ea typeface="Batang" panose="02030600000101010101" pitchFamily="18" charset="-127"/>
              </a:rPr>
              <a:t>아우라지</a:t>
            </a:r>
            <a:r>
              <a:rPr kumimoji="1" lang="en-US" altLang="ko-KR" sz="3600" dirty="0">
                <a:latin typeface="Batang" panose="02030600000101010101" pitchFamily="18" charset="-127"/>
                <a:ea typeface="Batang" panose="02030600000101010101" pitchFamily="18" charset="-127"/>
              </a:rPr>
              <a:t>'</a:t>
            </a:r>
            <a:r>
              <a:rPr kumimoji="1" lang="ko-KR" altLang="en-US" sz="3600" dirty="0">
                <a:latin typeface="Batang" panose="02030600000101010101" pitchFamily="18" charset="-127"/>
                <a:ea typeface="Batang" panose="02030600000101010101" pitchFamily="18" charset="-127"/>
              </a:rPr>
              <a:t>는 어우러진다는 </a:t>
            </a:r>
            <a:r>
              <a:rPr kumimoji="1" lang="ko-KR" altLang="en-US" sz="3600" dirty="0" err="1">
                <a:latin typeface="Batang" panose="02030600000101010101" pitchFamily="18" charset="-127"/>
                <a:ea typeface="Batang" panose="02030600000101010101" pitchFamily="18" charset="-127"/>
              </a:rPr>
              <a:t>뜻으로서</a:t>
            </a:r>
            <a:r>
              <a:rPr kumimoji="1" lang="en-US" altLang="ko-KR" sz="3600" dirty="0">
                <a:latin typeface="Batang" panose="02030600000101010101" pitchFamily="18" charset="-127"/>
                <a:ea typeface="Batang" panose="02030600000101010101" pitchFamily="18" charset="-127"/>
              </a:rPr>
              <a:t>, </a:t>
            </a:r>
            <a:r>
              <a:rPr kumimoji="1" lang="ko-KR" altLang="en-US" sz="3600" dirty="0">
                <a:latin typeface="Batang" panose="02030600000101010101" pitchFamily="18" charset="-127"/>
                <a:ea typeface="Batang" panose="02030600000101010101" pitchFamily="18" charset="-127"/>
              </a:rPr>
              <a:t>두 물줄기가 어우러져 한강을 이루는 데에서 이 이름이 유래했다</a:t>
            </a:r>
            <a:r>
              <a:rPr kumimoji="1" lang="en-US" altLang="ko-KR" sz="3600" dirty="0">
                <a:latin typeface="Batang" panose="02030600000101010101" pitchFamily="18" charset="-127"/>
                <a:ea typeface="Batang" panose="02030600000101010101" pitchFamily="18" charset="-127"/>
              </a:rPr>
              <a:t>. </a:t>
            </a:r>
            <a:r>
              <a:rPr kumimoji="1" lang="ko-KR" altLang="en-US" sz="3600" dirty="0">
                <a:latin typeface="Batang" panose="02030600000101010101" pitchFamily="18" charset="-127"/>
                <a:ea typeface="Batang" panose="02030600000101010101" pitchFamily="18" charset="-127"/>
              </a:rPr>
              <a:t>또한 </a:t>
            </a:r>
            <a:r>
              <a:rPr kumimoji="1" lang="ko-KR" altLang="en-US" sz="3600" dirty="0" err="1">
                <a:latin typeface="Batang" panose="02030600000101010101" pitchFamily="18" charset="-127"/>
                <a:ea typeface="Batang" panose="02030600000101010101" pitchFamily="18" charset="-127"/>
              </a:rPr>
              <a:t>정선아리랑</a:t>
            </a:r>
            <a:r>
              <a:rPr kumimoji="1" lang="ko-KR" altLang="en-US" sz="3600" dirty="0">
                <a:latin typeface="Batang" panose="02030600000101010101" pitchFamily="18" charset="-127"/>
                <a:ea typeface="Batang" panose="02030600000101010101" pitchFamily="18" charset="-127"/>
              </a:rPr>
              <a:t> 유적지로도 유명하다</a:t>
            </a:r>
            <a:r>
              <a:rPr kumimoji="1" lang="en-US" altLang="ko-KR" sz="3600" dirty="0">
                <a:latin typeface="Batang" panose="02030600000101010101" pitchFamily="18" charset="-127"/>
                <a:ea typeface="Batang" panose="02030600000101010101" pitchFamily="18" charset="-127"/>
              </a:rPr>
              <a:t>. </a:t>
            </a:r>
            <a:r>
              <a:rPr kumimoji="1" lang="ko-KR" altLang="en-US" sz="3600" dirty="0">
                <a:latin typeface="Batang" panose="02030600000101010101" pitchFamily="18" charset="-127"/>
                <a:ea typeface="Batang" panose="02030600000101010101" pitchFamily="18" charset="-127"/>
              </a:rPr>
              <a:t>강을 사이에 두고 서로 사랑을 나누던 처녀 총각이 싸리골로 동백을 따라가기로 약속을 했는데</a:t>
            </a:r>
            <a:r>
              <a:rPr kumimoji="1" lang="en-US" altLang="ko-KR" sz="3600" dirty="0">
                <a:latin typeface="Batang" panose="02030600000101010101" pitchFamily="18" charset="-127"/>
                <a:ea typeface="Batang" panose="02030600000101010101" pitchFamily="18" charset="-127"/>
              </a:rPr>
              <a:t>, </a:t>
            </a:r>
            <a:r>
              <a:rPr kumimoji="1" lang="ko-KR" altLang="en-US" sz="3600" dirty="0">
                <a:latin typeface="Batang" panose="02030600000101010101" pitchFamily="18" charset="-127"/>
                <a:ea typeface="Batang" panose="02030600000101010101" pitchFamily="18" charset="-127"/>
              </a:rPr>
              <a:t>간밤에 폭우로 인해 불어난 물줄기 때문에 서로 만나지 못하자 그립고 안타까운 심정을 노래해 노래의 가사를 비로 새긴 </a:t>
            </a:r>
            <a:r>
              <a:rPr kumimoji="1" lang="en-US" altLang="ko-KR" sz="3600" dirty="0">
                <a:latin typeface="Batang" panose="02030600000101010101" pitchFamily="18" charset="-127"/>
                <a:ea typeface="Batang" panose="02030600000101010101" pitchFamily="18" charset="-127"/>
              </a:rPr>
              <a:t>'</a:t>
            </a:r>
            <a:r>
              <a:rPr kumimoji="1" lang="ko-KR" altLang="en-US" sz="3600" dirty="0" err="1">
                <a:latin typeface="Batang" panose="02030600000101010101" pitchFamily="18" charset="-127"/>
                <a:ea typeface="Batang" panose="02030600000101010101" pitchFamily="18" charset="-127"/>
              </a:rPr>
              <a:t>아우라지</a:t>
            </a:r>
            <a:r>
              <a:rPr kumimoji="1" lang="ko-KR" altLang="en-US" sz="3600" dirty="0">
                <a:latin typeface="Batang" panose="02030600000101010101" pitchFamily="18" charset="-127"/>
                <a:ea typeface="Batang" panose="02030600000101010101" pitchFamily="18" charset="-127"/>
              </a:rPr>
              <a:t> 노래 </a:t>
            </a:r>
            <a:r>
              <a:rPr kumimoji="1" lang="ko-KR" altLang="en-US" sz="3600" dirty="0" err="1">
                <a:latin typeface="Batang" panose="02030600000101010101" pitchFamily="18" charset="-127"/>
                <a:ea typeface="Batang" panose="02030600000101010101" pitchFamily="18" charset="-127"/>
              </a:rPr>
              <a:t>가사비</a:t>
            </a:r>
            <a:r>
              <a:rPr kumimoji="1" lang="en-US" altLang="ko-KR" sz="3600" dirty="0">
                <a:latin typeface="Batang" panose="02030600000101010101" pitchFamily="18" charset="-127"/>
                <a:ea typeface="Batang" panose="02030600000101010101" pitchFamily="18" charset="-127"/>
              </a:rPr>
              <a:t>'</a:t>
            </a:r>
            <a:r>
              <a:rPr kumimoji="1" lang="ko-KR" altLang="en-US" sz="3600" dirty="0">
                <a:latin typeface="Batang" panose="02030600000101010101" pitchFamily="18" charset="-127"/>
                <a:ea typeface="Batang" panose="02030600000101010101" pitchFamily="18" charset="-127"/>
              </a:rPr>
              <a:t>가 세워져 있다</a:t>
            </a:r>
            <a:r>
              <a:rPr kumimoji="1" lang="en-US" altLang="ko-KR" sz="3600" dirty="0">
                <a:latin typeface="Batang" panose="02030600000101010101" pitchFamily="18" charset="-127"/>
                <a:ea typeface="Batang" panose="02030600000101010101" pitchFamily="18" charset="-127"/>
              </a:rPr>
              <a:t>.</a:t>
            </a:r>
            <a:endParaRPr kumimoji="1" lang="ja-JP" altLang="en-US" sz="3600"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3254405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4" y="171450"/>
            <a:ext cx="2344421"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정선 旌善</a:t>
            </a:r>
            <a:endPar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sp>
        <p:nvSpPr>
          <p:cNvPr id="3" name="四角形: 角を丸くする 2">
            <a:extLst>
              <a:ext uri="{FF2B5EF4-FFF2-40B4-BE49-F238E27FC236}">
                <a16:creationId xmlns:a16="http://schemas.microsoft.com/office/drawing/2014/main" id="{10C398FB-6527-40E9-9F99-03983341A7F8}"/>
              </a:ext>
            </a:extLst>
          </p:cNvPr>
          <p:cNvSpPr/>
          <p:nvPr/>
        </p:nvSpPr>
        <p:spPr>
          <a:xfrm>
            <a:off x="5438775" y="257175"/>
            <a:ext cx="1774826" cy="4381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3360"/>
              </a:lnSpc>
            </a:pPr>
            <a:r>
              <a:rPr lang="ko-KR" altLang="en-US" sz="2800" kern="0" dirty="0" err="1">
                <a:solidFill>
                  <a:srgbClr val="2F5597"/>
                </a:solidFill>
                <a:effectLst>
                  <a:outerShdw blurRad="38100" dist="38100" dir="2700000" algn="tl">
                    <a:srgbClr val="000000">
                      <a:alpha val="43137"/>
                    </a:srgbClr>
                  </a:outerShdw>
                </a:effectLst>
                <a:latin typeface="游明朝" panose="02020400000000000000" pitchFamily="18" charset="-128"/>
                <a:ea typeface="BatangChe" panose="02030609000101010101" pitchFamily="49" charset="-127"/>
                <a:cs typeface="Gulim" panose="020B0600000101010101" pitchFamily="34" charset="-127"/>
              </a:rPr>
              <a:t>아우라지</a:t>
            </a:r>
            <a:endParaRPr kumimoji="1" lang="ja-JP" altLang="en-US" dirty="0">
              <a:effectLst>
                <a:outerShdw blurRad="38100" dist="38100" dir="2700000" algn="tl">
                  <a:srgbClr val="000000">
                    <a:alpha val="43137"/>
                  </a:srgbClr>
                </a:outerShdw>
              </a:effectLst>
            </a:endParaRPr>
          </a:p>
        </p:txBody>
      </p:sp>
      <p:pic>
        <p:nvPicPr>
          <p:cNvPr id="7" name="図 6">
            <a:extLst>
              <a:ext uri="{FF2B5EF4-FFF2-40B4-BE49-F238E27FC236}">
                <a16:creationId xmlns:a16="http://schemas.microsoft.com/office/drawing/2014/main" id="{FFCBE8DD-FD34-47CA-B076-7A34CDB3C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923925"/>
            <a:ext cx="6477000" cy="4095750"/>
          </a:xfrm>
          <a:prstGeom prst="rect">
            <a:avLst/>
          </a:prstGeom>
        </p:spPr>
      </p:pic>
      <p:pic>
        <p:nvPicPr>
          <p:cNvPr id="9" name="図 8">
            <a:extLst>
              <a:ext uri="{FF2B5EF4-FFF2-40B4-BE49-F238E27FC236}">
                <a16:creationId xmlns:a16="http://schemas.microsoft.com/office/drawing/2014/main" id="{A455DEB7-12A2-4A4B-93C8-022FD0ED4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80" y="1154488"/>
            <a:ext cx="5033073" cy="3773112"/>
          </a:xfrm>
          <a:prstGeom prst="rect">
            <a:avLst/>
          </a:prstGeom>
        </p:spPr>
      </p:pic>
    </p:spTree>
    <p:extLst>
      <p:ext uri="{BB962C8B-B14F-4D97-AF65-F5344CB8AC3E}">
        <p14:creationId xmlns:p14="http://schemas.microsoft.com/office/powerpoint/2010/main" val="603871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4" y="171450"/>
            <a:ext cx="2344421"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정선 旌善</a:t>
            </a:r>
            <a:endPar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sp>
        <p:nvSpPr>
          <p:cNvPr id="3" name="四角形: 角を丸くする 2">
            <a:extLst>
              <a:ext uri="{FF2B5EF4-FFF2-40B4-BE49-F238E27FC236}">
                <a16:creationId xmlns:a16="http://schemas.microsoft.com/office/drawing/2014/main" id="{10C398FB-6527-40E9-9F99-03983341A7F8}"/>
              </a:ext>
            </a:extLst>
          </p:cNvPr>
          <p:cNvSpPr/>
          <p:nvPr/>
        </p:nvSpPr>
        <p:spPr>
          <a:xfrm>
            <a:off x="5438774" y="257175"/>
            <a:ext cx="4365625" cy="53748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3360"/>
              </a:lnSpc>
            </a:pPr>
            <a:r>
              <a:rPr lang="ko-KR" altLang="en-US" sz="2800" kern="0" dirty="0">
                <a:solidFill>
                  <a:srgbClr val="2F5597"/>
                </a:solidFill>
                <a:effectLst>
                  <a:outerShdw blurRad="38100" dist="38100" dir="2700000" algn="tl">
                    <a:srgbClr val="000000">
                      <a:alpha val="43137"/>
                    </a:srgbClr>
                  </a:outerShdw>
                </a:effectLst>
                <a:latin typeface="游明朝" panose="02020400000000000000" pitchFamily="18" charset="-128"/>
                <a:ea typeface="BatangChe" panose="02030609000101010101" pitchFamily="49" charset="-127"/>
                <a:cs typeface="Gulim" panose="020B0600000101010101" pitchFamily="34" charset="-127"/>
              </a:rPr>
              <a:t>강원랜드　</a:t>
            </a:r>
            <a:r>
              <a:rPr lang="ko-KR" altLang="en-US" sz="2800" b="1" kern="0" dirty="0">
                <a:solidFill>
                  <a:srgbClr val="2F5597"/>
                </a:solidFill>
                <a:effectLst>
                  <a:outerShdw blurRad="38100" dist="38100" dir="2700000" algn="tl">
                    <a:srgbClr val="000000">
                      <a:alpha val="43137"/>
                    </a:srgbClr>
                  </a:outerShdw>
                </a:effectLst>
                <a:latin typeface="ＭＳ 明朝" panose="02020609040205080304" pitchFamily="17" charset="-128"/>
                <a:ea typeface="BatangChe" panose="02030609000101010101" pitchFamily="49" charset="-127"/>
                <a:cs typeface="Gulim" panose="020B0600000101010101" pitchFamily="34" charset="-127"/>
              </a:rPr>
              <a:t>江原ランド</a:t>
            </a:r>
            <a:endParaRPr kumimoji="1" lang="ja-JP" altLang="en-US" b="1"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sp>
        <p:nvSpPr>
          <p:cNvPr id="13" name="テキスト ボックス 12">
            <a:extLst>
              <a:ext uri="{FF2B5EF4-FFF2-40B4-BE49-F238E27FC236}">
                <a16:creationId xmlns:a16="http://schemas.microsoft.com/office/drawing/2014/main" id="{7DFC402F-2037-42B9-B9A1-47CD19595883}"/>
              </a:ext>
            </a:extLst>
          </p:cNvPr>
          <p:cNvSpPr txBox="1"/>
          <p:nvPr/>
        </p:nvSpPr>
        <p:spPr>
          <a:xfrm>
            <a:off x="509586" y="1154488"/>
            <a:ext cx="11387774" cy="3416320"/>
          </a:xfrm>
          <a:prstGeom prst="rect">
            <a:avLst/>
          </a:prstGeom>
          <a:noFill/>
        </p:spPr>
        <p:txBody>
          <a:bodyPr wrap="square" rtlCol="0">
            <a:spAutoFit/>
          </a:bodyPr>
          <a:lstStyle/>
          <a:p>
            <a:r>
              <a:rPr lang="en-US" altLang="ja-JP" sz="3600" kern="0" dirty="0">
                <a:solidFill>
                  <a:srgbClr val="000000"/>
                </a:solidFill>
                <a:effectLst/>
                <a:latin typeface="ＭＳ 明朝" panose="02020609040205080304" pitchFamily="17" charset="-128"/>
                <a:ea typeface="ＭＳ 明朝" panose="02020609040205080304" pitchFamily="17" charset="-128"/>
                <a:cs typeface="Gulim" panose="020B0600000101010101" pitchFamily="34" charset="-127"/>
              </a:rPr>
              <a:t>2000</a:t>
            </a:r>
            <a:r>
              <a:rPr lang="ja-JP" altLang="ja-JP" sz="3600" kern="0" dirty="0">
                <a:solidFill>
                  <a:srgbClr val="000000"/>
                </a:solidFill>
                <a:effectLst/>
                <a:latin typeface="ＭＳ 明朝" panose="02020609040205080304" pitchFamily="17" charset="-128"/>
                <a:ea typeface="ＭＳ 明朝" panose="02020609040205080304" pitchFamily="17" charset="-128"/>
                <a:cs typeface="Gulim" panose="020B0600000101010101" pitchFamily="34" charset="-127"/>
              </a:rPr>
              <a:t>年</a:t>
            </a:r>
            <a:r>
              <a:rPr lang="en-US" altLang="ja-JP" sz="3600" kern="0" dirty="0">
                <a:solidFill>
                  <a:srgbClr val="000000"/>
                </a:solidFill>
                <a:effectLst/>
                <a:latin typeface="ＭＳ 明朝" panose="02020609040205080304" pitchFamily="17" charset="-128"/>
                <a:ea typeface="ＭＳ 明朝" panose="02020609040205080304" pitchFamily="17" charset="-128"/>
                <a:cs typeface="Gulim" panose="020B0600000101010101" pitchFamily="34" charset="-127"/>
              </a:rPr>
              <a:t>10</a:t>
            </a:r>
            <a:r>
              <a:rPr lang="ja-JP" altLang="ja-JP" sz="3600" kern="0" dirty="0">
                <a:solidFill>
                  <a:srgbClr val="000000"/>
                </a:solidFill>
                <a:effectLst/>
                <a:latin typeface="ＭＳ 明朝" panose="02020609040205080304" pitchFamily="17" charset="-128"/>
                <a:ea typeface="ＭＳ 明朝" panose="02020609040205080304" pitchFamily="17" charset="-128"/>
                <a:cs typeface="Gulim" panose="020B0600000101010101" pitchFamily="34" charset="-127"/>
              </a:rPr>
              <a:t>月</a:t>
            </a:r>
            <a:r>
              <a:rPr lang="en-US" altLang="ja-JP" sz="3600" kern="0" dirty="0">
                <a:solidFill>
                  <a:srgbClr val="000000"/>
                </a:solidFill>
                <a:effectLst/>
                <a:latin typeface="ＭＳ 明朝" panose="02020609040205080304" pitchFamily="17" charset="-128"/>
                <a:ea typeface="ＭＳ 明朝" panose="02020609040205080304" pitchFamily="17" charset="-128"/>
                <a:cs typeface="Gulim" panose="020B0600000101010101" pitchFamily="34" charset="-127"/>
              </a:rPr>
              <a:t>28</a:t>
            </a:r>
            <a:r>
              <a:rPr lang="ja-JP" altLang="ja-JP" sz="3600" kern="0" dirty="0">
                <a:solidFill>
                  <a:srgbClr val="000000"/>
                </a:solidFill>
                <a:effectLst/>
                <a:latin typeface="ＭＳ 明朝" panose="02020609040205080304" pitchFamily="17" charset="-128"/>
                <a:ea typeface="ＭＳ 明朝" panose="02020609040205080304" pitchFamily="17" charset="-128"/>
                <a:cs typeface="Gulim" panose="020B0600000101010101" pitchFamily="34" charset="-127"/>
              </a:rPr>
              <a:t>日に開業。韓国で唯一、韓国籍者が入場できるカジノがある。炭鉱閉山後の地域雇用維持のためにカジノを受け入れたものの、質屋や風俗店の乱立、犯罪や自殺などの社会問題も発生している。</a:t>
            </a:r>
            <a:r>
              <a:rPr lang="ja-JP" altLang="ja-JP" sz="3600" dirty="0">
                <a:solidFill>
                  <a:srgbClr val="202122"/>
                </a:solidFill>
                <a:effectLst/>
                <a:latin typeface="ＭＳ 明朝" panose="02020609040205080304" pitchFamily="17" charset="-128"/>
                <a:ea typeface="ＭＳ 明朝" panose="02020609040205080304" pitchFamily="17" charset="-128"/>
                <a:cs typeface="Arial" panose="020B0604020202020204" pitchFamily="34" charset="0"/>
              </a:rPr>
              <a:t>入場者数の大多数は韓国人であり、外国人入場者数の割合は</a:t>
            </a:r>
            <a:r>
              <a:rPr lang="en-US" altLang="ja-JP" sz="3600" dirty="0">
                <a:solidFill>
                  <a:srgbClr val="202122"/>
                </a:solidFill>
                <a:effectLst/>
                <a:latin typeface="ＭＳ 明朝" panose="02020609040205080304" pitchFamily="17" charset="-128"/>
                <a:ea typeface="ＭＳ 明朝" panose="02020609040205080304" pitchFamily="17" charset="-128"/>
                <a:cs typeface="Arial" panose="020B0604020202020204" pitchFamily="34" charset="0"/>
              </a:rPr>
              <a:t>1%</a:t>
            </a:r>
            <a:r>
              <a:rPr lang="ja-JP" altLang="ja-JP" sz="3600" dirty="0">
                <a:solidFill>
                  <a:srgbClr val="202122"/>
                </a:solidFill>
                <a:effectLst/>
                <a:latin typeface="ＭＳ 明朝" panose="02020609040205080304" pitchFamily="17" charset="-128"/>
                <a:ea typeface="ＭＳ 明朝" panose="02020609040205080304" pitchFamily="17" charset="-128"/>
                <a:cs typeface="Arial" panose="020B0604020202020204" pitchFamily="34" charset="0"/>
              </a:rPr>
              <a:t>にも満たない</a:t>
            </a:r>
            <a:r>
              <a:rPr lang="ja-JP" altLang="ja-JP" sz="3600" dirty="0">
                <a:effectLst/>
                <a:latin typeface="ＭＳ 明朝" panose="02020609040205080304" pitchFamily="17" charset="-128"/>
                <a:ea typeface="ＭＳ 明朝" panose="02020609040205080304" pitchFamily="17" charset="-128"/>
              </a:rPr>
              <a:t>。</a:t>
            </a:r>
            <a:endParaRPr kumimoji="1" lang="ja-JP" altLang="en-US" sz="36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9562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4" y="171450"/>
            <a:ext cx="2344421"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정선 旌善</a:t>
            </a:r>
            <a:endPar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sp>
        <p:nvSpPr>
          <p:cNvPr id="3" name="四角形: 角を丸くする 2">
            <a:extLst>
              <a:ext uri="{FF2B5EF4-FFF2-40B4-BE49-F238E27FC236}">
                <a16:creationId xmlns:a16="http://schemas.microsoft.com/office/drawing/2014/main" id="{10C398FB-6527-40E9-9F99-03983341A7F8}"/>
              </a:ext>
            </a:extLst>
          </p:cNvPr>
          <p:cNvSpPr/>
          <p:nvPr/>
        </p:nvSpPr>
        <p:spPr>
          <a:xfrm>
            <a:off x="5438774" y="257174"/>
            <a:ext cx="4365625" cy="49393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3360"/>
              </a:lnSpc>
            </a:pPr>
            <a:r>
              <a:rPr lang="ko-KR" altLang="en-US" sz="2800" kern="0" dirty="0">
                <a:solidFill>
                  <a:srgbClr val="2F5597"/>
                </a:solidFill>
                <a:effectLst>
                  <a:outerShdw blurRad="38100" dist="38100" dir="2700000" algn="tl">
                    <a:srgbClr val="000000">
                      <a:alpha val="43137"/>
                    </a:srgbClr>
                  </a:outerShdw>
                </a:effectLst>
                <a:latin typeface="游明朝" panose="02020400000000000000" pitchFamily="18" charset="-128"/>
                <a:ea typeface="BatangChe" panose="02030609000101010101" pitchFamily="49" charset="-127"/>
                <a:cs typeface="Gulim" panose="020B0600000101010101" pitchFamily="34" charset="-127"/>
              </a:rPr>
              <a:t>강원랜드　</a:t>
            </a:r>
            <a:r>
              <a:rPr lang="ko-KR" altLang="en-US" sz="2800" b="1" kern="0" dirty="0">
                <a:solidFill>
                  <a:srgbClr val="2F5597"/>
                </a:solidFill>
                <a:effectLst>
                  <a:outerShdw blurRad="38100" dist="38100" dir="2700000" algn="tl">
                    <a:srgbClr val="000000">
                      <a:alpha val="43137"/>
                    </a:srgbClr>
                  </a:outerShdw>
                </a:effectLst>
                <a:latin typeface="ＭＳ 明朝" panose="02020609040205080304" pitchFamily="17" charset="-128"/>
                <a:ea typeface="BatangChe" panose="02030609000101010101" pitchFamily="49" charset="-127"/>
                <a:cs typeface="Gulim" panose="020B0600000101010101" pitchFamily="34" charset="-127"/>
              </a:rPr>
              <a:t>江原ランド</a:t>
            </a:r>
            <a:endParaRPr kumimoji="1" lang="ja-JP" altLang="en-US" b="1"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pic>
        <p:nvPicPr>
          <p:cNvPr id="5" name="図 4">
            <a:extLst>
              <a:ext uri="{FF2B5EF4-FFF2-40B4-BE49-F238E27FC236}">
                <a16:creationId xmlns:a16="http://schemas.microsoft.com/office/drawing/2014/main" id="{B1F478CA-1202-4457-8686-DA48C8444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560" y="923925"/>
            <a:ext cx="4876800" cy="3448050"/>
          </a:xfrm>
          <a:prstGeom prst="rect">
            <a:avLst/>
          </a:prstGeom>
        </p:spPr>
      </p:pic>
      <p:pic>
        <p:nvPicPr>
          <p:cNvPr id="10" name="図 9">
            <a:extLst>
              <a:ext uri="{FF2B5EF4-FFF2-40B4-BE49-F238E27FC236}">
                <a16:creationId xmlns:a16="http://schemas.microsoft.com/office/drawing/2014/main" id="{0BA59E6B-116F-4612-9CD1-78DAAF2A6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420" y="1057829"/>
            <a:ext cx="5715000" cy="3810000"/>
          </a:xfrm>
          <a:prstGeom prst="rect">
            <a:avLst/>
          </a:prstGeom>
        </p:spPr>
      </p:pic>
      <p:pic>
        <p:nvPicPr>
          <p:cNvPr id="12" name="図 11">
            <a:extLst>
              <a:ext uri="{FF2B5EF4-FFF2-40B4-BE49-F238E27FC236}">
                <a16:creationId xmlns:a16="http://schemas.microsoft.com/office/drawing/2014/main" id="{ED168117-8FF8-4A96-AC96-FE3F2B589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560" y="4088082"/>
            <a:ext cx="3931920" cy="2512743"/>
          </a:xfrm>
          <a:prstGeom prst="rect">
            <a:avLst/>
          </a:prstGeom>
        </p:spPr>
      </p:pic>
    </p:spTree>
    <p:extLst>
      <p:ext uri="{BB962C8B-B14F-4D97-AF65-F5344CB8AC3E}">
        <p14:creationId xmlns:p14="http://schemas.microsoft.com/office/powerpoint/2010/main" val="948018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017904" y="171450"/>
            <a:ext cx="2344421" cy="75247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정선 旌善</a:t>
            </a:r>
            <a:endPar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4" name="タイトル 3">
            <a:extLst>
              <a:ext uri="{FF2B5EF4-FFF2-40B4-BE49-F238E27FC236}">
                <a16:creationId xmlns:a16="http://schemas.microsoft.com/office/drawing/2014/main" id="{0BE62027-522A-432B-B5C4-2CB5944A1CAE}"/>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sp>
        <p:nvSpPr>
          <p:cNvPr id="3" name="四角形: 角を丸くする 2">
            <a:extLst>
              <a:ext uri="{FF2B5EF4-FFF2-40B4-BE49-F238E27FC236}">
                <a16:creationId xmlns:a16="http://schemas.microsoft.com/office/drawing/2014/main" id="{10C398FB-6527-40E9-9F99-03983341A7F8}"/>
              </a:ext>
            </a:extLst>
          </p:cNvPr>
          <p:cNvSpPr/>
          <p:nvPr/>
        </p:nvSpPr>
        <p:spPr>
          <a:xfrm>
            <a:off x="5438774" y="257174"/>
            <a:ext cx="4365625" cy="5810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3360"/>
              </a:lnSpc>
            </a:pPr>
            <a:r>
              <a:rPr lang="ko-KR" altLang="en-US" sz="2800" kern="0" dirty="0">
                <a:solidFill>
                  <a:srgbClr val="2F5597"/>
                </a:solidFill>
                <a:effectLst>
                  <a:outerShdw blurRad="38100" dist="38100" dir="2700000" algn="tl">
                    <a:srgbClr val="000000">
                      <a:alpha val="43137"/>
                    </a:srgbClr>
                  </a:outerShdw>
                </a:effectLst>
                <a:latin typeface="游明朝" panose="02020400000000000000" pitchFamily="18" charset="-128"/>
                <a:ea typeface="BatangChe" panose="02030609000101010101" pitchFamily="49" charset="-127"/>
                <a:cs typeface="Gulim" panose="020B0600000101010101" pitchFamily="34" charset="-127"/>
              </a:rPr>
              <a:t>강원랜드　</a:t>
            </a:r>
            <a:r>
              <a:rPr lang="ko-KR" altLang="en-US" sz="2800" b="1" kern="0" dirty="0">
                <a:solidFill>
                  <a:srgbClr val="2F5597"/>
                </a:solidFill>
                <a:effectLst>
                  <a:outerShdw blurRad="38100" dist="38100" dir="2700000" algn="tl">
                    <a:srgbClr val="000000">
                      <a:alpha val="43137"/>
                    </a:srgbClr>
                  </a:outerShdw>
                </a:effectLst>
                <a:latin typeface="ＭＳ 明朝" panose="02020609040205080304" pitchFamily="17" charset="-128"/>
                <a:ea typeface="BatangChe" panose="02030609000101010101" pitchFamily="49" charset="-127"/>
                <a:cs typeface="Gulim" panose="020B0600000101010101" pitchFamily="34" charset="-127"/>
              </a:rPr>
              <a:t>江原ランド</a:t>
            </a:r>
            <a:endParaRPr kumimoji="1" lang="ja-JP" altLang="en-US" b="1"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sp>
        <p:nvSpPr>
          <p:cNvPr id="2" name="テキスト ボックス 1">
            <a:extLst>
              <a:ext uri="{FF2B5EF4-FFF2-40B4-BE49-F238E27FC236}">
                <a16:creationId xmlns:a16="http://schemas.microsoft.com/office/drawing/2014/main" id="{7E3AB97D-4ABB-4B46-A552-894040510135}"/>
              </a:ext>
            </a:extLst>
          </p:cNvPr>
          <p:cNvSpPr txBox="1"/>
          <p:nvPr/>
        </p:nvSpPr>
        <p:spPr>
          <a:xfrm>
            <a:off x="599440" y="1266450"/>
            <a:ext cx="10088880" cy="1754326"/>
          </a:xfrm>
          <a:prstGeom prst="rect">
            <a:avLst/>
          </a:prstGeom>
          <a:noFill/>
        </p:spPr>
        <p:txBody>
          <a:bodyPr wrap="square" rtlCol="0">
            <a:spAutoFit/>
          </a:bodyPr>
          <a:lstStyle/>
          <a:p>
            <a:r>
              <a:rPr lang="ko-KR" altLang="ja-JP" sz="3600" dirty="0" err="1">
                <a:solidFill>
                  <a:srgbClr val="202122"/>
                </a:solidFill>
                <a:effectLst/>
                <a:ea typeface="Batang" panose="02030600000101010101" pitchFamily="18" charset="-127"/>
                <a:cs typeface="Batang" panose="02030600000101010101" pitchFamily="18" charset="-127"/>
              </a:rPr>
              <a:t>태백선</a:t>
            </a:r>
            <a:r>
              <a:rPr lang="ko-KR" altLang="ja-JP" sz="3600" dirty="0">
                <a:solidFill>
                  <a:srgbClr val="202122"/>
                </a:solidFill>
                <a:effectLst/>
                <a:ea typeface="Batang" panose="02030600000101010101" pitchFamily="18" charset="-127"/>
                <a:cs typeface="Batang" panose="02030600000101010101" pitchFamily="18" charset="-127"/>
              </a:rPr>
              <a:t> </a:t>
            </a:r>
            <a:r>
              <a:rPr lang="ko-KR" altLang="ja-JP" sz="3600" dirty="0" err="1">
                <a:solidFill>
                  <a:srgbClr val="202122"/>
                </a:solidFill>
                <a:effectLst/>
                <a:ea typeface="Batang" panose="02030600000101010101" pitchFamily="18" charset="-127"/>
                <a:cs typeface="Batang" panose="02030600000101010101" pitchFamily="18" charset="-127"/>
              </a:rPr>
              <a:t>사북역</a:t>
            </a:r>
            <a:r>
              <a:rPr lang="en-US" altLang="ja-JP" sz="36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ja-JP" sz="36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舍北驛</a:t>
            </a:r>
            <a:r>
              <a:rPr lang="en-US" altLang="ja-JP" sz="36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a:t>
            </a:r>
            <a:endParaRPr lang="en-US" altLang="ja-JP" sz="3600" dirty="0">
              <a:solidFill>
                <a:srgbClr val="202122"/>
              </a:solidFill>
              <a:latin typeface="ＭＳ 明朝" panose="02020609040205080304" pitchFamily="17" charset="-128"/>
              <a:ea typeface="ＭＳ 明朝" panose="02020609040205080304" pitchFamily="17" charset="-128"/>
              <a:cs typeface="Batang" panose="02030600000101010101" pitchFamily="18" charset="-127"/>
            </a:endParaRPr>
          </a:p>
          <a:p>
            <a:r>
              <a:rPr lang="en-US" altLang="ja-JP" sz="36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2022</a:t>
            </a:r>
            <a:r>
              <a:rPr lang="en-US" altLang="ja-JP" sz="3600" dirty="0">
                <a:effectLst/>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3600" dirty="0">
                <a:effectLst/>
                <a:latin typeface="ＭＳ 明朝" panose="02020609040205080304" pitchFamily="17" charset="-128"/>
                <a:ea typeface="ＭＳ 明朝" panose="02020609040205080304" pitchFamily="17" charset="-128"/>
                <a:cs typeface="Times New Roman" panose="02020603050405020304" pitchFamily="18" charset="0"/>
              </a:rPr>
              <a:t>年</a:t>
            </a:r>
            <a:endParaRPr lang="en-US" altLang="ja-JP" sz="3600" dirty="0">
              <a:effectLst/>
              <a:latin typeface="ＭＳ 明朝" panose="02020609040205080304" pitchFamily="17" charset="-128"/>
              <a:ea typeface="ＭＳ 明朝" panose="02020609040205080304" pitchFamily="17" charset="-128"/>
              <a:cs typeface="Times New Roman" panose="02020603050405020304" pitchFamily="18" charset="0"/>
            </a:endParaRPr>
          </a:p>
          <a:p>
            <a:r>
              <a:rPr lang="en-US" altLang="ja-JP" sz="36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'EMU-150'</a:t>
            </a:r>
            <a:r>
              <a:rPr lang="ja-JP" altLang="ja-JP" sz="36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で</a:t>
            </a:r>
            <a:r>
              <a:rPr lang="en-US" altLang="ja-JP" sz="36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2</a:t>
            </a:r>
            <a:r>
              <a:rPr lang="ja-JP" altLang="ja-JP" sz="36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時間</a:t>
            </a:r>
            <a:r>
              <a:rPr lang="en-US" altLang="ja-JP" sz="36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11</a:t>
            </a:r>
            <a:r>
              <a:rPr lang="ja-JP" altLang="ja-JP" sz="36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分でいけるようになる</a:t>
            </a:r>
            <a:endParaRPr kumimoji="1" lang="ja-JP" altLang="en-US" sz="3600" dirty="0">
              <a:latin typeface="ＭＳ 明朝" panose="02020609040205080304" pitchFamily="17" charset="-128"/>
              <a:ea typeface="ＭＳ 明朝" panose="02020609040205080304" pitchFamily="17" charset="-128"/>
            </a:endParaRPr>
          </a:p>
        </p:txBody>
      </p:sp>
      <p:pic>
        <p:nvPicPr>
          <p:cNvPr id="9" name="図 8">
            <a:extLst>
              <a:ext uri="{FF2B5EF4-FFF2-40B4-BE49-F238E27FC236}">
                <a16:creationId xmlns:a16="http://schemas.microsoft.com/office/drawing/2014/main" id="{2B55914D-48A8-4B57-B219-7610464851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917371" y="3020776"/>
            <a:ext cx="8675189" cy="2759538"/>
          </a:xfrm>
          <a:prstGeom prst="rect">
            <a:avLst/>
          </a:prstGeom>
          <a:noFill/>
          <a:ln>
            <a:noFill/>
          </a:ln>
        </p:spPr>
      </p:pic>
    </p:spTree>
    <p:extLst>
      <p:ext uri="{BB962C8B-B14F-4D97-AF65-F5344CB8AC3E}">
        <p14:creationId xmlns:p14="http://schemas.microsoft.com/office/powerpoint/2010/main" val="910431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83CF874-E280-4ED9-A80D-42288C3F9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746" y="1739900"/>
            <a:ext cx="2756154" cy="3897592"/>
          </a:xfrm>
          <a:prstGeom prst="rect">
            <a:avLst/>
          </a:prstGeom>
        </p:spPr>
      </p:pic>
      <p:sp>
        <p:nvSpPr>
          <p:cNvPr id="2" name="タイトル 1">
            <a:extLst>
              <a:ext uri="{FF2B5EF4-FFF2-40B4-BE49-F238E27FC236}">
                <a16:creationId xmlns:a16="http://schemas.microsoft.com/office/drawing/2014/main" id="{EA6AA40A-7557-4B6F-83AB-C450835AF038}"/>
              </a:ext>
            </a:extLst>
          </p:cNvPr>
          <p:cNvSpPr>
            <a:spLocks noGrp="1"/>
          </p:cNvSpPr>
          <p:nvPr>
            <p:ph type="ctrTitle"/>
          </p:nvPr>
        </p:nvSpPr>
        <p:spPr>
          <a:xfrm>
            <a:off x="323850" y="342900"/>
            <a:ext cx="11391900" cy="2419350"/>
          </a:xfrm>
        </p:spPr>
        <p:txBody>
          <a:bodyPr>
            <a:noAutofit/>
          </a:bodyPr>
          <a:lstStyle/>
          <a:p>
            <a:r>
              <a:rPr lang="ko-KR" altLang="en-US" sz="7200" b="1" dirty="0">
                <a:solidFill>
                  <a:srgbClr val="0020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우리 땅 기차 여행</a:t>
            </a: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a:t>
            </a:r>
            <a:br>
              <a:rPr lang="en-US" altLang="ja-JP"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b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仮想空間を列車旅行しよう</a:t>
            </a:r>
            <a:endParaRPr kumimoji="1" lang="ja-JP" altLang="en-US" sz="7200"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字幕 2">
            <a:extLst>
              <a:ext uri="{FF2B5EF4-FFF2-40B4-BE49-F238E27FC236}">
                <a16:creationId xmlns:a16="http://schemas.microsoft.com/office/drawing/2014/main" id="{0658E3E8-20E8-4B71-87CB-526D69885782}"/>
              </a:ext>
            </a:extLst>
          </p:cNvPr>
          <p:cNvSpPr>
            <a:spLocks noGrp="1"/>
          </p:cNvSpPr>
          <p:nvPr>
            <p:ph type="subTitle" idx="1"/>
          </p:nvPr>
        </p:nvSpPr>
        <p:spPr>
          <a:xfrm>
            <a:off x="2628900" y="4233597"/>
            <a:ext cx="6006846" cy="1046162"/>
          </a:xfrm>
        </p:spPr>
        <p:txBody>
          <a:bodyPr>
            <a:normAutofit/>
          </a:bodyPr>
          <a:lstStyle/>
          <a:p>
            <a:r>
              <a:rPr lang="en-US" altLang="ja-JP" sz="5400" b="1" i="1" dirty="0">
                <a:latin typeface="ＭＳ 明朝" panose="02020609040205080304" pitchFamily="17" charset="-128"/>
                <a:ea typeface="ＭＳ 明朝" panose="02020609040205080304" pitchFamily="17" charset="-128"/>
                <a:cs typeface="+mj-cs"/>
              </a:rPr>
              <a:t>2021/9/15 &amp; 9/28</a:t>
            </a:r>
            <a:endParaRPr lang="ja-JP" altLang="en-US" sz="5400" b="1" i="1" dirty="0">
              <a:latin typeface="ＭＳ 明朝" panose="02020609040205080304" pitchFamily="17" charset="-128"/>
              <a:ea typeface="ＭＳ 明朝" panose="02020609040205080304" pitchFamily="17" charset="-128"/>
              <a:cs typeface="+mj-cs"/>
            </a:endParaRPr>
          </a:p>
        </p:txBody>
      </p:sp>
      <p:sp>
        <p:nvSpPr>
          <p:cNvPr id="4" name="テキスト ボックス 3">
            <a:extLst>
              <a:ext uri="{FF2B5EF4-FFF2-40B4-BE49-F238E27FC236}">
                <a16:creationId xmlns:a16="http://schemas.microsoft.com/office/drawing/2014/main" id="{8EA3003B-AB04-41FD-BF1E-96D4557C14B0}"/>
              </a:ext>
            </a:extLst>
          </p:cNvPr>
          <p:cNvSpPr txBox="1"/>
          <p:nvPr/>
        </p:nvSpPr>
        <p:spPr>
          <a:xfrm flipH="1">
            <a:off x="4002904" y="2973588"/>
            <a:ext cx="3474220" cy="1015663"/>
          </a:xfrm>
          <a:prstGeom prst="rect">
            <a:avLst/>
          </a:prstGeom>
          <a:noFill/>
        </p:spPr>
        <p:txBody>
          <a:bodyPr wrap="square" rtlCol="0">
            <a:spAutoFit/>
          </a:bodyPr>
          <a:lstStyle/>
          <a:p>
            <a:r>
              <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その</a:t>
            </a:r>
            <a:r>
              <a:rPr lang="en-US" altLang="ja-JP"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15</a:t>
            </a:r>
            <a:endPar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endParaRPr>
          </a:p>
        </p:txBody>
      </p:sp>
      <p:pic>
        <p:nvPicPr>
          <p:cNvPr id="7" name="図 6">
            <a:extLst>
              <a:ext uri="{FF2B5EF4-FFF2-40B4-BE49-F238E27FC236}">
                <a16:creationId xmlns:a16="http://schemas.microsoft.com/office/drawing/2014/main" id="{BB61DD12-B11B-44F5-9BEA-CF9D0BB1C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563" y="5821279"/>
            <a:ext cx="5862437" cy="966788"/>
          </a:xfrm>
          <a:prstGeom prst="rect">
            <a:avLst/>
          </a:prstGeom>
        </p:spPr>
      </p:pic>
    </p:spTree>
    <p:extLst>
      <p:ext uri="{BB962C8B-B14F-4D97-AF65-F5344CB8AC3E}">
        <p14:creationId xmlns:p14="http://schemas.microsoft.com/office/powerpoint/2010/main" val="160156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A0C2D7-0E8E-49F9-9E2C-8003B828E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893" y="0"/>
            <a:ext cx="9212317" cy="6858000"/>
          </a:xfrm>
          <a:prstGeom prst="rect">
            <a:avLst/>
          </a:prstGeom>
        </p:spPr>
      </p:pic>
      <p:grpSp>
        <p:nvGrpSpPr>
          <p:cNvPr id="8" name="グループ化 7">
            <a:extLst>
              <a:ext uri="{FF2B5EF4-FFF2-40B4-BE49-F238E27FC236}">
                <a16:creationId xmlns:a16="http://schemas.microsoft.com/office/drawing/2014/main" id="{221C55D8-EBFB-4635-B830-8F70F46DDCAA}"/>
              </a:ext>
            </a:extLst>
          </p:cNvPr>
          <p:cNvGrpSpPr/>
          <p:nvPr/>
        </p:nvGrpSpPr>
        <p:grpSpPr>
          <a:xfrm>
            <a:off x="8053811" y="5624512"/>
            <a:ext cx="4481842" cy="1738610"/>
            <a:chOff x="4987291" y="1852315"/>
            <a:chExt cx="4481842" cy="1738610"/>
          </a:xfrm>
        </p:grpSpPr>
        <p:pic>
          <p:nvPicPr>
            <p:cNvPr id="9" name="グラフィックス 8">
              <a:extLst>
                <a:ext uri="{FF2B5EF4-FFF2-40B4-BE49-F238E27FC236}">
                  <a16:creationId xmlns:a16="http://schemas.microsoft.com/office/drawing/2014/main" id="{7D560EBE-CFDD-4EF5-817B-93013649B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852315"/>
              <a:ext cx="4481842" cy="1738610"/>
            </a:xfrm>
            <a:prstGeom prst="rect">
              <a:avLst/>
            </a:prstGeom>
          </p:spPr>
        </p:pic>
        <p:sp>
          <p:nvSpPr>
            <p:cNvPr id="10" name="テキスト ボックス 9">
              <a:extLst>
                <a:ext uri="{FF2B5EF4-FFF2-40B4-BE49-F238E27FC236}">
                  <a16:creationId xmlns:a16="http://schemas.microsoft.com/office/drawing/2014/main" id="{60FDF63C-CC2E-4D5E-A703-001C42D8B237}"/>
                </a:ext>
              </a:extLst>
            </p:cNvPr>
            <p:cNvSpPr txBox="1"/>
            <p:nvPr/>
          </p:nvSpPr>
          <p:spPr>
            <a:xfrm>
              <a:off x="5762625" y="2371725"/>
              <a:ext cx="3102131" cy="46166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42</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-43</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3250586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CDC755A-A892-4041-9F93-EBB0EBAC9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04" y="1249103"/>
            <a:ext cx="7746896" cy="4590753"/>
          </a:xfrm>
          <a:prstGeom prst="rect">
            <a:avLst/>
          </a:prstGeom>
        </p:spPr>
      </p:pic>
      <p:grpSp>
        <p:nvGrpSpPr>
          <p:cNvPr id="8" name="グループ化 7">
            <a:extLst>
              <a:ext uri="{FF2B5EF4-FFF2-40B4-BE49-F238E27FC236}">
                <a16:creationId xmlns:a16="http://schemas.microsoft.com/office/drawing/2014/main" id="{221C55D8-EBFB-4635-B830-8F70F46DDCAA}"/>
              </a:ext>
            </a:extLst>
          </p:cNvPr>
          <p:cNvGrpSpPr/>
          <p:nvPr/>
        </p:nvGrpSpPr>
        <p:grpSpPr>
          <a:xfrm>
            <a:off x="8053811" y="5624512"/>
            <a:ext cx="4481842" cy="1738610"/>
            <a:chOff x="4987291" y="1852315"/>
            <a:chExt cx="4481842" cy="1738610"/>
          </a:xfrm>
        </p:grpSpPr>
        <p:pic>
          <p:nvPicPr>
            <p:cNvPr id="9" name="グラフィックス 8">
              <a:extLst>
                <a:ext uri="{FF2B5EF4-FFF2-40B4-BE49-F238E27FC236}">
                  <a16:creationId xmlns:a16="http://schemas.microsoft.com/office/drawing/2014/main" id="{7D560EBE-CFDD-4EF5-817B-93013649B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852315"/>
              <a:ext cx="4481842" cy="1738610"/>
            </a:xfrm>
            <a:prstGeom prst="rect">
              <a:avLst/>
            </a:prstGeom>
          </p:spPr>
        </p:pic>
        <p:sp>
          <p:nvSpPr>
            <p:cNvPr id="10" name="テキスト ボックス 9">
              <a:extLst>
                <a:ext uri="{FF2B5EF4-FFF2-40B4-BE49-F238E27FC236}">
                  <a16:creationId xmlns:a16="http://schemas.microsoft.com/office/drawing/2014/main" id="{60FDF63C-CC2E-4D5E-A703-001C42D8B237}"/>
                </a:ext>
              </a:extLst>
            </p:cNvPr>
            <p:cNvSpPr txBox="1"/>
            <p:nvPr/>
          </p:nvSpPr>
          <p:spPr>
            <a:xfrm>
              <a:off x="5762625" y="2371725"/>
              <a:ext cx="2489784" cy="46166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41</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5" name="テキスト ボックス 4">
            <a:extLst>
              <a:ext uri="{FF2B5EF4-FFF2-40B4-BE49-F238E27FC236}">
                <a16:creationId xmlns:a16="http://schemas.microsoft.com/office/drawing/2014/main" id="{0ABCD5DB-E9D9-49A7-B981-7AC388A63D55}"/>
              </a:ext>
            </a:extLst>
          </p:cNvPr>
          <p:cNvSpPr txBox="1"/>
          <p:nvPr/>
        </p:nvSpPr>
        <p:spPr>
          <a:xfrm>
            <a:off x="419100" y="1162050"/>
            <a:ext cx="4581525" cy="4524315"/>
          </a:xfrm>
          <a:prstGeom prst="rect">
            <a:avLst/>
          </a:prstGeom>
          <a:noFill/>
        </p:spPr>
        <p:txBody>
          <a:bodyPr wrap="square" rtlCol="0">
            <a:spAutoFit/>
          </a:bodyPr>
          <a:lstStyle/>
          <a:p>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조선시대</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한양의</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광화문</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기준으로</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정동</a:t>
            </a:r>
            <a:r>
              <a:rPr lang="en-US" altLang="ja-JP" sz="36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正東</a:t>
            </a:r>
            <a:r>
              <a:rPr lang="en-US" altLang="ja-JP" sz="36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쪽에</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있다</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하여</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붙여진</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이름이다</a:t>
            </a:r>
            <a:r>
              <a:rPr lang="en-US" altLang="ja-JP" sz="36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a:t>
            </a:r>
          </a:p>
          <a:p>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그</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후</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측량기술과</a:t>
            </a:r>
            <a:r>
              <a:rPr lang="en-US" altLang="ja-JP" sz="36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GPS</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시스템이</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발전하면서</a:t>
            </a:r>
            <a:r>
              <a:rPr lang="en-US" altLang="ja-JP" sz="36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실제로는</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서울</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도봉산의</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동쪽으로</a:t>
            </a:r>
            <a:r>
              <a:rPr lang="ko-KR" altLang="ja-JP" sz="36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6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밝혀졌다</a:t>
            </a:r>
            <a:r>
              <a:rPr lang="en-US" altLang="ja-JP" sz="3600" kern="0" dirty="0">
                <a:solidFill>
                  <a:srgbClr val="222222"/>
                </a:solidFill>
                <a:effectLst/>
                <a:latin typeface="Batang" panose="02030600000101010101" pitchFamily="18" charset="-127"/>
                <a:ea typeface="游明朝" panose="02020400000000000000" pitchFamily="18" charset="-128"/>
                <a:cs typeface="Batang" panose="02030600000101010101" pitchFamily="18" charset="-127"/>
              </a:rPr>
              <a:t>.</a:t>
            </a:r>
            <a:endParaRPr kumimoji="1" lang="ja-JP" altLang="en-US" dirty="0"/>
          </a:p>
        </p:txBody>
      </p:sp>
      <p:sp>
        <p:nvSpPr>
          <p:cNvPr id="11" name="四角形: 角を丸くする 10">
            <a:extLst>
              <a:ext uri="{FF2B5EF4-FFF2-40B4-BE49-F238E27FC236}">
                <a16:creationId xmlns:a16="http://schemas.microsoft.com/office/drawing/2014/main" id="{A81FB540-6E65-45DC-B9C3-0B2B68209E70}"/>
              </a:ext>
            </a:extLst>
          </p:cNvPr>
          <p:cNvSpPr/>
          <p:nvPr/>
        </p:nvSpPr>
        <p:spPr>
          <a:xfrm>
            <a:off x="1408429" y="112585"/>
            <a:ext cx="49161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정동진の由来は？</a:t>
            </a:r>
          </a:p>
        </p:txBody>
      </p:sp>
      <p:sp>
        <p:nvSpPr>
          <p:cNvPr id="12" name="テキスト ボックス 11">
            <a:extLst>
              <a:ext uri="{FF2B5EF4-FFF2-40B4-BE49-F238E27FC236}">
                <a16:creationId xmlns:a16="http://schemas.microsoft.com/office/drawing/2014/main" id="{47CBEC1F-B63E-4396-994F-90FD1E96371C}"/>
              </a:ext>
            </a:extLst>
          </p:cNvPr>
          <p:cNvSpPr txBox="1"/>
          <p:nvPr/>
        </p:nvSpPr>
        <p:spPr>
          <a:xfrm>
            <a:off x="7132987" y="364687"/>
            <a:ext cx="1841647" cy="707886"/>
          </a:xfrm>
          <a:prstGeom prst="rect">
            <a:avLst/>
          </a:prstGeom>
          <a:noFill/>
        </p:spPr>
        <p:txBody>
          <a:bodyPr wrap="square" rtlCol="0">
            <a:spAutoFit/>
          </a:bodyPr>
          <a:lstStyle/>
          <a:p>
            <a:r>
              <a:rPr lang="ko-KR" altLang="ja-JP" sz="4000" kern="0" dirty="0">
                <a:solidFill>
                  <a:srgbClr val="FF00FF"/>
                </a:solidFill>
                <a:effectLst/>
                <a:latin typeface="HG丸ｺﾞｼｯｸM-PRO" panose="020F0600000000000000" pitchFamily="50" charset="-128"/>
                <a:cs typeface="Arial" panose="020B0604020202020204" pitchFamily="34" charset="0"/>
              </a:rPr>
              <a:t>正東</a:t>
            </a:r>
            <a:r>
              <a:rPr lang="ja-JP" altLang="en-US" sz="4000" kern="0" dirty="0">
                <a:solidFill>
                  <a:srgbClr val="FF00FF"/>
                </a:solidFill>
                <a:latin typeface="HG丸ｺﾞｼｯｸM-PRO" panose="020F0600000000000000" pitchFamily="50" charset="-128"/>
                <a:ea typeface="HG丸ｺﾞｼｯｸM-PRO" panose="020F0600000000000000" pitchFamily="50" charset="-128"/>
                <a:cs typeface="Arial" panose="020B0604020202020204" pitchFamily="34" charset="0"/>
              </a:rPr>
              <a:t>津</a:t>
            </a:r>
            <a:endParaRPr kumimoji="1" lang="ja-JP" altLang="en-US" sz="4000" dirty="0">
              <a:solidFill>
                <a:srgbClr val="FF00FF"/>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85471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364366"/>
            <a:ext cx="2519045" cy="723877"/>
            <a:chOff x="0" y="0"/>
            <a:chExt cx="2519045" cy="723959"/>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638198" y="63247"/>
              <a:ext cx="1242648" cy="523279"/>
            </a:xfrm>
            <a:prstGeom prst="rect">
              <a:avLst/>
            </a:prstGeom>
            <a:noFill/>
          </p:spPr>
          <p:txBody>
            <a:bodyPr wrap="none" rtlCol="0">
              <a:spAutoFit/>
            </a:bodyPr>
            <a:lstStyle/>
            <a:p>
              <a:pPr algn="just"/>
              <a:r>
                <a:rPr kumimoji="1" lang="ko-KR" altLang="en-US"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강원</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pic>
        <p:nvPicPr>
          <p:cNvPr id="16" name="図 15">
            <a:extLst>
              <a:ext uri="{FF2B5EF4-FFF2-40B4-BE49-F238E27FC236}">
                <a16:creationId xmlns:a16="http://schemas.microsoft.com/office/drawing/2014/main" id="{46316443-B05E-41FF-918A-20F86F66B97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52823" y="50330"/>
            <a:ext cx="6505575" cy="6139815"/>
          </a:xfrm>
          <a:prstGeom prst="rect">
            <a:avLst/>
          </a:prstGeom>
          <a:noFill/>
          <a:ln>
            <a:noFill/>
          </a:ln>
        </p:spPr>
      </p:pic>
      <p:grpSp>
        <p:nvGrpSpPr>
          <p:cNvPr id="11" name="グループ化 10">
            <a:extLst>
              <a:ext uri="{FF2B5EF4-FFF2-40B4-BE49-F238E27FC236}">
                <a16:creationId xmlns:a16="http://schemas.microsoft.com/office/drawing/2014/main" id="{52948849-5A56-40CE-8646-C3A1CF3AAF00}"/>
              </a:ext>
            </a:extLst>
          </p:cNvPr>
          <p:cNvGrpSpPr/>
          <p:nvPr/>
        </p:nvGrpSpPr>
        <p:grpSpPr>
          <a:xfrm>
            <a:off x="8839178" y="213995"/>
            <a:ext cx="3769382" cy="1634832"/>
            <a:chOff x="7753350" y="5463711"/>
            <a:chExt cx="3962400" cy="1671843"/>
          </a:xfrm>
        </p:grpSpPr>
        <p:pic>
          <p:nvPicPr>
            <p:cNvPr id="12" name="グラフィックス 11">
              <a:extLst>
                <a:ext uri="{FF2B5EF4-FFF2-40B4-BE49-F238E27FC236}">
                  <a16:creationId xmlns:a16="http://schemas.microsoft.com/office/drawing/2014/main" id="{8088A76B-218F-40EB-8FA8-26A683117D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5753E7DE-45AB-4F2E-AAFF-5B4306CE1F8F}"/>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19</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18" name="楕円 17">
            <a:extLst>
              <a:ext uri="{FF2B5EF4-FFF2-40B4-BE49-F238E27FC236}">
                <a16:creationId xmlns:a16="http://schemas.microsoft.com/office/drawing/2014/main" id="{1A21E4A2-9312-40DA-AA47-9941F742D522}"/>
              </a:ext>
            </a:extLst>
          </p:cNvPr>
          <p:cNvSpPr/>
          <p:nvPr/>
        </p:nvSpPr>
        <p:spPr>
          <a:xfrm>
            <a:off x="7941126" y="5205412"/>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F18C89FA-5302-4402-AF48-E4F9CA9C2E16}"/>
              </a:ext>
            </a:extLst>
          </p:cNvPr>
          <p:cNvSpPr/>
          <p:nvPr/>
        </p:nvSpPr>
        <p:spPr>
          <a:xfrm>
            <a:off x="8839178" y="4643437"/>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5718222F-2357-4194-9C7A-BA6F62B6205E}"/>
              </a:ext>
            </a:extLst>
          </p:cNvPr>
          <p:cNvSpPr/>
          <p:nvPr/>
        </p:nvSpPr>
        <p:spPr>
          <a:xfrm>
            <a:off x="7325803" y="4148137"/>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436A6F15-2A9D-459C-B806-D38B35E12B79}"/>
              </a:ext>
            </a:extLst>
          </p:cNvPr>
          <p:cNvSpPr/>
          <p:nvPr/>
        </p:nvSpPr>
        <p:spPr>
          <a:xfrm>
            <a:off x="7879018" y="3024187"/>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2AFBEC48-B72E-4E2E-92F7-6DE0DA94F2A0}"/>
              </a:ext>
            </a:extLst>
          </p:cNvPr>
          <p:cNvSpPr/>
          <p:nvPr/>
        </p:nvSpPr>
        <p:spPr>
          <a:xfrm>
            <a:off x="6516223" y="4779721"/>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9107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364366"/>
            <a:ext cx="2519045" cy="723877"/>
            <a:chOff x="0" y="0"/>
            <a:chExt cx="2519045" cy="723959"/>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638198" y="63247"/>
              <a:ext cx="1242648" cy="523279"/>
            </a:xfrm>
            <a:prstGeom prst="rect">
              <a:avLst/>
            </a:prstGeom>
            <a:noFill/>
          </p:spPr>
          <p:txBody>
            <a:bodyPr wrap="none" rtlCol="0">
              <a:spAutoFit/>
            </a:bodyPr>
            <a:lstStyle/>
            <a:p>
              <a:pPr algn="just"/>
              <a:r>
                <a:rPr lang="ko-KR" altLang="en-US" sz="2800" b="1"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경기</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11" name="グループ化 10">
            <a:extLst>
              <a:ext uri="{FF2B5EF4-FFF2-40B4-BE49-F238E27FC236}">
                <a16:creationId xmlns:a16="http://schemas.microsoft.com/office/drawing/2014/main" id="{52948849-5A56-40CE-8646-C3A1CF3AAF00}"/>
              </a:ext>
            </a:extLst>
          </p:cNvPr>
          <p:cNvGrpSpPr/>
          <p:nvPr/>
        </p:nvGrpSpPr>
        <p:grpSpPr>
          <a:xfrm>
            <a:off x="8839178" y="213995"/>
            <a:ext cx="3769382" cy="1634832"/>
            <a:chOff x="7753350" y="5463711"/>
            <a:chExt cx="3962400" cy="1671843"/>
          </a:xfrm>
        </p:grpSpPr>
        <p:pic>
          <p:nvPicPr>
            <p:cNvPr id="12" name="グラフィックス 11">
              <a:extLst>
                <a:ext uri="{FF2B5EF4-FFF2-40B4-BE49-F238E27FC236}">
                  <a16:creationId xmlns:a16="http://schemas.microsoft.com/office/drawing/2014/main" id="{8088A76B-218F-40EB-8FA8-26A683117D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5753E7DE-45AB-4F2E-AAFF-5B4306CE1F8F}"/>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32</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15" name="図 14">
            <a:extLst>
              <a:ext uri="{FF2B5EF4-FFF2-40B4-BE49-F238E27FC236}">
                <a16:creationId xmlns:a16="http://schemas.microsoft.com/office/drawing/2014/main" id="{83C928A7-F3DD-4221-9F32-55FC3A479E7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558231" y="94159"/>
            <a:ext cx="4856416" cy="6697165"/>
          </a:xfrm>
          <a:prstGeom prst="rect">
            <a:avLst/>
          </a:prstGeom>
          <a:noFill/>
          <a:ln>
            <a:noFill/>
          </a:ln>
        </p:spPr>
      </p:pic>
      <p:sp>
        <p:nvSpPr>
          <p:cNvPr id="14" name="楕円 13">
            <a:extLst>
              <a:ext uri="{FF2B5EF4-FFF2-40B4-BE49-F238E27FC236}">
                <a16:creationId xmlns:a16="http://schemas.microsoft.com/office/drawing/2014/main" id="{F18C89FA-5302-4402-AF48-E4F9CA9C2E16}"/>
              </a:ext>
            </a:extLst>
          </p:cNvPr>
          <p:cNvSpPr/>
          <p:nvPr/>
        </p:nvSpPr>
        <p:spPr>
          <a:xfrm>
            <a:off x="4048103" y="2566987"/>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7528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A8D6D0CB-11CA-4988-AD8B-848F0CF3EE81}"/>
              </a:ext>
            </a:extLst>
          </p:cNvPr>
          <p:cNvGrpSpPr/>
          <p:nvPr/>
        </p:nvGrpSpPr>
        <p:grpSpPr>
          <a:xfrm>
            <a:off x="6802582" y="-9769"/>
            <a:ext cx="5282818" cy="6867769"/>
            <a:chOff x="577692" y="145172"/>
            <a:chExt cx="5217795" cy="6783070"/>
          </a:xfrm>
        </p:grpSpPr>
        <p:pic>
          <p:nvPicPr>
            <p:cNvPr id="18" name="図 17">
              <a:extLst>
                <a:ext uri="{FF2B5EF4-FFF2-40B4-BE49-F238E27FC236}">
                  <a16:creationId xmlns:a16="http://schemas.microsoft.com/office/drawing/2014/main" id="{E132D7DA-ACD4-4BE1-931D-384215E40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92" y="145172"/>
              <a:ext cx="5217795" cy="6783070"/>
            </a:xfrm>
            <a:prstGeom prst="rect">
              <a:avLst/>
            </a:prstGeom>
          </p:spPr>
        </p:pic>
        <p:sp>
          <p:nvSpPr>
            <p:cNvPr id="12" name="楕円 11">
              <a:extLst>
                <a:ext uri="{FF2B5EF4-FFF2-40B4-BE49-F238E27FC236}">
                  <a16:creationId xmlns:a16="http://schemas.microsoft.com/office/drawing/2014/main" id="{D59B8317-E8C5-425E-B307-5A558C6E49D9}"/>
                </a:ext>
              </a:extLst>
            </p:cNvPr>
            <p:cNvSpPr/>
            <p:nvPr/>
          </p:nvSpPr>
          <p:spPr>
            <a:xfrm rot="5893689">
              <a:off x="4285503" y="1215090"/>
              <a:ext cx="658496" cy="8027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p>
          </p:txBody>
        </p:sp>
      </p:grpSp>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12585"/>
            <a:ext cx="5973445"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동부남해선東海南部線</a:t>
            </a:r>
          </a:p>
        </p:txBody>
      </p:sp>
      <p:grpSp>
        <p:nvGrpSpPr>
          <p:cNvPr id="8" name="グループ化 7">
            <a:extLst>
              <a:ext uri="{FF2B5EF4-FFF2-40B4-BE49-F238E27FC236}">
                <a16:creationId xmlns:a16="http://schemas.microsoft.com/office/drawing/2014/main" id="{764238A1-6850-4AC5-8378-C76A30773CB4}"/>
              </a:ext>
            </a:extLst>
          </p:cNvPr>
          <p:cNvGrpSpPr/>
          <p:nvPr/>
        </p:nvGrpSpPr>
        <p:grpSpPr>
          <a:xfrm>
            <a:off x="8615658" y="-268364"/>
            <a:ext cx="3769382" cy="1634832"/>
            <a:chOff x="7753350" y="5463711"/>
            <a:chExt cx="3962400" cy="1671843"/>
          </a:xfrm>
        </p:grpSpPr>
        <p:pic>
          <p:nvPicPr>
            <p:cNvPr id="9" name="グラフィックス 8">
              <a:extLst>
                <a:ext uri="{FF2B5EF4-FFF2-40B4-BE49-F238E27FC236}">
                  <a16:creationId xmlns:a16="http://schemas.microsoft.com/office/drawing/2014/main" id="{D96D6685-7B66-4483-8674-F65C1A236C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3350" y="5463711"/>
              <a:ext cx="3962400" cy="1671843"/>
            </a:xfrm>
            <a:prstGeom prst="rect">
              <a:avLst/>
            </a:prstGeom>
          </p:spPr>
        </p:pic>
        <p:sp>
          <p:nvSpPr>
            <p:cNvPr id="10" name="テキスト ボックス 9">
              <a:extLst>
                <a:ext uri="{FF2B5EF4-FFF2-40B4-BE49-F238E27FC236}">
                  <a16:creationId xmlns:a16="http://schemas.microsoft.com/office/drawing/2014/main" id="{FE0EEB47-8B39-4238-AB30-75DB4D90AA6D}"/>
                </a:ext>
              </a:extLst>
            </p:cNvPr>
            <p:cNvSpPr txBox="1"/>
            <p:nvPr/>
          </p:nvSpPr>
          <p:spPr>
            <a:xfrm>
              <a:off x="8149998"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10</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11" name="図 10">
            <a:extLst>
              <a:ext uri="{FF2B5EF4-FFF2-40B4-BE49-F238E27FC236}">
                <a16:creationId xmlns:a16="http://schemas.microsoft.com/office/drawing/2014/main" id="{1B781AD4-5392-4B19-B173-7BDB7F696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 y="1134370"/>
            <a:ext cx="3508273" cy="2186494"/>
          </a:xfrm>
          <a:prstGeom prst="rect">
            <a:avLst/>
          </a:prstGeom>
        </p:spPr>
      </p:pic>
      <p:sp>
        <p:nvSpPr>
          <p:cNvPr id="2" name="テキスト ボックス 1">
            <a:extLst>
              <a:ext uri="{FF2B5EF4-FFF2-40B4-BE49-F238E27FC236}">
                <a16:creationId xmlns:a16="http://schemas.microsoft.com/office/drawing/2014/main" id="{1C103E6F-2D2A-44FF-8AC5-251EFF8BAE69}"/>
              </a:ext>
            </a:extLst>
          </p:cNvPr>
          <p:cNvSpPr txBox="1"/>
          <p:nvPr/>
        </p:nvSpPr>
        <p:spPr>
          <a:xfrm>
            <a:off x="106600" y="3579459"/>
            <a:ext cx="6338595" cy="1569660"/>
          </a:xfrm>
          <a:prstGeom prst="rect">
            <a:avLst/>
          </a:prstGeom>
          <a:noFill/>
        </p:spPr>
        <p:txBody>
          <a:bodyPr wrap="none" rtlCol="0">
            <a:spAutoFit/>
          </a:bodyPr>
          <a:lstStyle/>
          <a:p>
            <a:r>
              <a:rPr lang="ko-KR" altLang="en-US" sz="3200" b="1" i="0" dirty="0" err="1">
                <a:solidFill>
                  <a:srgbClr val="FF00FF"/>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황지역</a:t>
            </a:r>
            <a:r>
              <a:rPr lang="ja-JP" altLang="en-US" sz="3200" b="1" i="0" dirty="0">
                <a:solidFill>
                  <a:srgbClr val="000000"/>
                </a:solidFill>
                <a:effectLst/>
                <a:latin typeface="Batang" panose="02030600000101010101" pitchFamily="18" charset="-127"/>
                <a:ea typeface="Batang" panose="02030600000101010101" pitchFamily="18" charset="-127"/>
              </a:rPr>
              <a:t>　</a:t>
            </a:r>
            <a:r>
              <a:rPr lang="ko-KR" altLang="en-US" sz="3200" b="0" i="0" dirty="0">
                <a:solidFill>
                  <a:srgbClr val="000000"/>
                </a:solidFill>
                <a:effectLst/>
                <a:latin typeface="ＭＳ 明朝" panose="02020609040205080304" pitchFamily="17" charset="-128"/>
                <a:ea typeface="MS Gothic" panose="020B0609070205080204" pitchFamily="49" charset="-128"/>
              </a:rPr>
              <a:t>黄地駅</a:t>
            </a:r>
            <a:br>
              <a:rPr lang="ko-KR" altLang="en-US" sz="3200" dirty="0"/>
            </a:br>
            <a:r>
              <a:rPr lang="en-US" altLang="ko-KR" sz="3200" b="1" i="0" dirty="0">
                <a:solidFill>
                  <a:srgbClr val="000000"/>
                </a:solidFill>
                <a:effectLst/>
                <a:latin typeface="Batang" panose="02030600000101010101" pitchFamily="18" charset="-127"/>
                <a:ea typeface="Batang" panose="02030600000101010101" pitchFamily="18" charset="-127"/>
              </a:rPr>
              <a:t>1984</a:t>
            </a:r>
            <a:r>
              <a:rPr lang="ko-KR" altLang="en-US" sz="3200" b="1" i="0" dirty="0">
                <a:solidFill>
                  <a:srgbClr val="000000"/>
                </a:solidFill>
                <a:effectLst/>
                <a:latin typeface="Batang" panose="02030600000101010101" pitchFamily="18" charset="-127"/>
                <a:ea typeface="Batang" panose="02030600000101010101" pitchFamily="18" charset="-127"/>
              </a:rPr>
              <a:t>년 </a:t>
            </a:r>
            <a:r>
              <a:rPr lang="en-US" altLang="ko-KR" sz="3200" b="1" i="0" dirty="0">
                <a:solidFill>
                  <a:srgbClr val="000000"/>
                </a:solidFill>
                <a:effectLst/>
                <a:latin typeface="Batang" panose="02030600000101010101" pitchFamily="18" charset="-127"/>
                <a:ea typeface="Batang" panose="02030600000101010101" pitchFamily="18" charset="-127"/>
              </a:rPr>
              <a:t>12</a:t>
            </a:r>
            <a:r>
              <a:rPr lang="ko-KR" altLang="en-US" sz="3200" b="1" i="0" dirty="0">
                <a:solidFill>
                  <a:srgbClr val="000000"/>
                </a:solidFill>
                <a:effectLst/>
                <a:latin typeface="Batang" panose="02030600000101010101" pitchFamily="18" charset="-127"/>
                <a:ea typeface="Batang" panose="02030600000101010101" pitchFamily="18" charset="-127"/>
              </a:rPr>
              <a:t>월 </a:t>
            </a:r>
            <a:r>
              <a:rPr lang="en-US" altLang="ko-KR" sz="3200" b="1" i="0" dirty="0">
                <a:solidFill>
                  <a:srgbClr val="000000"/>
                </a:solidFill>
                <a:effectLst/>
                <a:latin typeface="Batang" panose="02030600000101010101" pitchFamily="18" charset="-127"/>
                <a:ea typeface="Batang" panose="02030600000101010101" pitchFamily="18" charset="-127"/>
              </a:rPr>
              <a:t>1</a:t>
            </a:r>
            <a:r>
              <a:rPr lang="ko-KR" altLang="en-US" sz="3200" b="1" i="0" dirty="0">
                <a:solidFill>
                  <a:srgbClr val="000000"/>
                </a:solidFill>
                <a:effectLst/>
                <a:latin typeface="Batang" panose="02030600000101010101" pitchFamily="18" charset="-127"/>
                <a:ea typeface="Batang" panose="02030600000101010101" pitchFamily="18" charset="-127"/>
              </a:rPr>
              <a:t>일 </a:t>
            </a:r>
            <a:endParaRPr lang="en-US" altLang="ko-KR" sz="3200" b="1" i="0" dirty="0">
              <a:solidFill>
                <a:srgbClr val="000000"/>
              </a:solidFill>
              <a:effectLst/>
              <a:latin typeface="Batang" panose="02030600000101010101" pitchFamily="18" charset="-127"/>
              <a:ea typeface="Batang" panose="02030600000101010101" pitchFamily="18" charset="-127"/>
            </a:endParaRPr>
          </a:p>
          <a:p>
            <a:r>
              <a:rPr lang="ko-KR" altLang="en-US" sz="3200" b="1" i="0" dirty="0">
                <a:solidFill>
                  <a:srgbClr val="000000"/>
                </a:solidFill>
                <a:effectLst/>
                <a:latin typeface="Batang" panose="02030600000101010101" pitchFamily="18" charset="-127"/>
                <a:ea typeface="Batang" panose="02030600000101010101" pitchFamily="18" charset="-127"/>
              </a:rPr>
              <a:t>황지역에서 태백역으로 역명 변경</a:t>
            </a:r>
            <a:endParaRPr kumimoji="1" lang="ja-JP" altLang="en-US" sz="3200" b="1"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4148844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sp>
        <p:nvSpPr>
          <p:cNvPr id="8" name="テキスト ボックス 7">
            <a:extLst>
              <a:ext uri="{FF2B5EF4-FFF2-40B4-BE49-F238E27FC236}">
                <a16:creationId xmlns:a16="http://schemas.microsoft.com/office/drawing/2014/main" id="{50F41235-7371-4776-8E59-44122FF1CF91}"/>
              </a:ext>
            </a:extLst>
          </p:cNvPr>
          <p:cNvSpPr txBox="1"/>
          <p:nvPr/>
        </p:nvSpPr>
        <p:spPr>
          <a:xfrm>
            <a:off x="0" y="973138"/>
            <a:ext cx="6653789" cy="5693866"/>
          </a:xfrm>
          <a:prstGeom prst="rect">
            <a:avLst/>
          </a:prstGeom>
          <a:noFill/>
        </p:spPr>
        <p:txBody>
          <a:bodyPr wrap="square" rtlCol="0">
            <a:spAutoFit/>
          </a:bodyPr>
          <a:lstStyle/>
          <a:p>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人々が天に祭祀を行うために設けた祭壇。三国史記をはじめ昔の記録に「新羅にそびえる太白山を三山五岳中のひとつである北岳として祭祀を行った」という記録があることから、昔から霊山とされてきたことが分かる。</a:t>
            </a:r>
          </a:p>
          <a:p>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天祭壇は、天王檀を中心に北側に将軍檀、南側はそれよりも小さい下檀</a:t>
            </a:r>
            <a:r>
              <a:rPr lang="en-US" altLang="ja-JP" sz="2800" dirty="0">
                <a:effectLst/>
                <a:latin typeface="ＭＳ 明朝" panose="02020609040205080304" pitchFamily="17" charset="-128"/>
                <a:ea typeface="ＭＳ 明朝" panose="02020609040205080304" pitchFamily="17" charset="-128"/>
                <a:cs typeface="Batang" panose="02030600000101010101" pitchFamily="18" charset="-127"/>
              </a:rPr>
              <a:t>3</a:t>
            </a:r>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基で構成されてい</a:t>
            </a:r>
            <a:r>
              <a:rPr lang="ja-JP" altLang="en-US" sz="2800" dirty="0">
                <a:latin typeface="ＭＳ 明朝" panose="02020609040205080304" pitchFamily="17" charset="-128"/>
                <a:ea typeface="ＭＳ 明朝" panose="02020609040205080304" pitchFamily="17" charset="-128"/>
                <a:cs typeface="Batang" panose="02030600000101010101" pitchFamily="18" charset="-127"/>
              </a:rPr>
              <a:t>る</a:t>
            </a:r>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。天王檀には自然石を積んだ周囲</a:t>
            </a:r>
            <a:r>
              <a:rPr lang="en-US" altLang="ja-JP" sz="2800" dirty="0">
                <a:effectLst/>
                <a:latin typeface="ＭＳ 明朝" panose="02020609040205080304" pitchFamily="17" charset="-128"/>
                <a:ea typeface="ＭＳ 明朝" panose="02020609040205080304" pitchFamily="17" charset="-128"/>
                <a:cs typeface="Batang" panose="02030600000101010101" pitchFamily="18" charset="-127"/>
              </a:rPr>
              <a:t>27.5m</a:t>
            </a:r>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、高さ</a:t>
            </a:r>
            <a:r>
              <a:rPr lang="en-US" altLang="ja-JP" sz="2800" dirty="0">
                <a:effectLst/>
                <a:latin typeface="ＭＳ 明朝" panose="02020609040205080304" pitchFamily="17" charset="-128"/>
                <a:ea typeface="ＭＳ 明朝" panose="02020609040205080304" pitchFamily="17" charset="-128"/>
                <a:cs typeface="Batang" panose="02030600000101010101" pitchFamily="18" charset="-127"/>
              </a:rPr>
              <a:t>3m</a:t>
            </a:r>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、左右幅</a:t>
            </a:r>
            <a:r>
              <a:rPr lang="en-US" altLang="ja-JP" sz="2800" dirty="0">
                <a:effectLst/>
                <a:latin typeface="ＭＳ 明朝" panose="02020609040205080304" pitchFamily="17" charset="-128"/>
                <a:ea typeface="ＭＳ 明朝" panose="02020609040205080304" pitchFamily="17" charset="-128"/>
                <a:cs typeface="Batang" panose="02030600000101010101" pitchFamily="18" charset="-127"/>
              </a:rPr>
              <a:t>7.76m</a:t>
            </a:r>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、前後幅</a:t>
            </a:r>
            <a:r>
              <a:rPr lang="en-US" altLang="ja-JP" sz="2800" dirty="0">
                <a:effectLst/>
                <a:latin typeface="ＭＳ 明朝" panose="02020609040205080304" pitchFamily="17" charset="-128"/>
                <a:ea typeface="ＭＳ 明朝" panose="02020609040205080304" pitchFamily="17" charset="-128"/>
                <a:cs typeface="Batang" panose="02030600000101010101" pitchFamily="18" charset="-127"/>
              </a:rPr>
              <a:t>8.26m</a:t>
            </a:r>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の楕円形の階段があります。天祭壇は九霊壇または九霊塔、麻姑塔とも呼ばれている。往復</a:t>
            </a:r>
            <a:r>
              <a:rPr lang="en-US" altLang="ja-JP" sz="2800" dirty="0">
                <a:effectLst/>
                <a:latin typeface="ＭＳ 明朝" panose="02020609040205080304" pitchFamily="17" charset="-128"/>
                <a:ea typeface="ＭＳ 明朝" panose="02020609040205080304" pitchFamily="17" charset="-128"/>
                <a:cs typeface="Batang" panose="02030600000101010101" pitchFamily="18" charset="-127"/>
              </a:rPr>
              <a:t>4</a:t>
            </a:r>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時間程度。</a:t>
            </a:r>
          </a:p>
        </p:txBody>
      </p:sp>
      <p:sp>
        <p:nvSpPr>
          <p:cNvPr id="9" name="四角形: 角を丸くする 8">
            <a:extLst>
              <a:ext uri="{FF2B5EF4-FFF2-40B4-BE49-F238E27FC236}">
                <a16:creationId xmlns:a16="http://schemas.microsoft.com/office/drawing/2014/main" id="{5C3D61B0-33FB-4EF3-8104-B57D6F373FE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err="1">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천제단</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天祭壇</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pic>
        <p:nvPicPr>
          <p:cNvPr id="5" name="図 4">
            <a:extLst>
              <a:ext uri="{FF2B5EF4-FFF2-40B4-BE49-F238E27FC236}">
                <a16:creationId xmlns:a16="http://schemas.microsoft.com/office/drawing/2014/main" id="{8CFA8A47-1C81-4165-BC31-E34EF395A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210" y="2266950"/>
            <a:ext cx="5238750" cy="3600450"/>
          </a:xfrm>
          <a:prstGeom prst="rect">
            <a:avLst/>
          </a:prstGeom>
        </p:spPr>
      </p:pic>
      <p:pic>
        <p:nvPicPr>
          <p:cNvPr id="11" name="図 10">
            <a:extLst>
              <a:ext uri="{FF2B5EF4-FFF2-40B4-BE49-F238E27FC236}">
                <a16:creationId xmlns:a16="http://schemas.microsoft.com/office/drawing/2014/main" id="{39516344-C04D-42CE-96D0-8E5406669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688" y="0"/>
            <a:ext cx="3252211" cy="1829369"/>
          </a:xfrm>
          <a:prstGeom prst="rect">
            <a:avLst/>
          </a:prstGeom>
        </p:spPr>
      </p:pic>
    </p:spTree>
    <p:extLst>
      <p:ext uri="{BB962C8B-B14F-4D97-AF65-F5344CB8AC3E}">
        <p14:creationId xmlns:p14="http://schemas.microsoft.com/office/powerpoint/2010/main" val="65230003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25683</TotalTime>
  <Words>1702</Words>
  <Application>Microsoft Office PowerPoint</Application>
  <PresentationFormat>ワイド画面</PresentationFormat>
  <Paragraphs>151</Paragraphs>
  <Slides>36</Slides>
  <Notes>0</Notes>
  <HiddenSlides>0</HiddenSlides>
  <MMClips>2</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36</vt:i4>
      </vt:variant>
    </vt:vector>
  </HeadingPairs>
  <TitlesOfParts>
    <vt:vector size="47" baseType="lpstr">
      <vt:lpstr>Batang</vt:lpstr>
      <vt:lpstr>HG丸ｺﾞｼｯｸM-PRO</vt:lpstr>
      <vt:lpstr>ＭＳ 明朝</vt:lpstr>
      <vt:lpstr>メイリオ</vt:lpstr>
      <vt:lpstr>游ゴシック</vt:lpstr>
      <vt:lpstr>游ゴシック Light</vt:lpstr>
      <vt:lpstr>游明朝</vt:lpstr>
      <vt:lpstr>Arial</vt:lpstr>
      <vt:lpstr>Bahnschrift</vt:lpstr>
      <vt:lpstr>Century</vt:lpstr>
      <vt:lpstr>Office テーマ</vt:lpstr>
      <vt:lpstr>우리 땅 기차 여행で 仮想空間を列車旅行しよう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①</vt:lpstr>
      <vt:lpstr>②</vt:lpstr>
      <vt:lpstr>②</vt:lpstr>
      <vt:lpstr>③</vt:lpstr>
      <vt:lpstr>③</vt:lpstr>
      <vt:lpstr>③</vt:lpstr>
      <vt:lpstr>③</vt:lpstr>
      <vt:lpstr>③</vt:lpstr>
      <vt:lpstr>④</vt:lpstr>
      <vt:lpstr>④</vt:lpstr>
      <vt:lpstr>④</vt:lpstr>
      <vt:lpstr>④</vt:lpstr>
      <vt:lpstr>④</vt:lpstr>
      <vt:lpstr>④</vt:lpstr>
      <vt:lpstr>④</vt:lpstr>
      <vt:lpstr>④</vt:lpstr>
      <vt:lpstr>④</vt:lpstr>
      <vt:lpstr>④</vt:lpstr>
      <vt:lpstr>PowerPoint プレゼンテーション</vt:lpstr>
      <vt:lpstr>⑤</vt:lpstr>
      <vt:lpstr>⑤</vt:lpstr>
      <vt:lpstr>⑥</vt:lpstr>
      <vt:lpstr>⑥</vt:lpstr>
      <vt:lpstr>⑥</vt:lpstr>
      <vt:lpstr>⑥</vt:lpstr>
      <vt:lpstr>⑥</vt:lpstr>
      <vt:lpstr>⑥</vt:lpstr>
      <vt:lpstr>우리 땅 기차 여행で 仮想空間を列車旅行しよう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우리 땅 기차 여행で仮想空間を列車旅行しよう</dc:title>
  <dc:creator>Saigusa Hatsuko</dc:creator>
  <cp:lastModifiedBy>Saigusa Hatsuko</cp:lastModifiedBy>
  <cp:revision>906</cp:revision>
  <cp:lastPrinted>2020-08-03T12:07:08Z</cp:lastPrinted>
  <dcterms:created xsi:type="dcterms:W3CDTF">2020-07-24T06:00:28Z</dcterms:created>
  <dcterms:modified xsi:type="dcterms:W3CDTF">2021-08-25T07:00:56Z</dcterms:modified>
</cp:coreProperties>
</file>