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7.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74" r:id="rId3"/>
    <p:sldId id="464" r:id="rId4"/>
    <p:sldId id="546" r:id="rId5"/>
    <p:sldId id="655" r:id="rId6"/>
    <p:sldId id="648" r:id="rId7"/>
    <p:sldId id="497" r:id="rId8"/>
    <p:sldId id="641" r:id="rId9"/>
    <p:sldId id="645" r:id="rId10"/>
    <p:sldId id="640" r:id="rId11"/>
    <p:sldId id="642" r:id="rId12"/>
    <p:sldId id="643" r:id="rId13"/>
    <p:sldId id="644" r:id="rId14"/>
    <p:sldId id="646" r:id="rId15"/>
    <p:sldId id="673" r:id="rId16"/>
    <p:sldId id="650" r:id="rId17"/>
    <p:sldId id="647" r:id="rId18"/>
    <p:sldId id="649" r:id="rId19"/>
    <p:sldId id="651" r:id="rId20"/>
    <p:sldId id="652" r:id="rId21"/>
    <p:sldId id="654" r:id="rId22"/>
    <p:sldId id="653" r:id="rId23"/>
    <p:sldId id="659" r:id="rId24"/>
    <p:sldId id="638" r:id="rId25"/>
    <p:sldId id="639" r:id="rId26"/>
    <p:sldId id="660" r:id="rId27"/>
    <p:sldId id="656" r:id="rId28"/>
    <p:sldId id="658" r:id="rId29"/>
    <p:sldId id="661" r:id="rId30"/>
    <p:sldId id="662" r:id="rId31"/>
    <p:sldId id="663" r:id="rId32"/>
    <p:sldId id="664" r:id="rId33"/>
    <p:sldId id="665" r:id="rId34"/>
    <p:sldId id="667" r:id="rId35"/>
    <p:sldId id="666" r:id="rId36"/>
    <p:sldId id="668" r:id="rId37"/>
    <p:sldId id="257" r:id="rId38"/>
    <p:sldId id="695" r:id="rId39"/>
    <p:sldId id="697" r:id="rId40"/>
    <p:sldId id="696" r:id="rId41"/>
    <p:sldId id="670" r:id="rId42"/>
    <p:sldId id="671" r:id="rId43"/>
    <p:sldId id="672" r:id="rId44"/>
    <p:sldId id="657" r:id="rId45"/>
    <p:sldId id="674" r:id="rId46"/>
    <p:sldId id="675" r:id="rId47"/>
    <p:sldId id="676" r:id="rId48"/>
    <p:sldId id="677" r:id="rId49"/>
    <p:sldId id="612" r:id="rId50"/>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gusa Hatsuko" initials="SH" lastIdx="2" clrIdx="0">
    <p:extLst>
      <p:ext uri="{19B8F6BF-5375-455C-9EA6-DF929625EA0E}">
        <p15:presenceInfo xmlns:p15="http://schemas.microsoft.com/office/powerpoint/2012/main" userId="b142db85d87d60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EE3FF"/>
    <a:srgbClr val="F7E3FF"/>
    <a:srgbClr val="FECAFF"/>
    <a:srgbClr val="84CCCB"/>
    <a:srgbClr val="E9EBF5"/>
    <a:srgbClr val="FF6699"/>
    <a:srgbClr val="E694BD"/>
    <a:srgbClr val="C246C2"/>
    <a:srgbClr val="20AE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67" d="100"/>
          <a:sy n="67" d="100"/>
        </p:scale>
        <p:origin x="6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753C54BC-F285-42B3-A053-1A29FC1D38D8}" type="datetimeFigureOut">
              <a:rPr kumimoji="1" lang="ja-JP" altLang="en-US" smtClean="0"/>
              <a:t>2021/9/27</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97D9678-0E7E-43FF-906A-4A5ECC1B3F31}" type="slidenum">
              <a:rPr kumimoji="1" lang="ja-JP" altLang="en-US" smtClean="0"/>
              <a:t>‹#›</a:t>
            </a:fld>
            <a:endParaRPr kumimoji="1" lang="ja-JP" altLang="en-US"/>
          </a:p>
        </p:txBody>
      </p:sp>
    </p:spTree>
    <p:extLst>
      <p:ext uri="{BB962C8B-B14F-4D97-AF65-F5344CB8AC3E}">
        <p14:creationId xmlns:p14="http://schemas.microsoft.com/office/powerpoint/2010/main" val="23766267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72CB0-4D3C-45C2-8BB9-6842D10D3A2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0B99C1-75D0-4572-BAC6-49577287AE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86355F6-1D91-416A-A63A-FED710ED3223}"/>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5" name="フッター プレースホルダー 4">
            <a:extLst>
              <a:ext uri="{FF2B5EF4-FFF2-40B4-BE49-F238E27FC236}">
                <a16:creationId xmlns:a16="http://schemas.microsoft.com/office/drawing/2014/main" id="{F71F2D2C-CFCF-4B86-88EB-8064C6C58B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35D234-B347-4F0B-AD97-3D5A19BB0FF4}"/>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5818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3E5DD8-7E46-46AC-B91F-8A6D8F20DA7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C4F8C63-A527-4BE4-97CC-5AEAF91266A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6C9C96-F4BB-4147-97BE-B95C8D184BC2}"/>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5" name="フッター プレースホルダー 4">
            <a:extLst>
              <a:ext uri="{FF2B5EF4-FFF2-40B4-BE49-F238E27FC236}">
                <a16:creationId xmlns:a16="http://schemas.microsoft.com/office/drawing/2014/main" id="{4B8258EA-43F6-4489-80A5-8FB31D42DA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AA36A-938F-4359-96E1-3EC998C6C933}"/>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0282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C3E9C3C-2E2E-452E-88F6-D5C2DD559C9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7F1EA1-3BBB-4D0E-8332-F0180BACC4E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F415E3-A881-4188-AAFA-9623F2424E4C}"/>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5" name="フッター プレースホルダー 4">
            <a:extLst>
              <a:ext uri="{FF2B5EF4-FFF2-40B4-BE49-F238E27FC236}">
                <a16:creationId xmlns:a16="http://schemas.microsoft.com/office/drawing/2014/main" id="{02A9D757-EFF3-4FFA-B006-4CCFD1AA4C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197993-6745-4E4E-AD1B-E2A9D6D9F355}"/>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82953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2A71E9-3E1E-4BC3-BF65-F0A55F2EAFD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3014D76-F30A-4984-8F8F-FC9E7B05215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8143DD-23D3-47EC-A57F-81BC86E2465A}"/>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5" name="フッター プレースホルダー 4">
            <a:extLst>
              <a:ext uri="{FF2B5EF4-FFF2-40B4-BE49-F238E27FC236}">
                <a16:creationId xmlns:a16="http://schemas.microsoft.com/office/drawing/2014/main" id="{94DE3509-963F-4D95-8416-BCC6100F62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774301-CA56-41EE-B25D-F39EC6996E01}"/>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70632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9E9BE-05F2-4CDC-80E3-1445C142AC4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12522E-7CD5-4299-91C5-0AE445398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DF1ADF-A4E5-469C-B698-665825A2BCB7}"/>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5" name="フッター プレースホルダー 4">
            <a:extLst>
              <a:ext uri="{FF2B5EF4-FFF2-40B4-BE49-F238E27FC236}">
                <a16:creationId xmlns:a16="http://schemas.microsoft.com/office/drawing/2014/main" id="{D03F9723-84EB-440A-A7BF-ECAA323295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C2EA3E-AD62-4ED5-814A-5F618E8EF89B}"/>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14791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59F40-6678-4036-A878-5AAAEC21BD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7A65E6-2C59-4197-9E54-1D42C572721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36240A7-FFE6-4D91-BB65-86A9B68DC5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6965E19-43F3-4D57-BAC3-5CA330D8CC22}"/>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6" name="フッター プレースホルダー 5">
            <a:extLst>
              <a:ext uri="{FF2B5EF4-FFF2-40B4-BE49-F238E27FC236}">
                <a16:creationId xmlns:a16="http://schemas.microsoft.com/office/drawing/2014/main" id="{D73C626F-BC30-4240-9E96-794B79E6C5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8C6422-7775-4EEC-AECE-B9ADA9738E8C}"/>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57450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39FC9-1133-4A62-A47D-6F93B678A76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42F275-CBE7-4835-8C47-24D05141E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DEA22A-5306-43E2-A56E-1F78A8095D8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9F5506A-189C-4647-B06E-C9911EE84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2A10D0A-9DAC-4FA2-9EE1-8261A0790A4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A1287CE-6297-46EC-AEAF-CFE4822100D2}"/>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8" name="フッター プレースホルダー 7">
            <a:extLst>
              <a:ext uri="{FF2B5EF4-FFF2-40B4-BE49-F238E27FC236}">
                <a16:creationId xmlns:a16="http://schemas.microsoft.com/office/drawing/2014/main" id="{19F319BB-1449-44B0-8FAC-E69246F9C03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E3284FC-9A07-4945-8518-A7FA07FB2B0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1009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6E09B5-20DE-4E23-A678-E3F3F8EEBE4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FB743B0-0EF7-4FB2-A52B-2606E3B0F89C}"/>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4" name="フッター プレースホルダー 3">
            <a:extLst>
              <a:ext uri="{FF2B5EF4-FFF2-40B4-BE49-F238E27FC236}">
                <a16:creationId xmlns:a16="http://schemas.microsoft.com/office/drawing/2014/main" id="{304AE99D-BC1D-47DC-8B57-6A5CA08E7B5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D2597F-6407-4A25-9DD7-7E08A61BDC8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19330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705C77-6C79-4D26-B367-4E9FE1D3633A}"/>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3" name="フッター プレースホルダー 2">
            <a:extLst>
              <a:ext uri="{FF2B5EF4-FFF2-40B4-BE49-F238E27FC236}">
                <a16:creationId xmlns:a16="http://schemas.microsoft.com/office/drawing/2014/main" id="{C0F1340B-52ED-4876-BBF7-E41ED85CD7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4E4D909-FB90-411D-9D2B-CCC1857CF94D}"/>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45885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1AFE5A-05DB-4E51-AEA4-4042991DE99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49E199-84F8-4DCC-BBE4-9ED67DFF7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FA225E-7DB6-40F5-9780-BE50483C4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E47A2B-490F-40D1-91C1-6170E550549D}"/>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6" name="フッター プレースホルダー 5">
            <a:extLst>
              <a:ext uri="{FF2B5EF4-FFF2-40B4-BE49-F238E27FC236}">
                <a16:creationId xmlns:a16="http://schemas.microsoft.com/office/drawing/2014/main" id="{36B3F910-6EE2-4444-B960-7C963348D8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5145EC-32C6-4D6A-86C2-D53FB4FEB1D0}"/>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2680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83C54-2F7A-4271-BC92-AD3A34AFDB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5AD7882-F8BB-4233-9AC4-9C33326ED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A96DFCD-1DB5-4E9F-B78B-668E1E4DB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F8196A-8739-441A-A642-2F6E625278E5}"/>
              </a:ext>
            </a:extLst>
          </p:cNvPr>
          <p:cNvSpPr>
            <a:spLocks noGrp="1"/>
          </p:cNvSpPr>
          <p:nvPr>
            <p:ph type="dt" sz="half" idx="10"/>
          </p:nvPr>
        </p:nvSpPr>
        <p:spPr/>
        <p:txBody>
          <a:bodyPr/>
          <a:lstStyle/>
          <a:p>
            <a:fld id="{838D701A-8E53-40E5-9873-A6B9CA5A98F2}" type="datetimeFigureOut">
              <a:rPr kumimoji="1" lang="ja-JP" altLang="en-US" smtClean="0"/>
              <a:t>2021/9/27</a:t>
            </a:fld>
            <a:endParaRPr kumimoji="1" lang="ja-JP" altLang="en-US"/>
          </a:p>
        </p:txBody>
      </p:sp>
      <p:sp>
        <p:nvSpPr>
          <p:cNvPr id="6" name="フッター プレースホルダー 5">
            <a:extLst>
              <a:ext uri="{FF2B5EF4-FFF2-40B4-BE49-F238E27FC236}">
                <a16:creationId xmlns:a16="http://schemas.microsoft.com/office/drawing/2014/main" id="{759B4E74-5EFC-48FD-87F9-BE8BF85530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E58208-48E5-40D7-809A-C449F0AAF836}"/>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72278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57A3C1-1D62-47B3-B514-B740554BC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120468-2191-44ED-BBD9-F7DBF53621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C88945-23D8-4134-888C-E7048CEE0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D701A-8E53-40E5-9873-A6B9CA5A98F2}" type="datetimeFigureOut">
              <a:rPr kumimoji="1" lang="ja-JP" altLang="en-US" smtClean="0"/>
              <a:t>2021/9/27</a:t>
            </a:fld>
            <a:endParaRPr kumimoji="1" lang="ja-JP" altLang="en-US"/>
          </a:p>
        </p:txBody>
      </p:sp>
      <p:sp>
        <p:nvSpPr>
          <p:cNvPr id="5" name="フッター プレースホルダー 4">
            <a:extLst>
              <a:ext uri="{FF2B5EF4-FFF2-40B4-BE49-F238E27FC236}">
                <a16:creationId xmlns:a16="http://schemas.microsoft.com/office/drawing/2014/main" id="{059CF9F7-4507-4569-84DC-56DBB842D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473702F-CD7E-44F5-9C18-6BF635C71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64367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5.jpg"/><Relationship Id="rId5" Type="http://schemas.openxmlformats.org/officeDocument/2006/relationships/image" Target="../media/image19.svg"/><Relationship Id="rId10"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akRc5lLpBN0?feature=oembed" TargetMode="External"/><Relationship Id="rId5" Type="http://schemas.openxmlformats.org/officeDocument/2006/relationships/image" Target="../media/image31.jpe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svg"/><Relationship Id="rId7" Type="http://schemas.openxmlformats.org/officeDocument/2006/relationships/image" Target="../media/image50.jp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8.jp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zpAKQuOTiHM?feature=oembed" TargetMode="External"/><Relationship Id="rId5" Type="http://schemas.openxmlformats.org/officeDocument/2006/relationships/image" Target="../media/image73.jpeg"/><Relationship Id="rId4" Type="http://schemas.openxmlformats.org/officeDocument/2006/relationships/image" Target="../media/image19.svg"/></Relationships>
</file>

<file path=ppt/slides/_rels/slide3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8.png"/><Relationship Id="rId7"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9.svg"/></Relationships>
</file>

<file path=ppt/slides/_rels/slide39.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19.svg"/><Relationship Id="rId2"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1.sv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88.jp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video" Target="https://www.youtube.com/embed/Di-zlNqSVJM?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97.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83CF874-E280-4ED9-A80D-42288C3F9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746" y="1739900"/>
            <a:ext cx="2756154" cy="3897592"/>
          </a:xfrm>
          <a:prstGeom prst="rect">
            <a:avLst/>
          </a:prstGeom>
        </p:spPr>
      </p:pic>
      <p:sp>
        <p:nvSpPr>
          <p:cNvPr id="2" name="タイトル 1">
            <a:extLst>
              <a:ext uri="{FF2B5EF4-FFF2-40B4-BE49-F238E27FC236}">
                <a16:creationId xmlns:a16="http://schemas.microsoft.com/office/drawing/2014/main" id="{EA6AA40A-7557-4B6F-83AB-C450835AF038}"/>
              </a:ext>
            </a:extLst>
          </p:cNvPr>
          <p:cNvSpPr>
            <a:spLocks noGrp="1"/>
          </p:cNvSpPr>
          <p:nvPr>
            <p:ph type="ctrTitle"/>
          </p:nvPr>
        </p:nvSpPr>
        <p:spPr>
          <a:xfrm>
            <a:off x="323850" y="342900"/>
            <a:ext cx="11391900" cy="2419350"/>
          </a:xfrm>
        </p:spPr>
        <p:txBody>
          <a:bodyPr>
            <a:noAutofit/>
          </a:bodyPr>
          <a:lstStyle/>
          <a:p>
            <a:r>
              <a:rPr lang="ko-KR" altLang="en-US" sz="7200" b="1" dirty="0">
                <a:solidFill>
                  <a:srgbClr val="0020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우리 땅 기차 여행</a:t>
            </a: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a:t>
            </a:r>
            <a:br>
              <a:rPr lang="en-US" altLang="ja-JP"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b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仮想空間を列車旅行しよう</a:t>
            </a:r>
            <a:endParaRPr kumimoji="1" lang="ja-JP" altLang="en-US" sz="720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字幕 2">
            <a:extLst>
              <a:ext uri="{FF2B5EF4-FFF2-40B4-BE49-F238E27FC236}">
                <a16:creationId xmlns:a16="http://schemas.microsoft.com/office/drawing/2014/main" id="{0658E3E8-20E8-4B71-87CB-526D69885782}"/>
              </a:ext>
            </a:extLst>
          </p:cNvPr>
          <p:cNvSpPr>
            <a:spLocks noGrp="1"/>
          </p:cNvSpPr>
          <p:nvPr>
            <p:ph type="subTitle" idx="1"/>
          </p:nvPr>
        </p:nvSpPr>
        <p:spPr>
          <a:xfrm>
            <a:off x="2628900" y="4233597"/>
            <a:ext cx="6006846" cy="1046162"/>
          </a:xfrm>
        </p:spPr>
        <p:txBody>
          <a:bodyPr>
            <a:normAutofit/>
          </a:bodyPr>
          <a:lstStyle/>
          <a:p>
            <a:r>
              <a:rPr lang="en-US" altLang="ja-JP" sz="5400" b="1" i="1" dirty="0">
                <a:latin typeface="ＭＳ 明朝" panose="02020609040205080304" pitchFamily="17" charset="-128"/>
                <a:ea typeface="ＭＳ 明朝" panose="02020609040205080304" pitchFamily="17" charset="-128"/>
                <a:cs typeface="+mj-cs"/>
              </a:rPr>
              <a:t>2021/9/28 &amp; 9/29</a:t>
            </a:r>
            <a:endParaRPr lang="ja-JP" altLang="en-US" sz="5400" b="1" i="1" dirty="0">
              <a:latin typeface="ＭＳ 明朝" panose="02020609040205080304" pitchFamily="17" charset="-128"/>
              <a:ea typeface="ＭＳ 明朝" panose="02020609040205080304" pitchFamily="17" charset="-128"/>
              <a:cs typeface="+mj-cs"/>
            </a:endParaRPr>
          </a:p>
        </p:txBody>
      </p:sp>
      <p:sp>
        <p:nvSpPr>
          <p:cNvPr id="4" name="テキスト ボックス 3">
            <a:extLst>
              <a:ext uri="{FF2B5EF4-FFF2-40B4-BE49-F238E27FC236}">
                <a16:creationId xmlns:a16="http://schemas.microsoft.com/office/drawing/2014/main" id="{8EA3003B-AB04-41FD-BF1E-96D4557C14B0}"/>
              </a:ext>
            </a:extLst>
          </p:cNvPr>
          <p:cNvSpPr txBox="1"/>
          <p:nvPr/>
        </p:nvSpPr>
        <p:spPr>
          <a:xfrm flipH="1">
            <a:off x="4002904" y="2973588"/>
            <a:ext cx="3474220" cy="1015663"/>
          </a:xfrm>
          <a:prstGeom prst="rect">
            <a:avLst/>
          </a:prstGeom>
          <a:noFill/>
        </p:spPr>
        <p:txBody>
          <a:bodyPr wrap="square" rtlCol="0">
            <a:spAutoFit/>
          </a:bodyPr>
          <a:lstStyle/>
          <a:p>
            <a:r>
              <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その</a:t>
            </a:r>
            <a:r>
              <a:rPr lang="en-US" altLang="ja-JP"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15</a:t>
            </a:r>
            <a:endPar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endParaRPr>
          </a:p>
        </p:txBody>
      </p:sp>
      <p:pic>
        <p:nvPicPr>
          <p:cNvPr id="7" name="図 6">
            <a:extLst>
              <a:ext uri="{FF2B5EF4-FFF2-40B4-BE49-F238E27FC236}">
                <a16:creationId xmlns:a16="http://schemas.microsoft.com/office/drawing/2014/main" id="{BB61DD12-B11B-44F5-9BEA-CF9D0BB1C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563" y="5821279"/>
            <a:ext cx="5862437" cy="966788"/>
          </a:xfrm>
          <a:prstGeom prst="rect">
            <a:avLst/>
          </a:prstGeom>
        </p:spPr>
      </p:pic>
    </p:spTree>
    <p:extLst>
      <p:ext uri="{BB962C8B-B14F-4D97-AF65-F5344CB8AC3E}">
        <p14:creationId xmlns:p14="http://schemas.microsoft.com/office/powerpoint/2010/main" val="104128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7241969" y="269523"/>
            <a:ext cx="3200663" cy="584776"/>
            <a:chOff x="3631247" y="1266449"/>
            <a:chExt cx="2590007" cy="584776"/>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1247" y="1266450"/>
              <a:ext cx="2525730"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2" y="1266449"/>
              <a:ext cx="2529732" cy="584775"/>
            </a:xfrm>
            <a:prstGeom prst="rect">
              <a:avLst/>
            </a:prstGeom>
            <a:noFill/>
          </p:spPr>
          <p:txBody>
            <a:bodyPr wrap="none" rtlCol="0">
              <a:spAutoFit/>
            </a:bodyPr>
            <a:lstStyle/>
            <a:p>
              <a:r>
                <a:rPr lang="en-US" altLang="ko-KR" sz="3200" b="1" i="0" dirty="0">
                  <a:solidFill>
                    <a:srgbClr val="1A68B3"/>
                  </a:solidFill>
                  <a:effectLst/>
                  <a:latin typeface="ＭＳ 明朝" panose="02020609040205080304" pitchFamily="17" charset="-128"/>
                  <a:ea typeface="ＭＳ 明朝" panose="02020609040205080304" pitchFamily="17" charset="-128"/>
                </a:rPr>
                <a:t>2)</a:t>
              </a:r>
              <a:r>
                <a:rPr lang="ko-KR" altLang="en-US" sz="3200" b="1" i="0" dirty="0" err="1">
                  <a:solidFill>
                    <a:srgbClr val="1A68B3"/>
                  </a:solidFill>
                  <a:effectLst/>
                  <a:latin typeface="Batang" panose="02030600000101010101" pitchFamily="18" charset="-127"/>
                  <a:ea typeface="Batang" panose="02030600000101010101" pitchFamily="18" charset="-127"/>
                </a:rPr>
                <a:t>사친시</a:t>
              </a:r>
              <a:r>
                <a:rPr lang="ko-KR" altLang="en-US" sz="3200" b="1" i="0" dirty="0">
                  <a:solidFill>
                    <a:srgbClr val="1A68B3"/>
                  </a:solidFill>
                  <a:effectLst/>
                  <a:latin typeface="Batang" panose="02030600000101010101" pitchFamily="18" charset="-127"/>
                  <a:ea typeface="Batang" panose="02030600000101010101" pitchFamily="18" charset="-127"/>
                </a:rPr>
                <a:t> 思親詩</a:t>
              </a:r>
            </a:p>
          </p:txBody>
        </p:sp>
      </p:grpSp>
      <p:pic>
        <p:nvPicPr>
          <p:cNvPr id="4" name="図 3">
            <a:extLst>
              <a:ext uri="{FF2B5EF4-FFF2-40B4-BE49-F238E27FC236}">
                <a16:creationId xmlns:a16="http://schemas.microsoft.com/office/drawing/2014/main" id="{B6827108-BA6E-4AB9-A0D1-7D62917B6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6487" y="973138"/>
            <a:ext cx="1743075" cy="2619375"/>
          </a:xfrm>
          <a:prstGeom prst="rect">
            <a:avLst/>
          </a:prstGeom>
        </p:spPr>
      </p:pic>
      <p:sp>
        <p:nvSpPr>
          <p:cNvPr id="5" name="テキスト ボックス 4">
            <a:extLst>
              <a:ext uri="{FF2B5EF4-FFF2-40B4-BE49-F238E27FC236}">
                <a16:creationId xmlns:a16="http://schemas.microsoft.com/office/drawing/2014/main" id="{F852EC21-8FB3-4F44-88A0-0384C513CAD3}"/>
              </a:ext>
            </a:extLst>
          </p:cNvPr>
          <p:cNvSpPr txBox="1"/>
          <p:nvPr/>
        </p:nvSpPr>
        <p:spPr>
          <a:xfrm>
            <a:off x="200025" y="1093809"/>
            <a:ext cx="11239500" cy="4670381"/>
          </a:xfrm>
          <a:prstGeom prst="rect">
            <a:avLst/>
          </a:prstGeom>
          <a:noFill/>
        </p:spPr>
        <p:txBody>
          <a:bodyPr wrap="square" rtlCol="0">
            <a:spAutoFit/>
          </a:bodyPr>
          <a:lstStyle/>
          <a:p>
            <a:pPr algn="l">
              <a:lnSpc>
                <a:spcPts val="4500"/>
              </a:lnSpc>
              <a:tabLst>
                <a:tab pos="4960620" algn="l"/>
              </a:tabLst>
            </a:pP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鶴髮慈親在</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臨</a:t>
            </a:r>
            <a:r>
              <a:rPr lang="ko-KR" altLang="ja-JP" sz="3200" kern="0" dirty="0">
                <a:solidFill>
                  <a:srgbClr val="000000"/>
                </a:solidFill>
                <a:effectLst/>
                <a:latin typeface="游明朝" panose="02020400000000000000" pitchFamily="18" charset="-128"/>
                <a:ea typeface="ＭＳ 明朝" panose="02020609040205080304" pitchFamily="17" charset="-128"/>
                <a:cs typeface="ＭＳ 明朝" panose="02020609040205080304" pitchFamily="17" charset="-128"/>
              </a:rPr>
              <a:t>瀛</a:t>
            </a:r>
            <a:r>
              <a:rPr lang="en-US" altLang="ja-JP" sz="3200" kern="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a:t>
            </a:r>
            <a:r>
              <a:rPr lang="ko-KR" altLang="ja-JP" sz="3200" kern="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학발자친재임영</a:t>
            </a:r>
            <a:r>
              <a:rPr lang="en-US" altLang="ja-JP" sz="3200" kern="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a:t>
            </a:r>
          </a:p>
          <a:p>
            <a:pPr algn="l">
              <a:lnSpc>
                <a:spcPts val="4500"/>
              </a:lnSpc>
              <a:tabLst>
                <a:tab pos="4960620" algn="l"/>
              </a:tabLst>
            </a:pP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늙으신</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어머님은</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임영</a:t>
            </a:r>
            <a:r>
              <a:rPr lang="en-US" altLang="ja-JP" sz="3200" kern="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강릉</a:t>
            </a:r>
            <a:r>
              <a:rPr lang="en-US" altLang="ja-JP" sz="3200" kern="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에</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계시는데</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4500"/>
              </a:lnSpc>
              <a:tabLst>
                <a:tab pos="4960620" algn="l"/>
              </a:tabLst>
            </a:pP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身向獨去長安情</a:t>
            </a:r>
            <a:r>
              <a:rPr lang="en-US" altLang="ja-JP" sz="3200" kern="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a:t>
            </a:r>
            <a:r>
              <a:rPr lang="ko-KR" altLang="ja-JP" sz="3200" kern="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신향독거장안정</a:t>
            </a:r>
            <a:r>
              <a:rPr lang="en-US" altLang="ja-JP" sz="3200" kern="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a:t>
            </a:r>
          </a:p>
          <a:p>
            <a:pPr algn="l">
              <a:lnSpc>
                <a:spcPts val="4500"/>
              </a:lnSpc>
              <a:tabLst>
                <a:tab pos="4960620" algn="l"/>
              </a:tabLst>
            </a:pP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이</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몸</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혼자</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서울로</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떠나는</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마음</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4500"/>
              </a:lnSpc>
              <a:tabLst>
                <a:tab pos="4960620" algn="l"/>
              </a:tabLst>
            </a:pP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回首北坪時一望</a:t>
            </a:r>
            <a:r>
              <a:rPr lang="en-US" altLang="ja-JP" sz="3200" kern="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a:t>
            </a:r>
            <a:r>
              <a:rPr lang="ko-KR" altLang="ja-JP" sz="3200" kern="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회수북평시일망</a:t>
            </a:r>
            <a:r>
              <a:rPr lang="en-US" altLang="ja-JP" sz="3200" kern="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a:t>
            </a:r>
          </a:p>
          <a:p>
            <a:pPr algn="l">
              <a:lnSpc>
                <a:spcPts val="4500"/>
              </a:lnSpc>
              <a:tabLst>
                <a:tab pos="4960620" algn="l"/>
              </a:tabLst>
            </a:pP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머리를</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북촌으로</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돌려</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때때로</a:t>
            </a:r>
            <a:r>
              <a:rPr lang="ko-KR" altLang="ja-JP" sz="3200" kern="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3200" kern="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바라보니</a:t>
            </a:r>
            <a:r>
              <a:rPr lang="en-US" altLang="ja-JP" sz="3200" kern="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4500"/>
              </a:lnSpc>
            </a:pPr>
            <a:r>
              <a:rPr lang="ko-KR" altLang="ja-JP" sz="3200" kern="0" dirty="0">
                <a:solidFill>
                  <a:srgbClr val="000000"/>
                </a:solidFill>
                <a:effectLst/>
                <a:ea typeface="ＭＳ 明朝" panose="02020609040205080304" pitchFamily="17" charset="-128"/>
                <a:cs typeface="Batang" panose="02030600000101010101" pitchFamily="18" charset="-127"/>
              </a:rPr>
              <a:t>白雲飛下暮山靑</a:t>
            </a:r>
            <a:r>
              <a:rPr lang="en-US" altLang="ja-JP" sz="3200" kern="0" dirty="0">
                <a:solidFill>
                  <a:srgbClr val="000000"/>
                </a:solidFill>
                <a:effectLst/>
                <a:latin typeface="ＭＳ 明朝" panose="02020609040205080304" pitchFamily="17" charset="-128"/>
                <a:cs typeface="Batang" panose="02030600000101010101" pitchFamily="18" charset="-127"/>
              </a:rPr>
              <a:t>(</a:t>
            </a:r>
            <a:r>
              <a:rPr lang="ko-KR" altLang="ja-JP" sz="3200" kern="0" dirty="0" err="1">
                <a:solidFill>
                  <a:srgbClr val="000000"/>
                </a:solidFill>
                <a:effectLst/>
                <a:ea typeface="Batang" panose="02030600000101010101" pitchFamily="18" charset="-127"/>
                <a:cs typeface="Batang" panose="02030600000101010101" pitchFamily="18" charset="-127"/>
              </a:rPr>
              <a:t>백운비하모산청</a:t>
            </a:r>
            <a:r>
              <a:rPr lang="en-US" altLang="ja-JP" sz="3200" kern="0" dirty="0">
                <a:solidFill>
                  <a:srgbClr val="000000"/>
                </a:solidFill>
                <a:effectLst/>
                <a:latin typeface="ＭＳ 明朝" panose="02020609040205080304" pitchFamily="17" charset="-128"/>
                <a:cs typeface="Batang" panose="02030600000101010101" pitchFamily="18" charset="-127"/>
              </a:rPr>
              <a:t>)        </a:t>
            </a:r>
          </a:p>
          <a:p>
            <a:pPr>
              <a:lnSpc>
                <a:spcPts val="4500"/>
              </a:lnSpc>
            </a:pPr>
            <a:r>
              <a:rPr lang="ko-KR" altLang="ja-JP" sz="3200" kern="0" dirty="0">
                <a:solidFill>
                  <a:srgbClr val="000000"/>
                </a:solidFill>
                <a:effectLst/>
                <a:ea typeface="Batang" panose="02030600000101010101" pitchFamily="18" charset="-127"/>
                <a:cs typeface="Batang" panose="02030600000101010101" pitchFamily="18" charset="-127"/>
              </a:rPr>
              <a:t>흰</a:t>
            </a:r>
            <a:r>
              <a:rPr lang="ko-KR" altLang="ja-JP" sz="3200" kern="0" dirty="0">
                <a:solidFill>
                  <a:srgbClr val="000000"/>
                </a:solidFill>
                <a:effectLst/>
                <a:ea typeface="ＭＳ 明朝" panose="02020609040205080304" pitchFamily="17" charset="-128"/>
                <a:cs typeface="Batang" panose="02030600000101010101" pitchFamily="18" charset="-127"/>
              </a:rPr>
              <a:t> </a:t>
            </a:r>
            <a:r>
              <a:rPr lang="ko-KR" altLang="ja-JP" sz="3200" kern="0" dirty="0">
                <a:solidFill>
                  <a:srgbClr val="000000"/>
                </a:solidFill>
                <a:effectLst/>
                <a:ea typeface="Batang" panose="02030600000101010101" pitchFamily="18" charset="-127"/>
                <a:cs typeface="Batang" panose="02030600000101010101" pitchFamily="18" charset="-127"/>
              </a:rPr>
              <a:t>구름</a:t>
            </a:r>
            <a:r>
              <a:rPr lang="ko-KR" altLang="ja-JP" sz="3200" kern="0" dirty="0">
                <a:solidFill>
                  <a:srgbClr val="000000"/>
                </a:solidFill>
                <a:effectLst/>
                <a:ea typeface="ＭＳ 明朝" panose="02020609040205080304" pitchFamily="17" charset="-128"/>
                <a:cs typeface="Batang" panose="02030600000101010101" pitchFamily="18" charset="-127"/>
              </a:rPr>
              <a:t> </a:t>
            </a:r>
            <a:r>
              <a:rPr lang="ko-KR" altLang="ja-JP" sz="3200" kern="0" dirty="0">
                <a:solidFill>
                  <a:srgbClr val="000000"/>
                </a:solidFill>
                <a:effectLst/>
                <a:ea typeface="Batang" panose="02030600000101010101" pitchFamily="18" charset="-127"/>
                <a:cs typeface="Batang" panose="02030600000101010101" pitchFamily="18" charset="-127"/>
              </a:rPr>
              <a:t>떠가는</a:t>
            </a:r>
            <a:r>
              <a:rPr lang="ko-KR" altLang="ja-JP" sz="3200" kern="0" dirty="0">
                <a:solidFill>
                  <a:srgbClr val="000000"/>
                </a:solidFill>
                <a:effectLst/>
                <a:ea typeface="ＭＳ 明朝" panose="02020609040205080304" pitchFamily="17" charset="-128"/>
                <a:cs typeface="Batang" panose="02030600000101010101" pitchFamily="18" charset="-127"/>
              </a:rPr>
              <a:t> </a:t>
            </a:r>
            <a:r>
              <a:rPr lang="ko-KR" altLang="ja-JP" sz="3200" kern="0" dirty="0">
                <a:solidFill>
                  <a:srgbClr val="000000"/>
                </a:solidFill>
                <a:effectLst/>
                <a:ea typeface="Batang" panose="02030600000101010101" pitchFamily="18" charset="-127"/>
                <a:cs typeface="Batang" panose="02030600000101010101" pitchFamily="18" charset="-127"/>
              </a:rPr>
              <a:t>아래</a:t>
            </a:r>
            <a:r>
              <a:rPr lang="ko-KR" altLang="ja-JP" sz="3200" kern="0" dirty="0">
                <a:solidFill>
                  <a:srgbClr val="000000"/>
                </a:solidFill>
                <a:effectLst/>
                <a:ea typeface="ＭＳ 明朝" panose="02020609040205080304" pitchFamily="17" charset="-128"/>
                <a:cs typeface="Batang" panose="02030600000101010101" pitchFamily="18" charset="-127"/>
              </a:rPr>
              <a:t> </a:t>
            </a:r>
            <a:r>
              <a:rPr lang="ko-KR" altLang="ja-JP" sz="3200" kern="0" dirty="0">
                <a:solidFill>
                  <a:srgbClr val="000000"/>
                </a:solidFill>
                <a:effectLst/>
                <a:ea typeface="Batang" panose="02030600000101010101" pitchFamily="18" charset="-127"/>
                <a:cs typeface="Batang" panose="02030600000101010101" pitchFamily="18" charset="-127"/>
              </a:rPr>
              <a:t>저녁</a:t>
            </a:r>
            <a:r>
              <a:rPr lang="ko-KR" altLang="ja-JP" sz="3200" kern="0" dirty="0">
                <a:solidFill>
                  <a:srgbClr val="000000"/>
                </a:solidFill>
                <a:effectLst/>
                <a:ea typeface="ＭＳ 明朝" panose="02020609040205080304" pitchFamily="17" charset="-128"/>
                <a:cs typeface="Batang" panose="02030600000101010101" pitchFamily="18" charset="-127"/>
              </a:rPr>
              <a:t> </a:t>
            </a:r>
            <a:r>
              <a:rPr lang="ko-KR" altLang="ja-JP" sz="3200" kern="0" dirty="0">
                <a:solidFill>
                  <a:srgbClr val="000000"/>
                </a:solidFill>
                <a:effectLst/>
                <a:ea typeface="Batang" panose="02030600000101010101" pitchFamily="18" charset="-127"/>
                <a:cs typeface="Batang" panose="02030600000101010101" pitchFamily="18" charset="-127"/>
              </a:rPr>
              <a:t>산만</a:t>
            </a:r>
            <a:r>
              <a:rPr lang="ko-KR" altLang="ja-JP" sz="3200" kern="0" dirty="0">
                <a:solidFill>
                  <a:srgbClr val="000000"/>
                </a:solidFill>
                <a:effectLst/>
                <a:ea typeface="ＭＳ 明朝" panose="02020609040205080304" pitchFamily="17" charset="-128"/>
                <a:cs typeface="Batang" panose="02030600000101010101" pitchFamily="18" charset="-127"/>
              </a:rPr>
              <a:t> </a:t>
            </a:r>
            <a:r>
              <a:rPr lang="ko-KR" altLang="ja-JP" sz="3200" kern="0" dirty="0">
                <a:solidFill>
                  <a:srgbClr val="000000"/>
                </a:solidFill>
                <a:effectLst/>
                <a:ea typeface="Batang" panose="02030600000101010101" pitchFamily="18" charset="-127"/>
                <a:cs typeface="Batang" panose="02030600000101010101" pitchFamily="18" charset="-127"/>
              </a:rPr>
              <a:t>푸르구나</a:t>
            </a:r>
            <a:r>
              <a:rPr lang="en-US" altLang="ja-JP" sz="3200" kern="0" dirty="0">
                <a:solidFill>
                  <a:srgbClr val="000000"/>
                </a:solidFill>
                <a:effectLst/>
                <a:latin typeface="ＭＳ 明朝" panose="02020609040205080304" pitchFamily="17" charset="-128"/>
                <a:cs typeface="Batang" panose="02030600000101010101" pitchFamily="18" charset="-127"/>
              </a:rPr>
              <a:t>.</a:t>
            </a:r>
            <a:endParaRPr kumimoji="1" lang="ja-JP" altLang="en-US" sz="3200" dirty="0"/>
          </a:p>
        </p:txBody>
      </p:sp>
      <p:sp>
        <p:nvSpPr>
          <p:cNvPr id="6" name="四角形: 角を丸くする 5">
            <a:extLst>
              <a:ext uri="{FF2B5EF4-FFF2-40B4-BE49-F238E27FC236}">
                <a16:creationId xmlns:a16="http://schemas.microsoft.com/office/drawing/2014/main" id="{D2F652FD-B24F-48BE-A448-EACA4466155F}"/>
              </a:ext>
            </a:extLst>
          </p:cNvPr>
          <p:cNvSpPr/>
          <p:nvPr/>
        </p:nvSpPr>
        <p:spPr>
          <a:xfrm>
            <a:off x="8425588" y="5475286"/>
            <a:ext cx="35433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400" b="0" i="0" dirty="0" err="1">
                <a:solidFill>
                  <a:srgbClr val="0070C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신사임당사친시비</a:t>
            </a:r>
            <a:endParaRPr lang="en-US" altLang="ko-KR" sz="2400" b="0" i="0" dirty="0">
              <a:solidFill>
                <a:srgbClr val="0070C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a:p>
            <a:pPr algn="ctr"/>
            <a:r>
              <a:rPr lang="zh-TW" altLang="en-US" sz="2400" b="0" i="0" dirty="0">
                <a:solidFill>
                  <a:srgbClr val="0070C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申師任堂思親詩碑</a:t>
            </a:r>
          </a:p>
        </p:txBody>
      </p:sp>
      <p:pic>
        <p:nvPicPr>
          <p:cNvPr id="14" name="図 13">
            <a:extLst>
              <a:ext uri="{FF2B5EF4-FFF2-40B4-BE49-F238E27FC236}">
                <a16:creationId xmlns:a16="http://schemas.microsoft.com/office/drawing/2014/main" id="{8CB997D6-6240-4991-A853-B6D716D3B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8887" y="2917131"/>
            <a:ext cx="2417104" cy="2438400"/>
          </a:xfrm>
          <a:prstGeom prst="rect">
            <a:avLst/>
          </a:prstGeom>
        </p:spPr>
      </p:pic>
      <p:grpSp>
        <p:nvGrpSpPr>
          <p:cNvPr id="17" name="グループ化 16">
            <a:extLst>
              <a:ext uri="{FF2B5EF4-FFF2-40B4-BE49-F238E27FC236}">
                <a16:creationId xmlns:a16="http://schemas.microsoft.com/office/drawing/2014/main" id="{997B5C64-0D4F-4978-8893-BFFB43331C1A}"/>
              </a:ext>
            </a:extLst>
          </p:cNvPr>
          <p:cNvGrpSpPr/>
          <p:nvPr/>
        </p:nvGrpSpPr>
        <p:grpSpPr>
          <a:xfrm>
            <a:off x="6935376" y="766069"/>
            <a:ext cx="2867025" cy="1209675"/>
            <a:chOff x="6935376" y="766069"/>
            <a:chExt cx="2867025" cy="1209675"/>
          </a:xfrm>
        </p:grpSpPr>
        <p:pic>
          <p:nvPicPr>
            <p:cNvPr id="15" name="グラフィックス 14">
              <a:extLst>
                <a:ext uri="{FF2B5EF4-FFF2-40B4-BE49-F238E27FC236}">
                  <a16:creationId xmlns:a16="http://schemas.microsoft.com/office/drawing/2014/main" id="{AC805DDA-E092-4AD2-A477-A66AAE8FA5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5376" y="766069"/>
              <a:ext cx="2867025" cy="1209675"/>
            </a:xfrm>
            <a:prstGeom prst="rect">
              <a:avLst/>
            </a:prstGeom>
          </p:spPr>
        </p:pic>
        <p:sp>
          <p:nvSpPr>
            <p:cNvPr id="16" name="テキスト ボックス 15">
              <a:extLst>
                <a:ext uri="{FF2B5EF4-FFF2-40B4-BE49-F238E27FC236}">
                  <a16:creationId xmlns:a16="http://schemas.microsoft.com/office/drawing/2014/main" id="{426F31FB-4315-4CB4-9B77-2F6A7CFDB98F}"/>
                </a:ext>
              </a:extLst>
            </p:cNvPr>
            <p:cNvSpPr txBox="1"/>
            <p:nvPr/>
          </p:nvSpPr>
          <p:spPr>
            <a:xfrm>
              <a:off x="7468775" y="1055571"/>
              <a:ext cx="1800225" cy="523220"/>
            </a:xfrm>
            <a:prstGeom prst="rect">
              <a:avLst/>
            </a:prstGeom>
            <a:noFill/>
          </p:spPr>
          <p:txBody>
            <a:bodyPr wrap="square" rtlCol="0">
              <a:spAutoFit/>
            </a:bodyPr>
            <a:lstStyle/>
            <a:p>
              <a:r>
                <a:rPr lang="ko-KR" altLang="ja-JP" sz="2800" b="1" dirty="0">
                  <a:solidFill>
                    <a:srgbClr val="FF00FF"/>
                  </a:solidFill>
                  <a:effectLst>
                    <a:outerShdw blurRad="38100" dist="38100" dir="2700000" algn="tl">
                      <a:srgbClr val="000000">
                        <a:alpha val="43137"/>
                      </a:srgbClr>
                    </a:outerShdw>
                  </a:effectLst>
                  <a:ea typeface="Batang" panose="02030600000101010101" pitchFamily="18" charset="-127"/>
                  <a:cs typeface="Batang" panose="02030600000101010101" pitchFamily="18" charset="-127"/>
                </a:rPr>
                <a:t>친정살이</a:t>
              </a:r>
              <a:endParaRPr kumimoji="1" lang="ja-JP" altLang="en-US" sz="2800" b="1" dirty="0">
                <a:solidFill>
                  <a:srgbClr val="FF00FF"/>
                </a:solidFill>
                <a:effectLst>
                  <a:outerShdw blurRad="38100" dist="38100" dir="2700000" algn="tl">
                    <a:srgbClr val="000000">
                      <a:alpha val="43137"/>
                    </a:srgbClr>
                  </a:outerShdw>
                </a:effectLst>
              </a:endParaRPr>
            </a:p>
          </p:txBody>
        </p:sp>
      </p:grpSp>
      <p:sp>
        <p:nvSpPr>
          <p:cNvPr id="18" name="四角形: 角を丸くする 17">
            <a:extLst>
              <a:ext uri="{FF2B5EF4-FFF2-40B4-BE49-F238E27FC236}">
                <a16:creationId xmlns:a16="http://schemas.microsoft.com/office/drawing/2014/main" id="{D5712092-3682-4B3B-8B98-9B57EE49D9FF}"/>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pic>
        <p:nvPicPr>
          <p:cNvPr id="2" name="새로운 녹음 2">
            <a:hlinkClick r:id="" action="ppaction://media"/>
            <a:extLst>
              <a:ext uri="{FF2B5EF4-FFF2-40B4-BE49-F238E27FC236}">
                <a16:creationId xmlns:a16="http://schemas.microsoft.com/office/drawing/2014/main" id="{880D125B-06E0-4E81-8A76-ABD981CBA4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3112" y="5718711"/>
            <a:ext cx="406400" cy="406400"/>
          </a:xfrm>
          <a:prstGeom prst="rect">
            <a:avLst/>
          </a:prstGeom>
        </p:spPr>
      </p:pic>
    </p:spTree>
    <p:extLst>
      <p:ext uri="{BB962C8B-B14F-4D97-AF65-F5344CB8AC3E}">
        <p14:creationId xmlns:p14="http://schemas.microsoft.com/office/powerpoint/2010/main" val="455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56" y="311280"/>
            <a:ext cx="8507094" cy="584776"/>
            <a:chOff x="3631247" y="1266449"/>
            <a:chExt cx="3253227" cy="584776"/>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25730"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3" y="1266449"/>
              <a:ext cx="3192951" cy="584775"/>
            </a:xfrm>
            <a:prstGeom prst="rect">
              <a:avLst/>
            </a:prstGeom>
            <a:noFill/>
          </p:spPr>
          <p:txBody>
            <a:bodyPr wrap="square" rtlCol="0">
              <a:spAutoFit/>
            </a:bodyPr>
            <a:lstStyle/>
            <a:p>
              <a:r>
                <a:rPr lang="en-US" altLang="ko-KR" sz="3200" b="1" i="0" dirty="0">
                  <a:solidFill>
                    <a:srgbClr val="1A68B3"/>
                  </a:solidFill>
                  <a:effectLst/>
                  <a:latin typeface="ＭＳ 明朝" panose="02020609040205080304" pitchFamily="17" charset="-128"/>
                  <a:ea typeface="ＭＳ 明朝" panose="02020609040205080304" pitchFamily="17" charset="-128"/>
                </a:rPr>
                <a:t>3)</a:t>
              </a:r>
              <a:r>
                <a:rPr lang="ko-KR" altLang="en-US" sz="3200" b="1" i="0" dirty="0">
                  <a:solidFill>
                    <a:srgbClr val="1A68B3"/>
                  </a:solidFill>
                  <a:effectLst/>
                  <a:latin typeface="Batang" panose="02030600000101010101" pitchFamily="18" charset="-127"/>
                  <a:ea typeface="Batang" panose="02030600000101010101" pitchFamily="18" charset="-127"/>
                </a:rPr>
                <a:t>대관령 </a:t>
              </a:r>
              <a:r>
                <a:rPr lang="ko-KR" altLang="en-US" sz="3200" b="1" i="0" dirty="0" err="1">
                  <a:solidFill>
                    <a:srgbClr val="1A68B3"/>
                  </a:solidFill>
                  <a:effectLst/>
                  <a:latin typeface="Batang" panose="02030600000101010101" pitchFamily="18" charset="-127"/>
                  <a:ea typeface="Batang" panose="02030600000101010101" pitchFamily="18" charset="-127"/>
                </a:rPr>
                <a:t>삼양목장</a:t>
              </a:r>
              <a:r>
                <a:rPr lang="ko-KR" altLang="en-US" sz="3200" b="1" i="0" dirty="0">
                  <a:solidFill>
                    <a:srgbClr val="1A68B3"/>
                  </a:solidFill>
                  <a:effectLst/>
                  <a:latin typeface="Batang" panose="02030600000101010101" pitchFamily="18" charset="-127"/>
                  <a:ea typeface="Batang" panose="02030600000101010101" pitchFamily="18" charset="-127"/>
                </a:rPr>
                <a:t> 大関嶺三養牧場</a:t>
              </a:r>
            </a:p>
          </p:txBody>
        </p:sp>
      </p:grpSp>
      <p:sp>
        <p:nvSpPr>
          <p:cNvPr id="5" name="テキスト ボックス 4">
            <a:extLst>
              <a:ext uri="{FF2B5EF4-FFF2-40B4-BE49-F238E27FC236}">
                <a16:creationId xmlns:a16="http://schemas.microsoft.com/office/drawing/2014/main" id="{F852EC21-8FB3-4F44-88A0-0384C513CAD3}"/>
              </a:ext>
            </a:extLst>
          </p:cNvPr>
          <p:cNvSpPr txBox="1"/>
          <p:nvPr/>
        </p:nvSpPr>
        <p:spPr>
          <a:xfrm>
            <a:off x="171450" y="1198584"/>
            <a:ext cx="11239500" cy="2362057"/>
          </a:xfrm>
          <a:prstGeom prst="rect">
            <a:avLst/>
          </a:prstGeom>
          <a:noFill/>
        </p:spPr>
        <p:txBody>
          <a:bodyPr wrap="square" rtlCol="0">
            <a:spAutoFit/>
          </a:bodyPr>
          <a:lstStyle/>
          <a:p>
            <a:pPr>
              <a:lnSpc>
                <a:spcPts val="4500"/>
              </a:lnSpc>
              <a:tabLst>
                <a:tab pos="4960620" algn="l"/>
              </a:tabLst>
            </a:pPr>
            <a:r>
              <a:rPr lang="ja-JP" altLang="en-US" sz="3200" kern="0" dirty="0">
                <a:solidFill>
                  <a:srgbClr val="000000"/>
                </a:solidFill>
                <a:latin typeface="游明朝" panose="02020400000000000000" pitchFamily="18" charset="-128"/>
                <a:ea typeface="ＭＳ 明朝" panose="02020609040205080304" pitchFamily="17" charset="-128"/>
                <a:cs typeface="Batang" panose="02030600000101010101" pitchFamily="18" charset="-127"/>
              </a:rPr>
              <a:t>三養ラーメンなどでお馴染みの三養食品</a:t>
            </a:r>
            <a:r>
              <a:rPr lang="en-US" altLang="ja-JP" sz="3200" kern="0" dirty="0">
                <a:solidFill>
                  <a:srgbClr val="000000"/>
                </a:solidFill>
                <a:latin typeface="游明朝" panose="02020400000000000000" pitchFamily="18" charset="-128"/>
                <a:ea typeface="ＭＳ 明朝" panose="02020609040205080304" pitchFamily="17" charset="-128"/>
                <a:cs typeface="Batang" panose="02030600000101010101" pitchFamily="18" charset="-127"/>
              </a:rPr>
              <a:t>(</a:t>
            </a:r>
            <a:r>
              <a:rPr lang="ja-JP" altLang="en-US" sz="3200" kern="0" dirty="0">
                <a:solidFill>
                  <a:srgbClr val="000000"/>
                </a:solidFill>
                <a:latin typeface="游明朝" panose="02020400000000000000" pitchFamily="18" charset="-128"/>
                <a:ea typeface="ＭＳ 明朝" panose="02020609040205080304" pitchFamily="17" charset="-128"/>
                <a:cs typeface="Batang" panose="02030600000101010101" pitchFamily="18" charset="-127"/>
              </a:rPr>
              <a:t>株</a:t>
            </a:r>
            <a:r>
              <a:rPr lang="en-US" altLang="ja-JP" sz="3200" kern="0" dirty="0">
                <a:solidFill>
                  <a:srgbClr val="000000"/>
                </a:solidFill>
                <a:latin typeface="游明朝" panose="02020400000000000000" pitchFamily="18" charset="-128"/>
                <a:ea typeface="ＭＳ 明朝" panose="02020609040205080304" pitchFamily="17" charset="-128"/>
                <a:cs typeface="Batang" panose="02030600000101010101" pitchFamily="18" charset="-127"/>
              </a:rPr>
              <a:t>)</a:t>
            </a:r>
            <a:r>
              <a:rPr lang="ja-JP" altLang="en-US" sz="3200" kern="0" dirty="0">
                <a:solidFill>
                  <a:srgbClr val="000000"/>
                </a:solidFill>
                <a:latin typeface="游明朝" panose="02020400000000000000" pitchFamily="18" charset="-128"/>
                <a:ea typeface="ＭＳ 明朝" panose="02020609040205080304" pitchFamily="17" charset="-128"/>
                <a:cs typeface="Batang" panose="02030600000101010101" pitchFamily="18" charset="-127"/>
              </a:rPr>
              <a:t>が運営する牧場。ドラマ「秋の童話」で主人公のウンソ、ジュンソが暮らした家や木などが今もなお残っていて、作品の余韻に浸ることができる。</a:t>
            </a:r>
            <a:endParaRPr kumimoji="1" lang="ja-JP" altLang="en-US" sz="3200" dirty="0"/>
          </a:p>
        </p:txBody>
      </p:sp>
      <p:pic>
        <p:nvPicPr>
          <p:cNvPr id="18" name="図 17">
            <a:extLst>
              <a:ext uri="{FF2B5EF4-FFF2-40B4-BE49-F238E27FC236}">
                <a16:creationId xmlns:a16="http://schemas.microsoft.com/office/drawing/2014/main" id="{04F75BC0-B7A6-4821-A73E-717B2181BEC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25052" y="2983230"/>
            <a:ext cx="4657348" cy="3265170"/>
          </a:xfrm>
          <a:prstGeom prst="rect">
            <a:avLst/>
          </a:prstGeom>
          <a:noFill/>
          <a:ln>
            <a:noFill/>
          </a:ln>
        </p:spPr>
      </p:pic>
      <p:sp>
        <p:nvSpPr>
          <p:cNvPr id="9" name="四角形: 角を丸くする 8">
            <a:extLst>
              <a:ext uri="{FF2B5EF4-FFF2-40B4-BE49-F238E27FC236}">
                <a16:creationId xmlns:a16="http://schemas.microsoft.com/office/drawing/2014/main" id="{BE8A6C4F-A75C-4762-B903-300E26446555}"/>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1961164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56" y="311280"/>
            <a:ext cx="8507094" cy="584776"/>
            <a:chOff x="3631247" y="1266449"/>
            <a:chExt cx="3253227" cy="584776"/>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1247" y="1266450"/>
              <a:ext cx="2525730"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3" y="1266449"/>
              <a:ext cx="3192951" cy="584775"/>
            </a:xfrm>
            <a:prstGeom prst="rect">
              <a:avLst/>
            </a:prstGeom>
            <a:noFill/>
          </p:spPr>
          <p:txBody>
            <a:bodyPr wrap="square" rtlCol="0">
              <a:spAutoFit/>
            </a:bodyPr>
            <a:lstStyle/>
            <a:p>
              <a:r>
                <a:rPr lang="en-US" altLang="ko-KR" sz="3200" b="1" i="0" dirty="0">
                  <a:solidFill>
                    <a:srgbClr val="1A68B3"/>
                  </a:solidFill>
                  <a:effectLst/>
                  <a:latin typeface="ＭＳ 明朝" panose="02020609040205080304" pitchFamily="17" charset="-128"/>
                  <a:ea typeface="ＭＳ 明朝" panose="02020609040205080304" pitchFamily="17" charset="-128"/>
                </a:rPr>
                <a:t>3)</a:t>
              </a:r>
              <a:r>
                <a:rPr lang="ko-KR" altLang="en-US" sz="3200" b="1" i="0" dirty="0">
                  <a:solidFill>
                    <a:srgbClr val="1A68B3"/>
                  </a:solidFill>
                  <a:effectLst/>
                  <a:latin typeface="Batang" panose="02030600000101010101" pitchFamily="18" charset="-127"/>
                  <a:ea typeface="Batang" panose="02030600000101010101" pitchFamily="18" charset="-127"/>
                </a:rPr>
                <a:t>대관령 </a:t>
              </a:r>
              <a:r>
                <a:rPr lang="ko-KR" altLang="en-US" sz="3200" b="1" i="0" dirty="0" err="1">
                  <a:solidFill>
                    <a:srgbClr val="1A68B3"/>
                  </a:solidFill>
                  <a:effectLst/>
                  <a:latin typeface="Batang" panose="02030600000101010101" pitchFamily="18" charset="-127"/>
                  <a:ea typeface="Batang" panose="02030600000101010101" pitchFamily="18" charset="-127"/>
                </a:rPr>
                <a:t>삼양목장</a:t>
              </a:r>
              <a:r>
                <a:rPr lang="ko-KR" altLang="en-US" sz="3200" b="1" i="0" dirty="0">
                  <a:solidFill>
                    <a:srgbClr val="1A68B3"/>
                  </a:solidFill>
                  <a:effectLst/>
                  <a:latin typeface="Batang" panose="02030600000101010101" pitchFamily="18" charset="-127"/>
                  <a:ea typeface="Batang" panose="02030600000101010101" pitchFamily="18" charset="-127"/>
                </a:rPr>
                <a:t> 大関嶺三養牧場</a:t>
              </a:r>
            </a:p>
          </p:txBody>
        </p:sp>
      </p:grpSp>
      <p:sp>
        <p:nvSpPr>
          <p:cNvPr id="5" name="テキスト ボックス 4">
            <a:extLst>
              <a:ext uri="{FF2B5EF4-FFF2-40B4-BE49-F238E27FC236}">
                <a16:creationId xmlns:a16="http://schemas.microsoft.com/office/drawing/2014/main" id="{F852EC21-8FB3-4F44-88A0-0384C513CAD3}"/>
              </a:ext>
            </a:extLst>
          </p:cNvPr>
          <p:cNvSpPr txBox="1"/>
          <p:nvPr/>
        </p:nvSpPr>
        <p:spPr>
          <a:xfrm>
            <a:off x="180974" y="1007009"/>
            <a:ext cx="11687175" cy="630878"/>
          </a:xfrm>
          <a:prstGeom prst="rect">
            <a:avLst/>
          </a:prstGeom>
          <a:noFill/>
        </p:spPr>
        <p:txBody>
          <a:bodyPr wrap="square" rtlCol="0">
            <a:spAutoFit/>
          </a:bodyPr>
          <a:lstStyle/>
          <a:p>
            <a:pPr>
              <a:lnSpc>
                <a:spcPts val="4500"/>
              </a:lnSpc>
              <a:tabLst>
                <a:tab pos="4960620" algn="l"/>
              </a:tabLst>
            </a:pPr>
            <a:r>
              <a:rPr lang="ko-KR" altLang="en-US" sz="3200" kern="0" dirty="0">
                <a:solidFill>
                  <a:srgbClr val="FF00FF"/>
                </a:solidFill>
                <a:latin typeface="游明朝" panose="02020400000000000000" pitchFamily="18" charset="-128"/>
                <a:ea typeface="ＭＳ 明朝" panose="02020609040205080304" pitchFamily="17" charset="-128"/>
                <a:cs typeface="Batang" panose="02030600000101010101" pitchFamily="18" charset="-127"/>
              </a:rPr>
              <a:t>양떼목장 </a:t>
            </a:r>
            <a:r>
              <a:rPr lang="ko-KR" altLang="en-US" sz="3200" kern="0" dirty="0" err="1">
                <a:solidFill>
                  <a:srgbClr val="FF00FF"/>
                </a:solidFill>
                <a:latin typeface="游明朝" panose="02020400000000000000" pitchFamily="18" charset="-128"/>
                <a:ea typeface="ＭＳ 明朝" panose="02020609040205080304" pitchFamily="17" charset="-128"/>
                <a:cs typeface="Batang" panose="02030600000101010101" pitchFamily="18" charset="-127"/>
              </a:rPr>
              <a:t>삼양목장</a:t>
            </a:r>
            <a:r>
              <a:rPr lang="ko-KR" altLang="en-US" sz="3200" kern="0" dirty="0">
                <a:solidFill>
                  <a:srgbClr val="FF00FF"/>
                </a:solidFill>
                <a:latin typeface="游明朝" panose="02020400000000000000" pitchFamily="18" charset="-128"/>
                <a:ea typeface="ＭＳ 明朝" panose="02020609040205080304" pitchFamily="17" charset="-128"/>
                <a:cs typeface="Batang" panose="02030600000101010101" pitchFamily="18" charset="-127"/>
              </a:rPr>
              <a:t> 하늘목장 대관령 </a:t>
            </a:r>
            <a:r>
              <a:rPr lang="en-US" altLang="ko-KR" sz="3200" kern="0" dirty="0">
                <a:solidFill>
                  <a:srgbClr val="FF00FF"/>
                </a:solidFill>
                <a:latin typeface="游明朝" panose="02020400000000000000" pitchFamily="18" charset="-128"/>
                <a:ea typeface="ＭＳ 明朝" panose="02020609040205080304" pitchFamily="17" charset="-128"/>
                <a:cs typeface="Batang" panose="02030600000101010101" pitchFamily="18" charset="-127"/>
              </a:rPr>
              <a:t>3</a:t>
            </a:r>
            <a:r>
              <a:rPr lang="ko-KR" altLang="en-US" sz="3200" kern="0" dirty="0">
                <a:solidFill>
                  <a:srgbClr val="FF00FF"/>
                </a:solidFill>
                <a:latin typeface="游明朝" panose="02020400000000000000" pitchFamily="18" charset="-128"/>
                <a:ea typeface="ＭＳ 明朝" panose="02020609040205080304" pitchFamily="17" charset="-128"/>
                <a:cs typeface="Batang" panose="02030600000101010101" pitchFamily="18" charset="-127"/>
              </a:rPr>
              <a:t>대 목장 중 당신의 선택은</a:t>
            </a:r>
            <a:r>
              <a:rPr lang="en-US" altLang="ko-KR" sz="3200" kern="0" dirty="0">
                <a:solidFill>
                  <a:srgbClr val="FF00FF"/>
                </a:solidFill>
                <a:latin typeface="游明朝" panose="02020400000000000000" pitchFamily="18" charset="-128"/>
                <a:ea typeface="ＭＳ 明朝" panose="02020609040205080304" pitchFamily="17" charset="-128"/>
                <a:cs typeface="Batang" panose="02030600000101010101" pitchFamily="18" charset="-127"/>
              </a:rPr>
              <a:t>? </a:t>
            </a:r>
            <a:endParaRPr kumimoji="1" lang="ja-JP" altLang="en-US" sz="3200" dirty="0">
              <a:solidFill>
                <a:srgbClr val="FF00FF"/>
              </a:solidFill>
            </a:endParaRPr>
          </a:p>
        </p:txBody>
      </p:sp>
      <p:sp>
        <p:nvSpPr>
          <p:cNvPr id="11" name="四角形: 角を丸くする 10">
            <a:extLst>
              <a:ext uri="{FF2B5EF4-FFF2-40B4-BE49-F238E27FC236}">
                <a16:creationId xmlns:a16="http://schemas.microsoft.com/office/drawing/2014/main" id="{142471A0-8F16-4A5D-881A-C2429CAC9CAF}"/>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a:t>
            </a:r>
            <a:r>
              <a:rPr kumimoji="1" lang="ko-KR" altLang="en-US" sz="3200" b="1" i="0" u="none" strike="noStrike" kern="1200" cap="none" spc="0" normalizeH="0" baseline="0" noProof="0" dirty="0" err="1">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관령</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大関嶺</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pic>
        <p:nvPicPr>
          <p:cNvPr id="2" name="オンライン メディア 1" title="양떼목장 삼양목장 하늘목장 대관령 3대 목장 중 당신의 선택은? [국내여행]">
            <a:hlinkClick r:id="" action="ppaction://media"/>
            <a:extLst>
              <a:ext uri="{FF2B5EF4-FFF2-40B4-BE49-F238E27FC236}">
                <a16:creationId xmlns:a16="http://schemas.microsoft.com/office/drawing/2014/main" id="{995408C4-0900-49ED-A743-63724E4886C4}"/>
              </a:ext>
            </a:extLst>
          </p:cNvPr>
          <p:cNvPicPr>
            <a:picLocks noRot="1" noChangeAspect="1"/>
          </p:cNvPicPr>
          <p:nvPr>
            <a:videoFile r:link="rId1"/>
          </p:nvPr>
        </p:nvPicPr>
        <p:blipFill>
          <a:blip r:embed="rId5"/>
          <a:stretch>
            <a:fillRect/>
          </a:stretch>
        </p:blipFill>
        <p:spPr>
          <a:xfrm>
            <a:off x="1857375" y="1637887"/>
            <a:ext cx="8170258" cy="4616196"/>
          </a:xfrm>
          <a:prstGeom prst="rect">
            <a:avLst/>
          </a:prstGeom>
        </p:spPr>
      </p:pic>
    </p:spTree>
    <p:extLst>
      <p:ext uri="{BB962C8B-B14F-4D97-AF65-F5344CB8AC3E}">
        <p14:creationId xmlns:p14="http://schemas.microsoft.com/office/powerpoint/2010/main" val="40340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53" y="273429"/>
            <a:ext cx="5906740" cy="584776"/>
            <a:chOff x="3631247" y="1266449"/>
            <a:chExt cx="2193263" cy="584776"/>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132987"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3" y="1266449"/>
              <a:ext cx="2132987" cy="5847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4)</a:t>
              </a:r>
              <a:r>
                <a:rPr lang="ko-KR" altLang="en-US" sz="3200" b="1" i="0" dirty="0">
                  <a:solidFill>
                    <a:srgbClr val="1A68B3"/>
                  </a:solidFill>
                  <a:effectLst/>
                  <a:latin typeface="Batang" panose="02030600000101010101" pitchFamily="18" charset="-127"/>
                  <a:ea typeface="Batang" panose="02030600000101010101" pitchFamily="18" charset="-127"/>
                </a:rPr>
                <a:t>이호석 문학관李孝石文学館</a:t>
              </a:r>
            </a:p>
          </p:txBody>
        </p:sp>
      </p:grpSp>
      <p:pic>
        <p:nvPicPr>
          <p:cNvPr id="4" name="図 3">
            <a:extLst>
              <a:ext uri="{FF2B5EF4-FFF2-40B4-BE49-F238E27FC236}">
                <a16:creationId xmlns:a16="http://schemas.microsoft.com/office/drawing/2014/main" id="{E7269813-7A74-442B-B885-379FE82EF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91" y="1266450"/>
            <a:ext cx="2563755" cy="3725990"/>
          </a:xfrm>
          <a:prstGeom prst="rect">
            <a:avLst/>
          </a:prstGeom>
        </p:spPr>
      </p:pic>
      <p:pic>
        <p:nvPicPr>
          <p:cNvPr id="8" name="図 7">
            <a:extLst>
              <a:ext uri="{FF2B5EF4-FFF2-40B4-BE49-F238E27FC236}">
                <a16:creationId xmlns:a16="http://schemas.microsoft.com/office/drawing/2014/main" id="{4A971311-E72A-4894-A3B7-528623067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609" y="1134815"/>
            <a:ext cx="6858000" cy="3857625"/>
          </a:xfrm>
          <a:prstGeom prst="rect">
            <a:avLst/>
          </a:prstGeom>
        </p:spPr>
      </p:pic>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241189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53" y="273429"/>
            <a:ext cx="4801872" cy="584776"/>
            <a:chOff x="3631247" y="1266449"/>
            <a:chExt cx="2193263" cy="584776"/>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132987"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3" y="1266449"/>
              <a:ext cx="2132987" cy="5847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5)</a:t>
              </a:r>
              <a:r>
                <a:rPr lang="ko-KR" altLang="en-US" sz="3200" b="1" dirty="0" err="1">
                  <a:solidFill>
                    <a:srgbClr val="1A68B3"/>
                  </a:solidFill>
                  <a:latin typeface="Batang" panose="02030600000101010101" pitchFamily="18" charset="-127"/>
                  <a:ea typeface="Batang" panose="02030600000101010101" pitchFamily="18" charset="-127"/>
                </a:rPr>
                <a:t>평창알펜시아</a:t>
              </a:r>
              <a:r>
                <a:rPr lang="ko-KR" altLang="en-US" sz="3200" b="1" dirty="0">
                  <a:solidFill>
                    <a:srgbClr val="1A68B3"/>
                  </a:solidFill>
                  <a:latin typeface="Batang" panose="02030600000101010101" pitchFamily="18" charset="-127"/>
                  <a:ea typeface="Batang" panose="02030600000101010101" pitchFamily="18" charset="-127"/>
                </a:rPr>
                <a:t>　리조트</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pic>
        <p:nvPicPr>
          <p:cNvPr id="3" name="図 2">
            <a:extLst>
              <a:ext uri="{FF2B5EF4-FFF2-40B4-BE49-F238E27FC236}">
                <a16:creationId xmlns:a16="http://schemas.microsoft.com/office/drawing/2014/main" id="{5E615105-4791-4116-BEDC-C281B64E5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85" y="2927925"/>
            <a:ext cx="5143500" cy="2895600"/>
          </a:xfrm>
          <a:prstGeom prst="rect">
            <a:avLst/>
          </a:prstGeom>
        </p:spPr>
      </p:pic>
      <p:sp>
        <p:nvSpPr>
          <p:cNvPr id="5" name="正方形/長方形 4">
            <a:extLst>
              <a:ext uri="{FF2B5EF4-FFF2-40B4-BE49-F238E27FC236}">
                <a16:creationId xmlns:a16="http://schemas.microsoft.com/office/drawing/2014/main" id="{09348050-E869-4DDA-8457-537C9124D763}"/>
              </a:ext>
            </a:extLst>
          </p:cNvPr>
          <p:cNvSpPr/>
          <p:nvPr/>
        </p:nvSpPr>
        <p:spPr>
          <a:xfrm>
            <a:off x="4012865" y="5213925"/>
            <a:ext cx="1390650" cy="5847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sz="2400" b="1" dirty="0" err="1">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호텔킹</a:t>
            </a:r>
            <a:endParaRPr kumimoji="1" lang="ja-JP" altLang="en-US" sz="24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11" name="図 10">
            <a:extLst>
              <a:ext uri="{FF2B5EF4-FFF2-40B4-BE49-F238E27FC236}">
                <a16:creationId xmlns:a16="http://schemas.microsoft.com/office/drawing/2014/main" id="{F6C71432-AB7E-4EF3-8E90-3AC0A96EE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6690" y="2515377"/>
            <a:ext cx="2540000" cy="3810000"/>
          </a:xfrm>
          <a:prstGeom prst="rect">
            <a:avLst/>
          </a:prstGeom>
        </p:spPr>
      </p:pic>
      <p:pic>
        <p:nvPicPr>
          <p:cNvPr id="15" name="図 14">
            <a:extLst>
              <a:ext uri="{FF2B5EF4-FFF2-40B4-BE49-F238E27FC236}">
                <a16:creationId xmlns:a16="http://schemas.microsoft.com/office/drawing/2014/main" id="{54A75C34-AF3E-4271-934E-1410ABCCB6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522165"/>
            <a:ext cx="2652398" cy="1975484"/>
          </a:xfrm>
          <a:prstGeom prst="rect">
            <a:avLst/>
          </a:prstGeom>
        </p:spPr>
      </p:pic>
      <p:sp>
        <p:nvSpPr>
          <p:cNvPr id="16" name="テキスト ボックス 15">
            <a:extLst>
              <a:ext uri="{FF2B5EF4-FFF2-40B4-BE49-F238E27FC236}">
                <a16:creationId xmlns:a16="http://schemas.microsoft.com/office/drawing/2014/main" id="{C17B6C6E-FFFD-47C2-8FB8-06E5596AF398}"/>
              </a:ext>
            </a:extLst>
          </p:cNvPr>
          <p:cNvSpPr txBox="1"/>
          <p:nvPr/>
        </p:nvSpPr>
        <p:spPr>
          <a:xfrm>
            <a:off x="254320" y="1031242"/>
            <a:ext cx="10663330" cy="1426031"/>
          </a:xfrm>
          <a:prstGeom prst="rect">
            <a:avLst/>
          </a:prstGeom>
          <a:noFill/>
        </p:spPr>
        <p:txBody>
          <a:bodyPr wrap="square" rtlCol="0">
            <a:spAutoFit/>
          </a:bodyPr>
          <a:lstStyle/>
          <a:p>
            <a:pPr>
              <a:lnSpc>
                <a:spcPts val="2600"/>
              </a:lnSpc>
            </a:pPr>
            <a:r>
              <a:rPr kumimoji="1" lang="en-US" altLang="ko-KR" sz="2400" dirty="0">
                <a:latin typeface="Batang" panose="02030600000101010101" pitchFamily="18" charset="-127"/>
                <a:ea typeface="Batang" panose="02030600000101010101" pitchFamily="18" charset="-127"/>
              </a:rPr>
              <a:t>2018 </a:t>
            </a:r>
            <a:r>
              <a:rPr kumimoji="1" lang="ko-KR" altLang="en-US" sz="2400" dirty="0">
                <a:latin typeface="Batang" panose="02030600000101010101" pitchFamily="18" charset="-127"/>
                <a:ea typeface="Batang" panose="02030600000101010101" pitchFamily="18" charset="-127"/>
              </a:rPr>
              <a:t>평창 동계올림픽의 주 개최지로 사용되었다</a:t>
            </a:r>
            <a:r>
              <a:rPr kumimoji="1" lang="en-US" altLang="ko-KR" sz="2400" dirty="0">
                <a:latin typeface="Batang" panose="02030600000101010101" pitchFamily="18" charset="-127"/>
                <a:ea typeface="Batang" panose="02030600000101010101" pitchFamily="18" charset="-127"/>
              </a:rPr>
              <a:t>. </a:t>
            </a:r>
            <a:r>
              <a:rPr kumimoji="1" lang="ko-KR" altLang="en-US" sz="2400" dirty="0">
                <a:latin typeface="Batang" panose="02030600000101010101" pitchFamily="18" charset="-127"/>
                <a:ea typeface="Batang" panose="02030600000101010101" pitchFamily="18" charset="-127"/>
              </a:rPr>
              <a:t>강원도의 지방공기업인 강원도개발공사 소유다</a:t>
            </a:r>
            <a:r>
              <a:rPr kumimoji="1" lang="en-US" altLang="ko-KR" sz="2400" dirty="0">
                <a:latin typeface="Batang" panose="02030600000101010101" pitchFamily="18" charset="-127"/>
                <a:ea typeface="Batang" panose="02030600000101010101" pitchFamily="18" charset="-127"/>
              </a:rPr>
              <a:t>.</a:t>
            </a:r>
          </a:p>
          <a:p>
            <a:pPr>
              <a:lnSpc>
                <a:spcPts val="2600"/>
              </a:lnSpc>
            </a:pPr>
            <a:r>
              <a:rPr kumimoji="1" lang="ko-KR" altLang="en-US" sz="2400" dirty="0">
                <a:latin typeface="Batang" panose="02030600000101010101" pitchFamily="18" charset="-127"/>
                <a:ea typeface="Batang" panose="02030600000101010101" pitchFamily="18" charset="-127"/>
              </a:rPr>
              <a:t>이름의 유래는 알프스와 아시아를 조합한 것</a:t>
            </a:r>
            <a:r>
              <a:rPr kumimoji="1" lang="en-US" altLang="ko-KR" sz="2400" dirty="0">
                <a:latin typeface="Batang" panose="02030600000101010101" pitchFamily="18" charset="-127"/>
                <a:ea typeface="Batang" panose="02030600000101010101" pitchFamily="18" charset="-127"/>
              </a:rPr>
              <a:t>. </a:t>
            </a:r>
            <a:r>
              <a:rPr kumimoji="1" lang="ko-KR" altLang="en-US" sz="2400" dirty="0">
                <a:latin typeface="Batang" panose="02030600000101010101" pitchFamily="18" charset="-127"/>
                <a:ea typeface="Batang" panose="02030600000101010101" pitchFamily="18" charset="-127"/>
              </a:rPr>
              <a:t>그러나 시설 면으로는 캐나다의 유명 리조트 체인인 휘슬러를 </a:t>
            </a:r>
            <a:r>
              <a:rPr kumimoji="1" lang="ko-KR" altLang="en-US" sz="2400" dirty="0" err="1">
                <a:latin typeface="Batang" panose="02030600000101010101" pitchFamily="18" charset="-127"/>
                <a:ea typeface="Batang" panose="02030600000101010101" pitchFamily="18" charset="-127"/>
              </a:rPr>
              <a:t>밴치마킹하여</a:t>
            </a:r>
            <a:r>
              <a:rPr kumimoji="1" lang="ko-KR" altLang="en-US" sz="2400" dirty="0">
                <a:latin typeface="Batang" panose="02030600000101010101" pitchFamily="18" charset="-127"/>
                <a:ea typeface="Batang" panose="02030600000101010101" pitchFamily="18" charset="-127"/>
              </a:rPr>
              <a:t> 만들었다</a:t>
            </a:r>
            <a:r>
              <a:rPr kumimoji="1" lang="en-US" altLang="ko-KR" sz="2400" dirty="0">
                <a:latin typeface="Batang" panose="02030600000101010101" pitchFamily="18" charset="-127"/>
                <a:ea typeface="Batang" panose="02030600000101010101" pitchFamily="18" charset="-127"/>
              </a:rPr>
              <a:t>. </a:t>
            </a:r>
            <a:r>
              <a:rPr kumimoji="1" lang="ko-KR" altLang="en-US" sz="2400" dirty="0">
                <a:latin typeface="Batang" panose="02030600000101010101" pitchFamily="18" charset="-127"/>
                <a:ea typeface="Batang" panose="02030600000101010101" pitchFamily="18" charset="-127"/>
              </a:rPr>
              <a:t>즉 이름만 알프스</a:t>
            </a:r>
            <a:r>
              <a:rPr kumimoji="1" lang="en-US" altLang="ko-KR" sz="2400" dirty="0">
                <a:latin typeface="Batang" panose="02030600000101010101" pitchFamily="18" charset="-127"/>
                <a:ea typeface="Batang" panose="02030600000101010101" pitchFamily="18" charset="-127"/>
              </a:rPr>
              <a:t>.</a:t>
            </a:r>
            <a:endParaRPr kumimoji="1" lang="ja-JP" altLang="en-US" sz="2400"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28931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52" y="273429"/>
            <a:ext cx="5211447" cy="1077218"/>
            <a:chOff x="3631247" y="1266449"/>
            <a:chExt cx="2193263" cy="1077218"/>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132987"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3" y="1266449"/>
              <a:ext cx="2132987" cy="1077218"/>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5)-2</a:t>
              </a:r>
              <a:r>
                <a:rPr lang="ko-KR" altLang="en-US" sz="3200" b="1" dirty="0" err="1">
                  <a:solidFill>
                    <a:srgbClr val="1A68B3"/>
                  </a:solidFill>
                  <a:latin typeface="Batang" panose="02030600000101010101" pitchFamily="18" charset="-127"/>
                  <a:ea typeface="Batang" panose="02030600000101010101" pitchFamily="18" charset="-127"/>
                </a:rPr>
                <a:t>휘닉스</a:t>
              </a:r>
              <a:r>
                <a:rPr lang="ko-KR" altLang="en-US" sz="3200" b="1" dirty="0">
                  <a:solidFill>
                    <a:srgbClr val="1A68B3"/>
                  </a:solidFill>
                  <a:latin typeface="Batang" panose="02030600000101010101" pitchFamily="18" charset="-127"/>
                  <a:ea typeface="Batang" panose="02030600000101010101" pitchFamily="18" charset="-127"/>
                </a:rPr>
                <a:t> 평창　리조트</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pic>
        <p:nvPicPr>
          <p:cNvPr id="4" name="図 3">
            <a:extLst>
              <a:ext uri="{FF2B5EF4-FFF2-40B4-BE49-F238E27FC236}">
                <a16:creationId xmlns:a16="http://schemas.microsoft.com/office/drawing/2014/main" id="{7F8BB6B8-FD0E-4CE9-8DC3-8662EA374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550" y="1266449"/>
            <a:ext cx="4086565" cy="2790825"/>
          </a:xfrm>
          <a:prstGeom prst="rect">
            <a:avLst/>
          </a:prstGeom>
        </p:spPr>
      </p:pic>
      <p:pic>
        <p:nvPicPr>
          <p:cNvPr id="8" name="図 7">
            <a:extLst>
              <a:ext uri="{FF2B5EF4-FFF2-40B4-BE49-F238E27FC236}">
                <a16:creationId xmlns:a16="http://schemas.microsoft.com/office/drawing/2014/main" id="{05B76023-7C27-45E4-932D-9B0638ED5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995" y="1266450"/>
            <a:ext cx="4086565" cy="2790825"/>
          </a:xfrm>
          <a:prstGeom prst="rect">
            <a:avLst/>
          </a:prstGeom>
        </p:spPr>
      </p:pic>
      <p:pic>
        <p:nvPicPr>
          <p:cNvPr id="17" name="図 16">
            <a:extLst>
              <a:ext uri="{FF2B5EF4-FFF2-40B4-BE49-F238E27FC236}">
                <a16:creationId xmlns:a16="http://schemas.microsoft.com/office/drawing/2014/main" id="{4BDDA216-1954-438D-B432-AA7DE304D0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0962" y="3221164"/>
            <a:ext cx="4366515" cy="3274886"/>
          </a:xfrm>
          <a:prstGeom prst="rect">
            <a:avLst/>
          </a:prstGeom>
        </p:spPr>
      </p:pic>
    </p:spTree>
    <p:extLst>
      <p:ext uri="{BB962C8B-B14F-4D97-AF65-F5344CB8AC3E}">
        <p14:creationId xmlns:p14="http://schemas.microsoft.com/office/powerpoint/2010/main" val="4287324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2957460-9D47-42E0-9534-087B5C127F95}"/>
              </a:ext>
            </a:extLst>
          </p:cNvPr>
          <p:cNvPicPr>
            <a:picLocks noChangeAspect="1"/>
          </p:cNvPicPr>
          <p:nvPr/>
        </p:nvPicPr>
        <p:blipFill rotWithShape="1">
          <a:blip r:embed="rId2">
            <a:extLst>
              <a:ext uri="{28A0092B-C50C-407E-A947-70E740481C1C}">
                <a14:useLocalDpi xmlns:a14="http://schemas.microsoft.com/office/drawing/2010/main" val="0"/>
              </a:ext>
            </a:extLst>
          </a:blip>
          <a:srcRect t="12569"/>
          <a:stretch/>
        </p:blipFill>
        <p:spPr>
          <a:xfrm>
            <a:off x="323213" y="1146175"/>
            <a:ext cx="4257040" cy="5600698"/>
          </a:xfrm>
          <a:prstGeom prst="rect">
            <a:avLst/>
          </a:prstGeom>
        </p:spPr>
      </p:pic>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53" y="273429"/>
            <a:ext cx="6203317" cy="584776"/>
            <a:chOff x="3631247" y="1266449"/>
            <a:chExt cx="2506793" cy="584776"/>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1247" y="1266450"/>
              <a:ext cx="2132987"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3" y="1266449"/>
              <a:ext cx="2446517" cy="5847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6)</a:t>
              </a:r>
              <a:r>
                <a:rPr lang="ko-KR" altLang="en-US" sz="3200" b="1" dirty="0" err="1">
                  <a:solidFill>
                    <a:srgbClr val="1A68B3"/>
                  </a:solidFill>
                  <a:latin typeface="ＭＳ 明朝" panose="02020609040205080304" pitchFamily="17" charset="-128"/>
                  <a:ea typeface="ＭＳ 明朝" panose="02020609040205080304" pitchFamily="17" charset="-128"/>
                </a:rPr>
                <a:t>용평리조트</a:t>
              </a:r>
              <a:r>
                <a:rPr lang="ko-KR" altLang="en-US" sz="3200" b="1" dirty="0">
                  <a:solidFill>
                    <a:srgbClr val="1A68B3"/>
                  </a:solidFill>
                  <a:latin typeface="ＭＳ 明朝" panose="02020609040205080304" pitchFamily="17" charset="-128"/>
                  <a:ea typeface="ＭＳ 明朝" panose="02020609040205080304" pitchFamily="17" charset="-128"/>
                </a:rPr>
                <a:t> 龍平リゾート</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5" name="正方形/長方形 4">
            <a:extLst>
              <a:ext uri="{FF2B5EF4-FFF2-40B4-BE49-F238E27FC236}">
                <a16:creationId xmlns:a16="http://schemas.microsoft.com/office/drawing/2014/main" id="{09348050-E869-4DDA-8457-537C9124D763}"/>
              </a:ext>
            </a:extLst>
          </p:cNvPr>
          <p:cNvSpPr/>
          <p:nvPr/>
        </p:nvSpPr>
        <p:spPr>
          <a:xfrm>
            <a:off x="2451733" y="1261108"/>
            <a:ext cx="1727536" cy="5847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sz="2400" b="1">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겨울 연가</a:t>
            </a:r>
            <a:endParaRPr kumimoji="1" lang="ja-JP" altLang="en-US" sz="24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16" name="テキスト ボックス 15">
            <a:extLst>
              <a:ext uri="{FF2B5EF4-FFF2-40B4-BE49-F238E27FC236}">
                <a16:creationId xmlns:a16="http://schemas.microsoft.com/office/drawing/2014/main" id="{C17B6C6E-FFFD-47C2-8FB8-06E5596AF398}"/>
              </a:ext>
            </a:extLst>
          </p:cNvPr>
          <p:cNvSpPr txBox="1"/>
          <p:nvPr/>
        </p:nvSpPr>
        <p:spPr>
          <a:xfrm>
            <a:off x="4759956" y="875352"/>
            <a:ext cx="7208523" cy="5221942"/>
          </a:xfrm>
          <a:prstGeom prst="rect">
            <a:avLst/>
          </a:prstGeom>
          <a:noFill/>
        </p:spPr>
        <p:txBody>
          <a:bodyPr wrap="square" rtlCol="0">
            <a:spAutoFit/>
          </a:bodyPr>
          <a:lstStyle/>
          <a:p>
            <a:pPr>
              <a:lnSpc>
                <a:spcPts val="4000"/>
              </a:lnSpc>
            </a:pPr>
            <a:r>
              <a:rPr lang="en-US" altLang="ko-KR" sz="3600" dirty="0">
                <a:latin typeface="Batang" panose="02030600000101010101" pitchFamily="18" charset="-127"/>
                <a:ea typeface="Batang" panose="02030600000101010101" pitchFamily="18" charset="-127"/>
              </a:rPr>
              <a:t>1975</a:t>
            </a:r>
            <a:r>
              <a:rPr lang="ko-KR" altLang="en-US" sz="3600" dirty="0">
                <a:latin typeface="Batang" panose="02030600000101010101" pitchFamily="18" charset="-127"/>
                <a:ea typeface="Batang" panose="02030600000101010101" pitchFamily="18" charset="-127"/>
              </a:rPr>
              <a:t>년 개장한 후 </a:t>
            </a:r>
            <a:r>
              <a:rPr lang="ko-KR" altLang="en-US" sz="3600" dirty="0" err="1">
                <a:latin typeface="Batang" panose="02030600000101010101" pitchFamily="18" charset="-127"/>
                <a:ea typeface="Batang" panose="02030600000101010101" pitchFamily="18" charset="-127"/>
              </a:rPr>
              <a:t>동계아시안게임등</a:t>
            </a:r>
            <a:r>
              <a:rPr lang="ko-KR" altLang="en-US" sz="3600" dirty="0">
                <a:latin typeface="Batang" panose="02030600000101010101" pitchFamily="18" charset="-127"/>
                <a:ea typeface="Batang" panose="02030600000101010101" pitchFamily="18" charset="-127"/>
              </a:rPr>
              <a:t> 여러 국제경기를 개최했다</a:t>
            </a:r>
            <a:r>
              <a:rPr lang="en-US" altLang="ko-KR" sz="3600" dirty="0">
                <a:latin typeface="Batang" panose="02030600000101010101" pitchFamily="18" charset="-127"/>
                <a:ea typeface="Batang" panose="02030600000101010101" pitchFamily="18" charset="-127"/>
              </a:rPr>
              <a:t>.</a:t>
            </a:r>
            <a:r>
              <a:rPr lang="ko-KR" altLang="en-US" sz="3600" dirty="0">
                <a:latin typeface="Batang" panose="02030600000101010101" pitchFamily="18" charset="-127"/>
                <a:ea typeface="Batang" panose="02030600000101010101" pitchFamily="18" charset="-127"/>
              </a:rPr>
              <a:t>국내최대 스키장으로 유명한 리조트인데</a:t>
            </a:r>
            <a:r>
              <a:rPr lang="en-US" altLang="ko-KR" sz="3600" dirty="0">
                <a:latin typeface="Batang" panose="02030600000101010101" pitchFamily="18" charset="-127"/>
                <a:ea typeface="Batang" panose="02030600000101010101" pitchFamily="18" charset="-127"/>
              </a:rPr>
              <a:t>, </a:t>
            </a:r>
            <a:r>
              <a:rPr lang="ko-KR" altLang="en-US" sz="3600" dirty="0">
                <a:latin typeface="Batang" panose="02030600000101010101" pitchFamily="18" charset="-127"/>
                <a:ea typeface="Batang" panose="02030600000101010101" pitchFamily="18" charset="-127"/>
              </a:rPr>
              <a:t>한국스키장경영협회에 의하면</a:t>
            </a:r>
            <a:r>
              <a:rPr lang="en-US" altLang="ko-KR" sz="3600" dirty="0">
                <a:latin typeface="Batang" panose="02030600000101010101" pitchFamily="18" charset="-127"/>
                <a:ea typeface="Batang" panose="02030600000101010101" pitchFamily="18" charset="-127"/>
              </a:rPr>
              <a:t>, </a:t>
            </a:r>
            <a:r>
              <a:rPr lang="ko-KR" altLang="en-US" sz="3600" dirty="0">
                <a:latin typeface="Batang" panose="02030600000101010101" pitchFamily="18" charset="-127"/>
                <a:ea typeface="Batang" panose="02030600000101010101" pitchFamily="18" charset="-127"/>
              </a:rPr>
              <a:t>국내 최초 스키장은 </a:t>
            </a:r>
            <a:r>
              <a:rPr lang="ko-KR" altLang="en-US" sz="3600" dirty="0" err="1">
                <a:latin typeface="Batang" panose="02030600000101010101" pitchFamily="18" charset="-127"/>
                <a:ea typeface="Batang" panose="02030600000101010101" pitchFamily="18" charset="-127"/>
              </a:rPr>
              <a:t>용평리조트</a:t>
            </a:r>
            <a:r>
              <a:rPr lang="ko-KR" altLang="en-US" sz="3600" dirty="0">
                <a:latin typeface="Batang" panose="02030600000101010101" pitchFamily="18" charset="-127"/>
                <a:ea typeface="Batang" panose="02030600000101010101" pitchFamily="18" charset="-127"/>
              </a:rPr>
              <a:t> 스키장이다</a:t>
            </a:r>
            <a:r>
              <a:rPr lang="en-US" altLang="ko-KR" sz="3600" dirty="0">
                <a:latin typeface="Batang" panose="02030600000101010101" pitchFamily="18" charset="-127"/>
                <a:ea typeface="Batang" panose="02030600000101010101" pitchFamily="18" charset="-127"/>
              </a:rPr>
              <a:t>. 2018 </a:t>
            </a:r>
            <a:r>
              <a:rPr lang="ko-KR" altLang="en-US" sz="3600" dirty="0">
                <a:latin typeface="Batang" panose="02030600000101010101" pitchFamily="18" charset="-127"/>
                <a:ea typeface="Batang" panose="02030600000101010101" pitchFamily="18" charset="-127"/>
              </a:rPr>
              <a:t>평창 동계올림픽 알파인 스키 종목이 </a:t>
            </a:r>
            <a:r>
              <a:rPr lang="ko-KR" altLang="en-US" sz="3600" dirty="0" err="1">
                <a:latin typeface="Batang" panose="02030600000101010101" pitchFamily="18" charset="-127"/>
                <a:ea typeface="Batang" panose="02030600000101010101" pitchFamily="18" charset="-127"/>
              </a:rPr>
              <a:t>용평리조트</a:t>
            </a:r>
            <a:r>
              <a:rPr lang="ko-KR" altLang="en-US" sz="3600" dirty="0">
                <a:latin typeface="Batang" panose="02030600000101010101" pitchFamily="18" charset="-127"/>
                <a:ea typeface="Batang" panose="02030600000101010101" pitchFamily="18" charset="-127"/>
              </a:rPr>
              <a:t> 레인보우 코스에서 열렸다</a:t>
            </a:r>
            <a:r>
              <a:rPr lang="en-US" altLang="ko-KR" sz="3600" dirty="0">
                <a:latin typeface="Batang" panose="02030600000101010101" pitchFamily="18" charset="-127"/>
                <a:ea typeface="Batang" panose="02030600000101010101" pitchFamily="18" charset="-127"/>
              </a:rPr>
              <a:t>.</a:t>
            </a:r>
            <a:endParaRPr kumimoji="1" lang="ja-JP" altLang="en-US" sz="3600"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62327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52" y="273429"/>
            <a:ext cx="6991988" cy="584776"/>
            <a:chOff x="3631247" y="1266449"/>
            <a:chExt cx="2632089" cy="584776"/>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132987"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3" y="1266449"/>
              <a:ext cx="2571813" cy="5847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7)</a:t>
              </a:r>
              <a:r>
                <a:rPr lang="ko-KR" altLang="en-US" sz="3200" b="1" dirty="0" err="1">
                  <a:solidFill>
                    <a:srgbClr val="1A68B3"/>
                  </a:solidFill>
                  <a:latin typeface="Batang" panose="02030600000101010101" pitchFamily="18" charset="-127"/>
                  <a:ea typeface="Batang" panose="02030600000101010101" pitchFamily="18" charset="-127"/>
                </a:rPr>
                <a:t>이승복기념관</a:t>
              </a:r>
              <a:r>
                <a:rPr lang="ko-KR" altLang="en-US" sz="3200" b="1" dirty="0">
                  <a:solidFill>
                    <a:srgbClr val="1A68B3"/>
                  </a:solidFill>
                  <a:latin typeface="Batang" panose="02030600000101010101" pitchFamily="18" charset="-127"/>
                  <a:ea typeface="Batang" panose="02030600000101010101" pitchFamily="18" charset="-127"/>
                </a:rPr>
                <a:t> 李承福記念館</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16" name="テキスト ボックス 15">
            <a:extLst>
              <a:ext uri="{FF2B5EF4-FFF2-40B4-BE49-F238E27FC236}">
                <a16:creationId xmlns:a16="http://schemas.microsoft.com/office/drawing/2014/main" id="{C17B6C6E-FFFD-47C2-8FB8-06E5596AF398}"/>
              </a:ext>
            </a:extLst>
          </p:cNvPr>
          <p:cNvSpPr txBox="1"/>
          <p:nvPr/>
        </p:nvSpPr>
        <p:spPr>
          <a:xfrm>
            <a:off x="254320" y="1031242"/>
            <a:ext cx="11805600" cy="2913618"/>
          </a:xfrm>
          <a:prstGeom prst="rect">
            <a:avLst/>
          </a:prstGeom>
          <a:noFill/>
        </p:spPr>
        <p:txBody>
          <a:bodyPr wrap="square" rtlCol="0">
            <a:spAutoFit/>
          </a:bodyPr>
          <a:lstStyle/>
          <a:p>
            <a:pPr>
              <a:lnSpc>
                <a:spcPts val="4400"/>
              </a:lnSpc>
            </a:pPr>
            <a:r>
              <a:rPr lang="en-US" altLang="ko-KR" sz="4000" dirty="0">
                <a:latin typeface="Batang" panose="02030600000101010101" pitchFamily="18" charset="-127"/>
                <a:ea typeface="Batang" panose="02030600000101010101" pitchFamily="18" charset="-127"/>
              </a:rPr>
              <a:t>1968</a:t>
            </a:r>
            <a:r>
              <a:rPr lang="ko-KR" altLang="en-US" sz="4000" dirty="0">
                <a:latin typeface="Batang" panose="02030600000101010101" pitchFamily="18" charset="-127"/>
                <a:ea typeface="Batang" panose="02030600000101010101" pitchFamily="18" charset="-127"/>
              </a:rPr>
              <a:t>년에 발생한 울진</a:t>
            </a:r>
            <a:r>
              <a:rPr lang="en-US" altLang="ko-KR" sz="4000" dirty="0">
                <a:latin typeface="Batang" panose="02030600000101010101" pitchFamily="18" charset="-127"/>
                <a:ea typeface="Batang" panose="02030600000101010101" pitchFamily="18" charset="-127"/>
              </a:rPr>
              <a:t>·</a:t>
            </a:r>
            <a:r>
              <a:rPr lang="ko-KR" altLang="en-US" sz="4000" dirty="0">
                <a:latin typeface="Batang" panose="02030600000101010101" pitchFamily="18" charset="-127"/>
                <a:ea typeface="Batang" panose="02030600000101010101" pitchFamily="18" charset="-127"/>
              </a:rPr>
              <a:t>삼척 무장 공비 침투 사건의 희생자이다</a:t>
            </a:r>
            <a:r>
              <a:rPr lang="en-US" altLang="ko-KR" sz="4000" dirty="0">
                <a:latin typeface="Batang" panose="02030600000101010101" pitchFamily="18" charset="-127"/>
                <a:ea typeface="Batang" panose="02030600000101010101" pitchFamily="18" charset="-127"/>
              </a:rPr>
              <a:t>. "</a:t>
            </a:r>
            <a:r>
              <a:rPr lang="ko-KR" altLang="en-US" sz="4000" dirty="0">
                <a:latin typeface="Batang" panose="02030600000101010101" pitchFamily="18" charset="-127"/>
                <a:ea typeface="Batang" panose="02030600000101010101" pitchFamily="18" charset="-127"/>
              </a:rPr>
              <a:t>나는 공산당이 싫어요</a:t>
            </a:r>
            <a:r>
              <a:rPr lang="en-US" altLang="ko-KR" sz="4000" dirty="0">
                <a:latin typeface="Batang" panose="02030600000101010101" pitchFamily="18" charset="-127"/>
                <a:ea typeface="Batang" panose="02030600000101010101" pitchFamily="18" charset="-127"/>
              </a:rPr>
              <a:t>"</a:t>
            </a:r>
            <a:r>
              <a:rPr lang="ko-KR" altLang="en-US" sz="4000" dirty="0">
                <a:latin typeface="Batang" panose="02030600000101010101" pitchFamily="18" charset="-127"/>
                <a:ea typeface="Batang" panose="02030600000101010101" pitchFamily="18" charset="-127"/>
              </a:rPr>
              <a:t>라는 발언을 한 것으로 널리 알려져 있다</a:t>
            </a:r>
            <a:r>
              <a:rPr lang="en-US" altLang="ko-KR" sz="4000" dirty="0">
                <a:latin typeface="Batang" panose="02030600000101010101" pitchFamily="18" charset="-127"/>
                <a:ea typeface="Batang" panose="02030600000101010101" pitchFamily="18" charset="-127"/>
              </a:rPr>
              <a:t>. </a:t>
            </a:r>
            <a:r>
              <a:rPr lang="ko-KR" altLang="en-US" sz="4000" dirty="0">
                <a:latin typeface="Batang" panose="02030600000101010101" pitchFamily="18" charset="-127"/>
                <a:ea typeface="Batang" panose="02030600000101010101" pitchFamily="18" charset="-127"/>
              </a:rPr>
              <a:t>이에 격분한 북한의 무장 공비에 의해 어린 소년과 그 일가족이 무참하게 살해당한다</a:t>
            </a:r>
            <a:r>
              <a:rPr lang="en-US" altLang="ko-KR" sz="4000" dirty="0">
                <a:latin typeface="Batang" panose="02030600000101010101" pitchFamily="18" charset="-127"/>
                <a:ea typeface="Batang" panose="02030600000101010101" pitchFamily="18" charset="-127"/>
              </a:rPr>
              <a:t>.</a:t>
            </a:r>
            <a:endParaRPr kumimoji="1" lang="ja-JP" altLang="en-US" sz="4000" dirty="0">
              <a:latin typeface="Batang" panose="02030600000101010101" pitchFamily="18" charset="-127"/>
              <a:ea typeface="Batang" panose="02030600000101010101" pitchFamily="18" charset="-127"/>
            </a:endParaRPr>
          </a:p>
        </p:txBody>
      </p:sp>
      <p:pic>
        <p:nvPicPr>
          <p:cNvPr id="8" name="図 7">
            <a:extLst>
              <a:ext uri="{FF2B5EF4-FFF2-40B4-BE49-F238E27FC236}">
                <a16:creationId xmlns:a16="http://schemas.microsoft.com/office/drawing/2014/main" id="{B87258F6-387A-4A56-BDDF-08E93A331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493" y="3429000"/>
            <a:ext cx="4370427" cy="2913618"/>
          </a:xfrm>
          <a:prstGeom prst="rect">
            <a:avLst/>
          </a:prstGeom>
        </p:spPr>
      </p:pic>
    </p:spTree>
    <p:extLst>
      <p:ext uri="{BB962C8B-B14F-4D97-AF65-F5344CB8AC3E}">
        <p14:creationId xmlns:p14="http://schemas.microsoft.com/office/powerpoint/2010/main" val="39728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0C2740E-5534-4A30-83B2-E42A9DC218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59063" y="0"/>
            <a:ext cx="4480560" cy="6721060"/>
          </a:xfrm>
          <a:prstGeom prst="rect">
            <a:avLst/>
          </a:prstGeom>
          <a:noFill/>
          <a:ln>
            <a:noFill/>
          </a:ln>
        </p:spPr>
      </p:pic>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52" y="273429"/>
            <a:ext cx="4076068" cy="584776"/>
            <a:chOff x="3631247" y="1266449"/>
            <a:chExt cx="2632089" cy="584776"/>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1247" y="1266450"/>
              <a:ext cx="2132987"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3" y="1266449"/>
              <a:ext cx="2571813" cy="5847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8)</a:t>
              </a:r>
              <a:r>
                <a:rPr lang="ko-KR" altLang="en-US" sz="3200" b="1" dirty="0">
                  <a:solidFill>
                    <a:srgbClr val="1A68B3"/>
                  </a:solidFill>
                  <a:latin typeface="ＭＳ 明朝" panose="02020609040205080304" pitchFamily="17" charset="-128"/>
                  <a:ea typeface="ＭＳ 明朝" panose="02020609040205080304" pitchFamily="17" charset="-128"/>
                </a:rPr>
                <a:t>오대산 五台山</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16" name="テキスト ボックス 15">
            <a:extLst>
              <a:ext uri="{FF2B5EF4-FFF2-40B4-BE49-F238E27FC236}">
                <a16:creationId xmlns:a16="http://schemas.microsoft.com/office/drawing/2014/main" id="{C17B6C6E-FFFD-47C2-8FB8-06E5596AF398}"/>
              </a:ext>
            </a:extLst>
          </p:cNvPr>
          <p:cNvSpPr txBox="1"/>
          <p:nvPr/>
        </p:nvSpPr>
        <p:spPr>
          <a:xfrm>
            <a:off x="254320" y="1031242"/>
            <a:ext cx="7325040" cy="5170646"/>
          </a:xfrm>
          <a:prstGeom prst="rect">
            <a:avLst/>
          </a:prstGeom>
          <a:noFill/>
        </p:spPr>
        <p:txBody>
          <a:bodyPr wrap="square" rtlCol="0">
            <a:spAutoFit/>
          </a:bodyPr>
          <a:lstStyle/>
          <a:p>
            <a:pPr>
              <a:lnSpc>
                <a:spcPts val="4400"/>
              </a:lnSpc>
            </a:pPr>
            <a:r>
              <a:rPr lang="ja-JP" altLang="en-US" sz="4000" dirty="0">
                <a:latin typeface="ＭＳ 明朝" panose="02020609040205080304" pitchFamily="17" charset="-128"/>
                <a:ea typeface="ＭＳ 明朝" panose="02020609040205080304" pitchFamily="17" charset="-128"/>
              </a:rPr>
              <a:t>朝鮮半島東部を貫く太白山脈の一部をなし、半島を東西に横断する車嶺山脈がここで西へ分かれている。同じく太白山脈の一部で五台山の北にある雪岳山や金剛山同様、奇岩の峰が連なる景観と、古い仏教寺院で知られている観光地である。</a:t>
            </a:r>
            <a:endParaRPr lang="en-US" altLang="ja-JP" sz="4000" dirty="0">
              <a:latin typeface="ＭＳ 明朝" panose="02020609040205080304" pitchFamily="17" charset="-128"/>
              <a:ea typeface="ＭＳ 明朝" panose="02020609040205080304" pitchFamily="17" charset="-128"/>
            </a:endParaRPr>
          </a:p>
          <a:p>
            <a:pPr>
              <a:lnSpc>
                <a:spcPts val="4400"/>
              </a:lnSpc>
            </a:pPr>
            <a:r>
              <a:rPr kumimoji="1" lang="en-US" altLang="ja-JP" sz="2400" dirty="0">
                <a:latin typeface="ＭＳ 明朝" panose="02020609040205080304" pitchFamily="17" charset="-128"/>
                <a:ea typeface="ＭＳ 明朝" panose="02020609040205080304" pitchFamily="17" charset="-128"/>
              </a:rPr>
              <a:t>‘20</a:t>
            </a:r>
            <a:r>
              <a:rPr kumimoji="1" lang="ja-JP" altLang="en-US" sz="2400" dirty="0">
                <a:latin typeface="ＭＳ 明朝" panose="02020609040205080304" pitchFamily="17" charset="-128"/>
                <a:ea typeface="ＭＳ 明朝" panose="02020609040205080304" pitchFamily="17" charset="-128"/>
              </a:rPr>
              <a:t>年</a:t>
            </a:r>
            <a:r>
              <a:rPr kumimoji="1" lang="en-US" altLang="ja-JP" sz="2400" dirty="0">
                <a:latin typeface="ＭＳ 明朝" panose="02020609040205080304" pitchFamily="17" charset="-128"/>
                <a:ea typeface="ＭＳ 明朝" panose="02020609040205080304" pitchFamily="17" charset="-128"/>
              </a:rPr>
              <a:t>10</a:t>
            </a:r>
            <a:r>
              <a:rPr kumimoji="1" lang="ja-JP" altLang="en-US" sz="2400" dirty="0">
                <a:latin typeface="ＭＳ 明朝" panose="02020609040205080304" pitchFamily="17" charset="-128"/>
                <a:ea typeface="ＭＳ 明朝" panose="02020609040205080304" pitchFamily="17" charset="-128"/>
              </a:rPr>
              <a:t>月</a:t>
            </a:r>
          </a:p>
        </p:txBody>
      </p:sp>
      <p:grpSp>
        <p:nvGrpSpPr>
          <p:cNvPr id="14" name="グループ化 13">
            <a:extLst>
              <a:ext uri="{FF2B5EF4-FFF2-40B4-BE49-F238E27FC236}">
                <a16:creationId xmlns:a16="http://schemas.microsoft.com/office/drawing/2014/main" id="{8BEF0DC2-B142-4EF4-A4D3-5C9F7EF41326}"/>
              </a:ext>
            </a:extLst>
          </p:cNvPr>
          <p:cNvGrpSpPr/>
          <p:nvPr/>
        </p:nvGrpSpPr>
        <p:grpSpPr>
          <a:xfrm>
            <a:off x="4780267" y="5359657"/>
            <a:ext cx="3769382" cy="1634832"/>
            <a:chOff x="7753350" y="5463711"/>
            <a:chExt cx="3962400" cy="1671843"/>
          </a:xfrm>
        </p:grpSpPr>
        <p:pic>
          <p:nvPicPr>
            <p:cNvPr id="15" name="グラフィックス 14">
              <a:extLst>
                <a:ext uri="{FF2B5EF4-FFF2-40B4-BE49-F238E27FC236}">
                  <a16:creationId xmlns:a16="http://schemas.microsoft.com/office/drawing/2014/main" id="{A4568147-D2D6-4C07-A363-5723EE3357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7" name="テキスト ボックス 16">
              <a:extLst>
                <a:ext uri="{FF2B5EF4-FFF2-40B4-BE49-F238E27FC236}">
                  <a16:creationId xmlns:a16="http://schemas.microsoft.com/office/drawing/2014/main" id="{8B2853BA-8362-4E09-AD6A-A0F3FF8D71EA}"/>
                </a:ext>
              </a:extLst>
            </p:cNvPr>
            <p:cNvSpPr txBox="1"/>
            <p:nvPr/>
          </p:nvSpPr>
          <p:spPr>
            <a:xfrm>
              <a:off x="8214079" y="5969250"/>
              <a:ext cx="2925649"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５</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18" name="楕円 17">
            <a:extLst>
              <a:ext uri="{FF2B5EF4-FFF2-40B4-BE49-F238E27FC236}">
                <a16:creationId xmlns:a16="http://schemas.microsoft.com/office/drawing/2014/main" id="{B32CDD9F-1F1D-4078-904B-D717C9025BD3}"/>
              </a:ext>
            </a:extLst>
          </p:cNvPr>
          <p:cNvSpPr/>
          <p:nvPr/>
        </p:nvSpPr>
        <p:spPr>
          <a:xfrm rot="20218320">
            <a:off x="9124735" y="3709128"/>
            <a:ext cx="1570379" cy="642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B4EACF89-BD04-440D-BEDE-86C811997583}"/>
              </a:ext>
            </a:extLst>
          </p:cNvPr>
          <p:cNvSpPr/>
          <p:nvPr/>
        </p:nvSpPr>
        <p:spPr>
          <a:xfrm rot="3441479">
            <a:off x="10294083" y="3622145"/>
            <a:ext cx="1570379" cy="642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998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52" y="273429"/>
            <a:ext cx="4076068" cy="584776"/>
            <a:chOff x="3631247" y="1266449"/>
            <a:chExt cx="2632089" cy="584776"/>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132987"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3" y="1266449"/>
              <a:ext cx="2571813" cy="5847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9)</a:t>
              </a:r>
              <a:r>
                <a:rPr lang="ko-KR" altLang="en-US" sz="3200" b="1" dirty="0" err="1">
                  <a:solidFill>
                    <a:srgbClr val="1A68B3"/>
                  </a:solidFill>
                  <a:latin typeface="ＭＳ 明朝" panose="02020609040205080304" pitchFamily="17" charset="-128"/>
                  <a:ea typeface="ＭＳ 明朝" panose="02020609040205080304" pitchFamily="17" charset="-128"/>
                </a:rPr>
                <a:t>월정사</a:t>
              </a:r>
              <a:r>
                <a:rPr lang="ko-KR" altLang="en-US" sz="3200" b="1" dirty="0">
                  <a:solidFill>
                    <a:srgbClr val="1A68B3"/>
                  </a:solidFill>
                  <a:latin typeface="ＭＳ 明朝" panose="02020609040205080304" pitchFamily="17" charset="-128"/>
                  <a:ea typeface="ＭＳ 明朝" panose="02020609040205080304" pitchFamily="17" charset="-128"/>
                </a:rPr>
                <a:t> 月精寺</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pic>
        <p:nvPicPr>
          <p:cNvPr id="3" name="図 2">
            <a:extLst>
              <a:ext uri="{FF2B5EF4-FFF2-40B4-BE49-F238E27FC236}">
                <a16:creationId xmlns:a16="http://schemas.microsoft.com/office/drawing/2014/main" id="{BB2FB581-91E9-4041-8E03-EA180088B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 y="1153160"/>
            <a:ext cx="7241880" cy="5431410"/>
          </a:xfrm>
          <a:prstGeom prst="rect">
            <a:avLst/>
          </a:prstGeom>
        </p:spPr>
      </p:pic>
      <p:sp>
        <p:nvSpPr>
          <p:cNvPr id="4" name="テキスト ボックス 3">
            <a:extLst>
              <a:ext uri="{FF2B5EF4-FFF2-40B4-BE49-F238E27FC236}">
                <a16:creationId xmlns:a16="http://schemas.microsoft.com/office/drawing/2014/main" id="{6A23E565-88A5-419E-BB27-09DA51F79DC0}"/>
              </a:ext>
            </a:extLst>
          </p:cNvPr>
          <p:cNvSpPr txBox="1"/>
          <p:nvPr/>
        </p:nvSpPr>
        <p:spPr>
          <a:xfrm>
            <a:off x="8382000" y="1493520"/>
            <a:ext cx="3627120" cy="4339650"/>
          </a:xfrm>
          <a:prstGeom prst="rect">
            <a:avLst/>
          </a:prstGeom>
          <a:noFill/>
        </p:spPr>
        <p:txBody>
          <a:bodyPr wrap="square" rtlCol="0">
            <a:spAutoFit/>
          </a:bodyPr>
          <a:lstStyle/>
          <a:p>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月精寺にある八万大</a:t>
            </a:r>
            <a:r>
              <a:rPr lang="ja-JP" altLang="ja-JP" sz="32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蔵経</a:t>
            </a: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は海印寺の高麗大</a:t>
            </a:r>
            <a:r>
              <a:rPr lang="ja-JP" altLang="ja-JP" sz="32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蔵経</a:t>
            </a: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の</a:t>
            </a:r>
            <a:r>
              <a:rPr lang="ja-JP" altLang="ja-JP" sz="32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経</a:t>
            </a: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板から直接印刷したものだ。 朝鮮高宗</a:t>
            </a:r>
            <a:r>
              <a:rPr lang="en-US"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2</a:t>
            </a: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a:t>
            </a:r>
            <a:r>
              <a:rPr lang="en-US"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(1865)</a:t>
            </a:r>
            <a:r>
              <a:rPr lang="ja-JP"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に印刷して月精寺で保管している。</a:t>
            </a:r>
            <a:endParaRPr lang="en-US" altLang="ja-JP"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r>
              <a:rPr kumimoji="1" lang="en-US" altLang="ja-JP" sz="2000" dirty="0">
                <a:solidFill>
                  <a:srgbClr val="000000"/>
                </a:solidFill>
                <a:latin typeface="ＭＳ 明朝" panose="02020609040205080304" pitchFamily="17" charset="-128"/>
                <a:ea typeface="ＭＳ 明朝" panose="02020609040205080304" pitchFamily="17" charset="-128"/>
              </a:rPr>
              <a:t>※1</a:t>
            </a:r>
            <a:r>
              <a:rPr kumimoji="1" lang="ja-JP" altLang="en-US" sz="2000" dirty="0">
                <a:solidFill>
                  <a:srgbClr val="000000"/>
                </a:solidFill>
                <a:latin typeface="ＭＳ 明朝" panose="02020609040205080304" pitchFamily="17" charset="-128"/>
                <a:ea typeface="ＭＳ 明朝" panose="02020609040205080304" pitchFamily="17" charset="-128"/>
              </a:rPr>
              <a:t>月</a:t>
            </a:r>
            <a:endParaRPr kumimoji="1" lang="ja-JP" altLang="en-US" sz="2000" dirty="0">
              <a:latin typeface="ＭＳ 明朝" panose="02020609040205080304" pitchFamily="17" charset="-128"/>
              <a:ea typeface="ＭＳ 明朝" panose="02020609040205080304" pitchFamily="17" charset="-128"/>
            </a:endParaRPr>
          </a:p>
        </p:txBody>
      </p:sp>
      <p:grpSp>
        <p:nvGrpSpPr>
          <p:cNvPr id="20" name="グループ化 19">
            <a:extLst>
              <a:ext uri="{FF2B5EF4-FFF2-40B4-BE49-F238E27FC236}">
                <a16:creationId xmlns:a16="http://schemas.microsoft.com/office/drawing/2014/main" id="{47ED44B1-39B7-45AD-9D7E-BD7A426814C7}"/>
              </a:ext>
            </a:extLst>
          </p:cNvPr>
          <p:cNvGrpSpPr/>
          <p:nvPr/>
        </p:nvGrpSpPr>
        <p:grpSpPr>
          <a:xfrm>
            <a:off x="8335981" y="150685"/>
            <a:ext cx="3762191" cy="1462231"/>
            <a:chOff x="8219328" y="5242759"/>
            <a:chExt cx="4278732" cy="1805313"/>
          </a:xfrm>
        </p:grpSpPr>
        <p:pic>
          <p:nvPicPr>
            <p:cNvPr id="21" name="グラフィックス 20">
              <a:extLst>
                <a:ext uri="{FF2B5EF4-FFF2-40B4-BE49-F238E27FC236}">
                  <a16:creationId xmlns:a16="http://schemas.microsoft.com/office/drawing/2014/main" id="{2DF1B5D3-5465-4B79-AF07-F204E05B78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19328" y="5242759"/>
              <a:ext cx="4278732" cy="1805313"/>
            </a:xfrm>
            <a:prstGeom prst="rect">
              <a:avLst/>
            </a:prstGeom>
          </p:spPr>
        </p:pic>
        <p:sp>
          <p:nvSpPr>
            <p:cNvPr id="22" name="テキスト ボックス 21">
              <a:extLst>
                <a:ext uri="{FF2B5EF4-FFF2-40B4-BE49-F238E27FC236}">
                  <a16:creationId xmlns:a16="http://schemas.microsoft.com/office/drawing/2014/main" id="{BC63A82E-E9CE-4AC7-BDE8-8E52416BAFE8}"/>
                </a:ext>
              </a:extLst>
            </p:cNvPr>
            <p:cNvSpPr txBox="1"/>
            <p:nvPr/>
          </p:nvSpPr>
          <p:spPr>
            <a:xfrm>
              <a:off x="8750080"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23</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2050483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FADCAA2-EBC8-49DF-B7E4-AFF3CAC8AE30}"/>
              </a:ext>
            </a:extLst>
          </p:cNvPr>
          <p:cNvPicPr>
            <a:picLocks noChangeAspect="1"/>
          </p:cNvPicPr>
          <p:nvPr/>
        </p:nvPicPr>
        <p:blipFill>
          <a:blip r:embed="rId2"/>
          <a:stretch>
            <a:fillRect/>
          </a:stretch>
        </p:blipFill>
        <p:spPr>
          <a:xfrm>
            <a:off x="1062036" y="761999"/>
            <a:ext cx="3643313" cy="5605097"/>
          </a:xfrm>
          <a:prstGeom prst="rect">
            <a:avLst/>
          </a:prstGeom>
        </p:spPr>
      </p:pic>
      <p:sp>
        <p:nvSpPr>
          <p:cNvPr id="9" name="四角形: 角を丸くする 8">
            <a:extLst>
              <a:ext uri="{FF2B5EF4-FFF2-40B4-BE49-F238E27FC236}">
                <a16:creationId xmlns:a16="http://schemas.microsoft.com/office/drawing/2014/main" id="{7980922D-FA6F-48A8-9A59-7EC1738AC11B}"/>
              </a:ext>
            </a:extLst>
          </p:cNvPr>
          <p:cNvSpPr/>
          <p:nvPr/>
        </p:nvSpPr>
        <p:spPr>
          <a:xfrm>
            <a:off x="238125" y="71438"/>
            <a:ext cx="5114925" cy="718657"/>
          </a:xfrm>
          <a:prstGeom prst="roundRect">
            <a:avLst/>
          </a:prstGeom>
          <a:solidFill>
            <a:srgbClr val="FEDAFA"/>
          </a:solidFill>
          <a:ln w="28575">
            <a:solidFill>
              <a:srgbClr val="FE3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32.  </a:t>
            </a:r>
            <a:r>
              <a:rPr kumimoji="1" lang="ko-KR" altLang="en-US"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어떤 선물이 좋을까</a:t>
            </a:r>
            <a:r>
              <a:rPr kumimoji="1" lang="en-US" altLang="ko-KR"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t>
            </a:r>
            <a:endParaRPr kumimoji="1" lang="ja-JP" altLang="en-US" sz="32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7" name="図 6">
            <a:extLst>
              <a:ext uri="{FF2B5EF4-FFF2-40B4-BE49-F238E27FC236}">
                <a16:creationId xmlns:a16="http://schemas.microsoft.com/office/drawing/2014/main" id="{48A58DFA-3D09-41C9-9BD4-7D6C5BA59C9A}"/>
              </a:ext>
            </a:extLst>
          </p:cNvPr>
          <p:cNvPicPr>
            <a:picLocks noChangeAspect="1"/>
          </p:cNvPicPr>
          <p:nvPr/>
        </p:nvPicPr>
        <p:blipFill>
          <a:blip r:embed="rId3"/>
          <a:stretch>
            <a:fillRect/>
          </a:stretch>
        </p:blipFill>
        <p:spPr>
          <a:xfrm>
            <a:off x="5838824" y="129068"/>
            <a:ext cx="6214788" cy="5928832"/>
          </a:xfrm>
          <a:prstGeom prst="rect">
            <a:avLst/>
          </a:prstGeom>
        </p:spPr>
      </p:pic>
    </p:spTree>
    <p:extLst>
      <p:ext uri="{BB962C8B-B14F-4D97-AF65-F5344CB8AC3E}">
        <p14:creationId xmlns:p14="http://schemas.microsoft.com/office/powerpoint/2010/main" val="3048565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48" y="296292"/>
            <a:ext cx="3799805" cy="584775"/>
            <a:chOff x="3631247" y="1232909"/>
            <a:chExt cx="2323509" cy="643475"/>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132987"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54248" y="1232909"/>
              <a:ext cx="2300508" cy="6434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10)</a:t>
              </a:r>
              <a:r>
                <a:rPr lang="ko-KR" altLang="en-US" sz="3200" b="1" dirty="0" err="1">
                  <a:solidFill>
                    <a:srgbClr val="1A68B3"/>
                  </a:solidFill>
                  <a:latin typeface="ＭＳ 明朝" panose="02020609040205080304" pitchFamily="17" charset="-128"/>
                  <a:ea typeface="ＭＳ 明朝" panose="02020609040205080304" pitchFamily="17" charset="-128"/>
                </a:rPr>
                <a:t>상원사</a:t>
              </a:r>
              <a:r>
                <a:rPr lang="ko-KR" altLang="en-US" sz="3200" b="1" dirty="0">
                  <a:solidFill>
                    <a:srgbClr val="1A68B3"/>
                  </a:solidFill>
                  <a:latin typeface="ＭＳ 明朝" panose="02020609040205080304" pitchFamily="17" charset="-128"/>
                  <a:ea typeface="ＭＳ 明朝" panose="02020609040205080304" pitchFamily="17" charset="-128"/>
                </a:rPr>
                <a:t> 上院寺</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4" name="テキスト ボックス 3">
            <a:extLst>
              <a:ext uri="{FF2B5EF4-FFF2-40B4-BE49-F238E27FC236}">
                <a16:creationId xmlns:a16="http://schemas.microsoft.com/office/drawing/2014/main" id="{6A23E565-88A5-419E-BB27-09DA51F79DC0}"/>
              </a:ext>
            </a:extLst>
          </p:cNvPr>
          <p:cNvSpPr txBox="1"/>
          <p:nvPr/>
        </p:nvSpPr>
        <p:spPr>
          <a:xfrm>
            <a:off x="4797567" y="920621"/>
            <a:ext cx="7258911" cy="5509200"/>
          </a:xfrm>
          <a:prstGeom prst="rect">
            <a:avLst/>
          </a:prstGeom>
          <a:noFill/>
        </p:spPr>
        <p:txBody>
          <a:bodyPr wrap="square" rtlCol="0">
            <a:spAutoFit/>
          </a:bodyPr>
          <a:lstStyle/>
          <a:p>
            <a:r>
              <a:rPr lang="ko-KR" altLang="en-US"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“상원사를 찾은 세조가 불전에 들어가려고 하자 어디선가 나타난 고양이가 세조의 옷자락을 물고 끌면서 들어가지 못하게 했다</a:t>
            </a:r>
            <a:r>
              <a:rPr lang="en-US" altLang="ko-KR"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이것이 몇 차례 반복되자 이상한 낌새를 느낀 세조는 불전을 수색하게 했고</a:t>
            </a:r>
            <a:r>
              <a:rPr lang="en-US" altLang="ko-KR"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결국 </a:t>
            </a:r>
            <a:r>
              <a:rPr lang="ko-KR" altLang="en-US" sz="3200" dirty="0" err="1">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불단</a:t>
            </a:r>
            <a:r>
              <a:rPr lang="ko-KR" altLang="en-US"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밑에 숨어 있던 자객을 찾게 되었다고 한다</a:t>
            </a:r>
            <a:r>
              <a:rPr lang="en-US" altLang="ko-KR"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이에 세조는 목숨을 구해 준 고양이를 기리기 위해 이 고양이상을 세웠다고 한다</a:t>
            </a:r>
            <a:r>
              <a:rPr lang="en-US" altLang="ko-KR"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endParaRPr lang="ja-JP" altLang="en-US" sz="32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p:txBody>
      </p:sp>
      <p:pic>
        <p:nvPicPr>
          <p:cNvPr id="5" name="図 4">
            <a:extLst>
              <a:ext uri="{FF2B5EF4-FFF2-40B4-BE49-F238E27FC236}">
                <a16:creationId xmlns:a16="http://schemas.microsoft.com/office/drawing/2014/main" id="{47187975-AF59-4204-8376-E9761B93C8A3}"/>
              </a:ext>
            </a:extLst>
          </p:cNvPr>
          <p:cNvPicPr>
            <a:picLocks noChangeAspect="1"/>
          </p:cNvPicPr>
          <p:nvPr/>
        </p:nvPicPr>
        <p:blipFill rotWithShape="1">
          <a:blip r:embed="rId4">
            <a:extLst>
              <a:ext uri="{28A0092B-C50C-407E-A947-70E740481C1C}">
                <a14:useLocalDpi xmlns:a14="http://schemas.microsoft.com/office/drawing/2010/main" val="0"/>
              </a:ext>
            </a:extLst>
          </a:blip>
          <a:srcRect t="12977"/>
          <a:stretch/>
        </p:blipFill>
        <p:spPr>
          <a:xfrm>
            <a:off x="291931" y="1167543"/>
            <a:ext cx="4325932" cy="2507678"/>
          </a:xfrm>
          <a:prstGeom prst="rect">
            <a:avLst/>
          </a:prstGeom>
        </p:spPr>
      </p:pic>
      <p:sp>
        <p:nvSpPr>
          <p:cNvPr id="14" name="正方形/長方形 13">
            <a:extLst>
              <a:ext uri="{FF2B5EF4-FFF2-40B4-BE49-F238E27FC236}">
                <a16:creationId xmlns:a16="http://schemas.microsoft.com/office/drawing/2014/main" id="{E9384EFD-85C4-4557-AE91-56B361FE3875}"/>
              </a:ext>
            </a:extLst>
          </p:cNvPr>
          <p:cNvSpPr/>
          <p:nvPr/>
        </p:nvSpPr>
        <p:spPr>
          <a:xfrm>
            <a:off x="786254" y="4136127"/>
            <a:ext cx="2845136" cy="5847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4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인수대비 仁粋大妃 </a:t>
            </a:r>
            <a:endParaRPr kumimoji="1" lang="ja-JP" altLang="en-US" sz="2400" b="1" dirty="0">
              <a:solidFill>
                <a:schemeClr val="accent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577682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4580248" y="296292"/>
            <a:ext cx="5306702" cy="1077218"/>
            <a:chOff x="3631247" y="1232909"/>
            <a:chExt cx="2323509" cy="1185350"/>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132987"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54248" y="1232909"/>
              <a:ext cx="2300508" cy="1185350"/>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10)</a:t>
              </a:r>
              <a:r>
                <a:rPr lang="ko-KR" altLang="en-US" sz="3200" b="1" dirty="0" err="1">
                  <a:solidFill>
                    <a:srgbClr val="1A68B3"/>
                  </a:solidFill>
                  <a:latin typeface="ＭＳ 明朝" panose="02020609040205080304" pitchFamily="17" charset="-128"/>
                  <a:ea typeface="ＭＳ 明朝" panose="02020609040205080304" pitchFamily="17" charset="-128"/>
                </a:rPr>
                <a:t>상원사</a:t>
              </a:r>
              <a:r>
                <a:rPr lang="ko-KR" altLang="en-US" sz="3200" b="1" dirty="0">
                  <a:solidFill>
                    <a:srgbClr val="1A68B3"/>
                  </a:solidFill>
                  <a:latin typeface="ＭＳ 明朝" panose="02020609040205080304" pitchFamily="17" charset="-128"/>
                  <a:ea typeface="ＭＳ 明朝" panose="02020609040205080304" pitchFamily="17" charset="-128"/>
                </a:rPr>
                <a:t> 上院寺</a:t>
              </a:r>
              <a:r>
                <a:rPr lang="ja-JP" altLang="en-US" sz="3200" b="1" dirty="0">
                  <a:solidFill>
                    <a:srgbClr val="1A68B3"/>
                  </a:solidFill>
                  <a:latin typeface="ＭＳ 明朝" panose="02020609040205080304" pitchFamily="17" charset="-128"/>
                  <a:ea typeface="ＭＳ 明朝" panose="02020609040205080304" pitchFamily="17" charset="-128"/>
                </a:rPr>
                <a:t>その２</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grpSp>
        <p:nvGrpSpPr>
          <p:cNvPr id="3" name="グループ化 2">
            <a:extLst>
              <a:ext uri="{FF2B5EF4-FFF2-40B4-BE49-F238E27FC236}">
                <a16:creationId xmlns:a16="http://schemas.microsoft.com/office/drawing/2014/main" id="{580D696E-42C7-458A-A8BA-0A426EE86CDD}"/>
              </a:ext>
            </a:extLst>
          </p:cNvPr>
          <p:cNvGrpSpPr/>
          <p:nvPr/>
        </p:nvGrpSpPr>
        <p:grpSpPr>
          <a:xfrm>
            <a:off x="8667552" y="326773"/>
            <a:ext cx="3355725" cy="2575324"/>
            <a:chOff x="8667552" y="326773"/>
            <a:chExt cx="3355725" cy="2575324"/>
          </a:xfrm>
        </p:grpSpPr>
        <p:pic>
          <p:nvPicPr>
            <p:cNvPr id="11" name="グラフィックス 10">
              <a:extLst>
                <a:ext uri="{FF2B5EF4-FFF2-40B4-BE49-F238E27FC236}">
                  <a16:creationId xmlns:a16="http://schemas.microsoft.com/office/drawing/2014/main" id="{B83E3035-8273-4EB5-B16A-8174C171E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7552" y="326773"/>
              <a:ext cx="3355725" cy="2575324"/>
            </a:xfrm>
            <a:prstGeom prst="rect">
              <a:avLst/>
            </a:prstGeom>
          </p:spPr>
        </p:pic>
        <p:sp>
          <p:nvSpPr>
            <p:cNvPr id="2" name="テキスト ボックス 1">
              <a:extLst>
                <a:ext uri="{FF2B5EF4-FFF2-40B4-BE49-F238E27FC236}">
                  <a16:creationId xmlns:a16="http://schemas.microsoft.com/office/drawing/2014/main" id="{761EDAD8-C717-492B-A3F2-052B83913CCC}"/>
                </a:ext>
              </a:extLst>
            </p:cNvPr>
            <p:cNvSpPr txBox="1"/>
            <p:nvPr/>
          </p:nvSpPr>
          <p:spPr>
            <a:xfrm>
              <a:off x="8905677" y="1137381"/>
              <a:ext cx="3046027" cy="954107"/>
            </a:xfrm>
            <a:prstGeom prst="rect">
              <a:avLst/>
            </a:prstGeom>
            <a:noFill/>
          </p:spPr>
          <p:txBody>
            <a:bodyPr wrap="none" rtlCol="0">
              <a:spAutoFit/>
            </a:bodyPr>
            <a:lstStyle/>
            <a:p>
              <a:r>
                <a:rPr lang="ja-JP" altLang="ja-JP" sz="2800" b="1" kern="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치악산</a:t>
              </a:r>
              <a:r>
                <a:rPr lang="ja-JP" altLang="ja-JP" sz="2800" b="1" kern="0" dirty="0">
                  <a:solidFill>
                    <a:srgbClr val="FF00FF"/>
                  </a:solidFill>
                  <a:effectLst/>
                  <a:latin typeface="游明朝" panose="02020400000000000000" pitchFamily="18" charset="-128"/>
                  <a:ea typeface="ＭＳ 明朝" panose="02020609040205080304" pitchFamily="17" charset="-128"/>
                  <a:cs typeface="游明朝" panose="02020400000000000000" pitchFamily="18" charset="-128"/>
                </a:rPr>
                <a:t>雉岳山</a:t>
              </a:r>
              <a:r>
                <a:rPr lang="ja-JP" altLang="en-US" sz="2800" b="1" kern="0" dirty="0">
                  <a:solidFill>
                    <a:srgbClr val="FF00FF"/>
                  </a:solidFill>
                  <a:effectLst/>
                  <a:latin typeface="游明朝" panose="02020400000000000000" pitchFamily="18" charset="-128"/>
                  <a:ea typeface="ＭＳ 明朝" panose="02020609040205080304" pitchFamily="17" charset="-128"/>
                  <a:cs typeface="游明朝" panose="02020400000000000000" pitchFamily="18" charset="-128"/>
                </a:rPr>
                <a:t>にも</a:t>
              </a:r>
              <a:endParaRPr lang="en-US" altLang="ja-JP" sz="2800" b="1" kern="0" dirty="0">
                <a:solidFill>
                  <a:srgbClr val="FF00FF"/>
                </a:solidFill>
                <a:effectLst/>
                <a:latin typeface="游明朝" panose="02020400000000000000" pitchFamily="18" charset="-128"/>
                <a:ea typeface="ＭＳ 明朝" panose="02020609040205080304" pitchFamily="17" charset="-128"/>
                <a:cs typeface="游明朝" panose="02020400000000000000" pitchFamily="18" charset="-128"/>
              </a:endParaRPr>
            </a:p>
            <a:p>
              <a:r>
                <a:rPr lang="ko-KR" altLang="en-US" sz="2800" b="1" kern="0" dirty="0" err="1">
                  <a:solidFill>
                    <a:srgbClr val="FF00FF"/>
                  </a:solidFill>
                  <a:effectLst/>
                  <a:latin typeface="Batang" panose="02030600000101010101" pitchFamily="18" charset="-127"/>
                  <a:ea typeface="Batang" panose="02030600000101010101" pitchFamily="18" charset="-127"/>
                  <a:cs typeface="游明朝" panose="02020400000000000000" pitchFamily="18" charset="-128"/>
                </a:rPr>
                <a:t>상원사</a:t>
              </a:r>
              <a:r>
                <a:rPr lang="ja-JP" altLang="en-US" sz="2800" b="1" kern="0" dirty="0">
                  <a:solidFill>
                    <a:srgbClr val="FF00FF"/>
                  </a:solidFill>
                  <a:effectLst/>
                  <a:latin typeface="游明朝" panose="02020400000000000000" pitchFamily="18" charset="-128"/>
                  <a:ea typeface="ＭＳ 明朝" panose="02020609040205080304" pitchFamily="17" charset="-128"/>
                  <a:cs typeface="游明朝" panose="02020400000000000000" pitchFamily="18" charset="-128"/>
                </a:rPr>
                <a:t>がある</a:t>
              </a:r>
              <a:endParaRPr kumimoji="1" lang="ja-JP" altLang="en-US" sz="2800" dirty="0">
                <a:solidFill>
                  <a:srgbClr val="FF00FF"/>
                </a:solidFill>
              </a:endParaRPr>
            </a:p>
          </p:txBody>
        </p:sp>
      </p:grpSp>
      <p:sp>
        <p:nvSpPr>
          <p:cNvPr id="6" name="テキスト ボックス 5">
            <a:extLst>
              <a:ext uri="{FF2B5EF4-FFF2-40B4-BE49-F238E27FC236}">
                <a16:creationId xmlns:a16="http://schemas.microsoft.com/office/drawing/2014/main" id="{8335BD49-F19D-448F-922F-E5E932BC6772}"/>
              </a:ext>
            </a:extLst>
          </p:cNvPr>
          <p:cNvSpPr txBox="1"/>
          <p:nvPr/>
        </p:nvSpPr>
        <p:spPr>
          <a:xfrm>
            <a:off x="215147" y="1137381"/>
            <a:ext cx="8209518" cy="4093428"/>
          </a:xfrm>
          <a:prstGeom prst="rect">
            <a:avLst/>
          </a:prstGeom>
          <a:noFill/>
        </p:spPr>
        <p:txBody>
          <a:bodyPr wrap="square" rtlCol="0">
            <a:spAutoFit/>
          </a:bodyPr>
          <a:lstStyle/>
          <a:p>
            <a:r>
              <a:rPr lang="ko-KR" altLang="en-US" sz="3600" b="0" i="0" dirty="0">
                <a:solidFill>
                  <a:srgbClr val="FF00FF"/>
                </a:solidFill>
                <a:effectLst>
                  <a:outerShdw blurRad="38100" dist="38100" dir="2700000" algn="tl">
                    <a:srgbClr val="000000">
                      <a:alpha val="43137"/>
                    </a:srgbClr>
                  </a:outerShdw>
                </a:effectLst>
                <a:latin typeface="ＭＳ 明朝" panose="02020609040205080304" pitchFamily="17" charset="-128"/>
                <a:ea typeface="MS Gothic" panose="020B0609070205080204" pitchFamily="49" charset="-128"/>
              </a:rPr>
              <a:t>치악산雉岳山</a:t>
            </a:r>
            <a:r>
              <a:rPr lang="ja-JP" altLang="en-US" sz="3600" dirty="0">
                <a:solidFill>
                  <a:srgbClr val="FF00FF"/>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の</a:t>
            </a:r>
            <a:r>
              <a:rPr lang="ko-KR" altLang="en-US" sz="3600" b="0" i="0" dirty="0">
                <a:solidFill>
                  <a:srgbClr val="FF00FF"/>
                </a:solidFill>
                <a:effectLst>
                  <a:outerShdw blurRad="38100" dist="38100" dir="2700000" algn="tl">
                    <a:srgbClr val="000000">
                      <a:alpha val="43137"/>
                    </a:srgbClr>
                  </a:outerShdw>
                </a:effectLst>
                <a:latin typeface="ＭＳ 明朝" panose="02020609040205080304" pitchFamily="17" charset="-128"/>
                <a:ea typeface="MS Gothic" panose="020B0609070205080204" pitchFamily="49" charset="-128"/>
              </a:rPr>
              <a:t>유래</a:t>
            </a:r>
            <a:br>
              <a:rPr lang="ko-KR" altLang="en-US" sz="3200" dirty="0">
                <a:latin typeface="ＭＳ 明朝" panose="02020609040205080304" pitchFamily="17" charset="-128"/>
              </a:rPr>
            </a:br>
            <a:r>
              <a:rPr lang="ko-KR" altLang="en-US" sz="3200" b="0" i="0" dirty="0">
                <a:solidFill>
                  <a:srgbClr val="000000"/>
                </a:solidFill>
                <a:effectLst/>
                <a:latin typeface="ＭＳ 明朝" panose="02020609040205080304" pitchFamily="17" charset="-128"/>
                <a:ea typeface="MS Gothic" panose="020B0609070205080204" pitchFamily="49" charset="-128"/>
              </a:rPr>
              <a:t>본디 </a:t>
            </a:r>
            <a:r>
              <a:rPr lang="ko-KR" altLang="en-US" sz="3200" b="0" i="0" dirty="0" err="1">
                <a:solidFill>
                  <a:srgbClr val="000000"/>
                </a:solidFill>
                <a:effectLst/>
                <a:latin typeface="ＭＳ 明朝" panose="02020609040205080304" pitchFamily="17" charset="-128"/>
                <a:ea typeface="MS Gothic" panose="020B0609070205080204" pitchFamily="49" charset="-128"/>
              </a:rPr>
              <a:t>적악산</a:t>
            </a:r>
            <a:r>
              <a:rPr lang="en-US" altLang="ko-KR" sz="3200" b="0" i="0" dirty="0">
                <a:solidFill>
                  <a:srgbClr val="000000"/>
                </a:solidFill>
                <a:effectLst/>
                <a:latin typeface="ＭＳ 明朝" panose="02020609040205080304" pitchFamily="17" charset="-128"/>
                <a:ea typeface="ＭＳ 明朝" panose="02020609040205080304" pitchFamily="17" charset="-128"/>
              </a:rPr>
              <a:t>(</a:t>
            </a:r>
            <a:r>
              <a:rPr lang="ko-KR" altLang="en-US" sz="3200" b="0" i="0" dirty="0">
                <a:solidFill>
                  <a:srgbClr val="000000"/>
                </a:solidFill>
                <a:effectLst/>
                <a:latin typeface="ＭＳ 明朝" panose="02020609040205080304" pitchFamily="17" charset="-128"/>
                <a:ea typeface="MS Gothic" panose="020B0609070205080204" pitchFamily="49" charset="-128"/>
              </a:rPr>
              <a:t>赤岳山</a:t>
            </a:r>
            <a:r>
              <a:rPr lang="en-US" altLang="ko-KR" sz="3200" b="0" i="0" dirty="0">
                <a:solidFill>
                  <a:srgbClr val="000000"/>
                </a:solidFill>
                <a:effectLst/>
                <a:latin typeface="ＭＳ 明朝" panose="02020609040205080304" pitchFamily="17" charset="-128"/>
                <a:ea typeface="ＭＳ 明朝" panose="02020609040205080304" pitchFamily="17" charset="-128"/>
              </a:rPr>
              <a:t>)</a:t>
            </a:r>
            <a:r>
              <a:rPr lang="ko-KR" altLang="en-US" sz="3200" b="0" i="0" dirty="0">
                <a:solidFill>
                  <a:srgbClr val="000000"/>
                </a:solidFill>
                <a:effectLst/>
                <a:latin typeface="ＭＳ 明朝" panose="02020609040205080304" pitchFamily="17" charset="-128"/>
                <a:ea typeface="MS Gothic" panose="020B0609070205080204" pitchFamily="49" charset="-128"/>
              </a:rPr>
              <a:t>이었다</a:t>
            </a:r>
            <a:r>
              <a:rPr lang="en-US" altLang="ko-KR" sz="3200" b="0" i="0" dirty="0">
                <a:solidFill>
                  <a:srgbClr val="000000"/>
                </a:solidFill>
                <a:effectLst/>
                <a:latin typeface="ＭＳ 明朝" panose="02020609040205080304" pitchFamily="17" charset="-128"/>
                <a:ea typeface="ＭＳ 明朝" panose="02020609040205080304" pitchFamily="17" charset="-128"/>
              </a:rPr>
              <a:t>. </a:t>
            </a:r>
            <a:r>
              <a:rPr lang="ko-KR" altLang="en-US" sz="3200" b="0" i="0" dirty="0">
                <a:solidFill>
                  <a:srgbClr val="000000"/>
                </a:solidFill>
                <a:effectLst/>
                <a:latin typeface="ＭＳ 明朝" panose="02020609040205080304" pitchFamily="17" charset="-128"/>
                <a:ea typeface="MS Gothic" panose="020B0609070205080204" pitchFamily="49" charset="-128"/>
              </a:rPr>
              <a:t>단풍이 들면 산 전체가 붉게 변한다 하여 </a:t>
            </a:r>
            <a:r>
              <a:rPr lang="ko-KR" altLang="en-US" sz="3200" b="0" i="0" dirty="0" err="1">
                <a:solidFill>
                  <a:srgbClr val="000000"/>
                </a:solidFill>
                <a:effectLst/>
                <a:latin typeface="ＭＳ 明朝" panose="02020609040205080304" pitchFamily="17" charset="-128"/>
                <a:ea typeface="MS Gothic" panose="020B0609070205080204" pitchFamily="49" charset="-128"/>
              </a:rPr>
              <a:t>적악산이라</a:t>
            </a:r>
            <a:r>
              <a:rPr lang="ko-KR" altLang="en-US" sz="3200" b="0" i="0" dirty="0">
                <a:solidFill>
                  <a:srgbClr val="000000"/>
                </a:solidFill>
                <a:effectLst/>
                <a:latin typeface="ＭＳ 明朝" panose="02020609040205080304" pitchFamily="17" charset="-128"/>
                <a:ea typeface="MS Gothic" panose="020B0609070205080204" pitchFamily="49" charset="-128"/>
              </a:rPr>
              <a:t> 한 것이다</a:t>
            </a:r>
            <a:r>
              <a:rPr lang="en-US" altLang="ko-KR" sz="3200" b="0" i="0" dirty="0">
                <a:solidFill>
                  <a:srgbClr val="000000"/>
                </a:solidFill>
                <a:effectLst/>
                <a:latin typeface="ＭＳ 明朝" panose="02020609040205080304" pitchFamily="17" charset="-128"/>
                <a:ea typeface="ＭＳ 明朝" panose="02020609040205080304" pitchFamily="17" charset="-128"/>
              </a:rPr>
              <a:t>. </a:t>
            </a:r>
            <a:r>
              <a:rPr lang="ko-KR" altLang="en-US" sz="3200" b="0" i="0" dirty="0">
                <a:solidFill>
                  <a:srgbClr val="000000"/>
                </a:solidFill>
                <a:effectLst/>
                <a:latin typeface="ＭＳ 明朝" panose="02020609040205080304" pitchFamily="17" charset="-128"/>
                <a:ea typeface="MS Gothic" panose="020B0609070205080204" pitchFamily="49" charset="-128"/>
              </a:rPr>
              <a:t>그러다가 뱀에게 </a:t>
            </a:r>
            <a:r>
              <a:rPr lang="ko-KR" altLang="en-US" sz="3200" b="0" i="0" dirty="0" err="1">
                <a:solidFill>
                  <a:srgbClr val="000000"/>
                </a:solidFill>
                <a:effectLst/>
                <a:latin typeface="ＭＳ 明朝" panose="02020609040205080304" pitchFamily="17" charset="-128"/>
                <a:ea typeface="MS Gothic" panose="020B0609070205080204" pitchFamily="49" charset="-128"/>
              </a:rPr>
              <a:t>잡아먹히려던</a:t>
            </a:r>
            <a:r>
              <a:rPr lang="ko-KR" altLang="en-US" sz="3200" b="0" i="0" dirty="0">
                <a:solidFill>
                  <a:srgbClr val="000000"/>
                </a:solidFill>
                <a:effectLst/>
                <a:latin typeface="ＭＳ 明朝" panose="02020609040205080304" pitchFamily="17" charset="-128"/>
                <a:ea typeface="MS Gothic" panose="020B0609070205080204" pitchFamily="49" charset="-128"/>
              </a:rPr>
              <a:t> 꿩을 구해 준 나그네가 위험에 처하자 그 꿩이 자신을 구한 은혜를 갚아 목숨을 건졌다는 전설에 따라 치악산으로 이름이 바뀌었다고 한다</a:t>
            </a:r>
            <a:r>
              <a:rPr lang="en-US" altLang="ko-KR" sz="3200" b="0" i="0" dirty="0">
                <a:solidFill>
                  <a:srgbClr val="000000"/>
                </a:solidFill>
                <a:effectLst/>
                <a:latin typeface="ＭＳ 明朝" panose="02020609040205080304" pitchFamily="17" charset="-128"/>
                <a:ea typeface="ＭＳ 明朝" panose="02020609040205080304" pitchFamily="17" charset="-128"/>
              </a:rPr>
              <a:t>.</a:t>
            </a:r>
            <a:endParaRPr kumimoji="1" lang="ja-JP" altLang="en-US" sz="3200" dirty="0">
              <a:latin typeface="ＭＳ 明朝" panose="02020609040205080304" pitchFamily="17" charset="-128"/>
              <a:ea typeface="ＭＳ 明朝" panose="02020609040205080304" pitchFamily="17" charset="-128"/>
            </a:endParaRPr>
          </a:p>
        </p:txBody>
      </p:sp>
      <p:pic>
        <p:nvPicPr>
          <p:cNvPr id="18" name="図 17">
            <a:extLst>
              <a:ext uri="{FF2B5EF4-FFF2-40B4-BE49-F238E27FC236}">
                <a16:creationId xmlns:a16="http://schemas.microsoft.com/office/drawing/2014/main" id="{D9A01119-D867-4044-BE67-308245B04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9812" y="2903411"/>
            <a:ext cx="3266898" cy="2036278"/>
          </a:xfrm>
          <a:prstGeom prst="rect">
            <a:avLst/>
          </a:prstGeom>
        </p:spPr>
      </p:pic>
      <p:pic>
        <p:nvPicPr>
          <p:cNvPr id="20" name="図 19">
            <a:extLst>
              <a:ext uri="{FF2B5EF4-FFF2-40B4-BE49-F238E27FC236}">
                <a16:creationId xmlns:a16="http://schemas.microsoft.com/office/drawing/2014/main" id="{ECBD6841-06B1-463B-A382-C7A36D3BF1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5319" y="4757661"/>
            <a:ext cx="3252205" cy="1925915"/>
          </a:xfrm>
          <a:prstGeom prst="rect">
            <a:avLst/>
          </a:prstGeom>
        </p:spPr>
      </p:pic>
      <p:grpSp>
        <p:nvGrpSpPr>
          <p:cNvPr id="15" name="グループ化 14">
            <a:extLst>
              <a:ext uri="{FF2B5EF4-FFF2-40B4-BE49-F238E27FC236}">
                <a16:creationId xmlns:a16="http://schemas.microsoft.com/office/drawing/2014/main" id="{D9724CA1-2DEA-4949-A483-38F24D91CF6B}"/>
              </a:ext>
            </a:extLst>
          </p:cNvPr>
          <p:cNvGrpSpPr/>
          <p:nvPr/>
        </p:nvGrpSpPr>
        <p:grpSpPr>
          <a:xfrm>
            <a:off x="8178807" y="1966770"/>
            <a:ext cx="3769382" cy="1462230"/>
            <a:chOff x="4987291" y="1619405"/>
            <a:chExt cx="4481842" cy="1738610"/>
          </a:xfrm>
        </p:grpSpPr>
        <p:pic>
          <p:nvPicPr>
            <p:cNvPr id="16" name="グラフィックス 15">
              <a:extLst>
                <a:ext uri="{FF2B5EF4-FFF2-40B4-BE49-F238E27FC236}">
                  <a16:creationId xmlns:a16="http://schemas.microsoft.com/office/drawing/2014/main" id="{EA8F3F33-4ADB-4C1B-BD01-07BDFD6040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7291" y="1619405"/>
              <a:ext cx="4481842" cy="1738610"/>
            </a:xfrm>
            <a:prstGeom prst="rect">
              <a:avLst/>
            </a:prstGeom>
          </p:spPr>
        </p:pic>
        <p:sp>
          <p:nvSpPr>
            <p:cNvPr id="17" name="テキスト ボックス 16">
              <a:extLst>
                <a:ext uri="{FF2B5EF4-FFF2-40B4-BE49-F238E27FC236}">
                  <a16:creationId xmlns:a16="http://schemas.microsoft.com/office/drawing/2014/main" id="{A26A69E4-D627-432E-A1FD-CC8D31F76CA6}"/>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40</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3391691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양수리両水里</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pic>
        <p:nvPicPr>
          <p:cNvPr id="3" name="図 2">
            <a:extLst>
              <a:ext uri="{FF2B5EF4-FFF2-40B4-BE49-F238E27FC236}">
                <a16:creationId xmlns:a16="http://schemas.microsoft.com/office/drawing/2014/main" id="{B6EFEF57-953C-4744-9910-47F1055BD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641" y="0"/>
            <a:ext cx="6913435" cy="6913435"/>
          </a:xfrm>
          <a:prstGeom prst="rect">
            <a:avLst/>
          </a:prstGeom>
        </p:spPr>
      </p:pic>
      <p:sp>
        <p:nvSpPr>
          <p:cNvPr id="11" name="楕円 10">
            <a:extLst>
              <a:ext uri="{FF2B5EF4-FFF2-40B4-BE49-F238E27FC236}">
                <a16:creationId xmlns:a16="http://schemas.microsoft.com/office/drawing/2014/main" id="{362DA313-F621-40C7-9CCD-9F105A946598}"/>
              </a:ext>
            </a:extLst>
          </p:cNvPr>
          <p:cNvSpPr/>
          <p:nvPr/>
        </p:nvSpPr>
        <p:spPr>
          <a:xfrm>
            <a:off x="6269326" y="2114550"/>
            <a:ext cx="1219200" cy="9767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328A95C3-D264-4CEF-8FEF-8E1DDD65B2B4}"/>
              </a:ext>
            </a:extLst>
          </p:cNvPr>
          <p:cNvSpPr/>
          <p:nvPr/>
        </p:nvSpPr>
        <p:spPr>
          <a:xfrm>
            <a:off x="4876800" y="603668"/>
            <a:ext cx="1219200" cy="9767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04619981-2EDD-4885-8FF9-D11F449AA1BE}"/>
              </a:ext>
            </a:extLst>
          </p:cNvPr>
          <p:cNvGrpSpPr/>
          <p:nvPr/>
        </p:nvGrpSpPr>
        <p:grpSpPr>
          <a:xfrm>
            <a:off x="585259" y="1073273"/>
            <a:ext cx="3769382" cy="1634832"/>
            <a:chOff x="7753350" y="5463711"/>
            <a:chExt cx="3962400" cy="1671843"/>
          </a:xfrm>
        </p:grpSpPr>
        <p:pic>
          <p:nvPicPr>
            <p:cNvPr id="17" name="グラフィックス 16">
              <a:extLst>
                <a:ext uri="{FF2B5EF4-FFF2-40B4-BE49-F238E27FC236}">
                  <a16:creationId xmlns:a16="http://schemas.microsoft.com/office/drawing/2014/main" id="{64ECD706-80FE-42B5-A667-ACD5BD5040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350" y="5463711"/>
              <a:ext cx="3962400" cy="1671843"/>
            </a:xfrm>
            <a:prstGeom prst="rect">
              <a:avLst/>
            </a:prstGeom>
          </p:spPr>
        </p:pic>
        <p:sp>
          <p:nvSpPr>
            <p:cNvPr id="18" name="テキスト ボックス 17">
              <a:extLst>
                <a:ext uri="{FF2B5EF4-FFF2-40B4-BE49-F238E27FC236}">
                  <a16:creationId xmlns:a16="http://schemas.microsoft.com/office/drawing/2014/main" id="{700C41C4-F73F-408A-9847-BF2696B64B9D}"/>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34</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5" name="図 4">
            <a:extLst>
              <a:ext uri="{FF2B5EF4-FFF2-40B4-BE49-F238E27FC236}">
                <a16:creationId xmlns:a16="http://schemas.microsoft.com/office/drawing/2014/main" id="{601BF81B-9BC2-4CCD-8435-5AAE878B3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157" y="2628171"/>
            <a:ext cx="3362325" cy="2240149"/>
          </a:xfrm>
          <a:prstGeom prst="rect">
            <a:avLst/>
          </a:prstGeom>
        </p:spPr>
      </p:pic>
    </p:spTree>
    <p:extLst>
      <p:ext uri="{BB962C8B-B14F-4D97-AF65-F5344CB8AC3E}">
        <p14:creationId xmlns:p14="http://schemas.microsoft.com/office/powerpoint/2010/main" val="519327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9" name="四角形: 角を丸くする 8">
            <a:extLst>
              <a:ext uri="{FF2B5EF4-FFF2-40B4-BE49-F238E27FC236}">
                <a16:creationId xmlns:a16="http://schemas.microsoft.com/office/drawing/2014/main" id="{6C335C69-B504-4E8D-8F98-C1F20CBF520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양수리両水里</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4" name="テキスト ボックス 3">
            <a:extLst>
              <a:ext uri="{FF2B5EF4-FFF2-40B4-BE49-F238E27FC236}">
                <a16:creationId xmlns:a16="http://schemas.microsoft.com/office/drawing/2014/main" id="{6284F7A8-B3DF-41D3-A063-B459903A9CD1}"/>
              </a:ext>
            </a:extLst>
          </p:cNvPr>
          <p:cNvSpPr txBox="1"/>
          <p:nvPr/>
        </p:nvSpPr>
        <p:spPr>
          <a:xfrm>
            <a:off x="417576" y="1150435"/>
            <a:ext cx="11356847" cy="5452775"/>
          </a:xfrm>
          <a:prstGeom prst="rect">
            <a:avLst/>
          </a:prstGeom>
          <a:noFill/>
        </p:spPr>
        <p:txBody>
          <a:bodyPr wrap="square" rtlCol="0">
            <a:spAutoFit/>
          </a:bodyPr>
          <a:lstStyle/>
          <a:p>
            <a:pPr>
              <a:lnSpc>
                <a:spcPts val="3840"/>
              </a:lnSpc>
            </a:pP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북한강과 남한강이 합류하는 곳이다</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p>
          <a:p>
            <a:pPr>
              <a:lnSpc>
                <a:spcPts val="3840"/>
              </a:lnSpc>
            </a:pP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북한강은 금강산</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金剛山</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에서 발원해 남쪽으로 흐르면서 강원도 철원에서 금성천을 합한다</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이후 화천군 </a:t>
            </a:r>
            <a:r>
              <a:rPr lang="ko-KR" altLang="en-US" sz="3200" kern="10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화천읍을</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지나 남쪽으로 흐르다가 경기도 양평군 양서면 양수리에서 남한강과 합류한다</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p>
          <a:p>
            <a:pPr>
              <a:lnSpc>
                <a:spcPts val="3840"/>
              </a:lnSpc>
            </a:pP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남한강은 강원도 삼척시 </a:t>
            </a:r>
            <a:r>
              <a:rPr lang="ko-KR" altLang="en-US" sz="3200" kern="10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대덕산</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大德山</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에서 발원해 영월에서 평창강을 합하고</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충청북도 단양을 지나 서쪽으로 흘러 </a:t>
            </a:r>
            <a:r>
              <a:rPr lang="ko-KR" altLang="en-US" sz="3200" kern="10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달천을</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합친 후</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충주를 거쳐 경기도로 들어간다</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이후 섬강과 </a:t>
            </a:r>
            <a:r>
              <a:rPr lang="ko-KR" altLang="en-US" sz="3200" kern="10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청미천</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淸渼川</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을 합치고</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북서로 흘러 여주를 관류하면서 </a:t>
            </a:r>
            <a:r>
              <a:rPr lang="ko-KR" altLang="en-US" sz="3200" kern="10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양화천</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楊花川</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과 </a:t>
            </a:r>
            <a:r>
              <a:rPr lang="ko-KR" altLang="en-US" sz="3200" kern="10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복하천</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福河川</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을 합한다</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양평에서는 </a:t>
            </a:r>
            <a:r>
              <a:rPr lang="ko-KR" altLang="en-US" sz="3200" kern="100" dirty="0" err="1">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흑천과</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만난 후</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 </a:t>
            </a:r>
            <a:r>
              <a:rPr lang="ko-KR" altLang="en-US"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서쪽으로 흘러 양수리에서 북한강과 합류한다</a:t>
            </a:r>
            <a:r>
              <a:rPr lang="en-US" altLang="ko-KR" sz="3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a:t>
            </a:r>
          </a:p>
        </p:txBody>
      </p:sp>
    </p:spTree>
    <p:extLst>
      <p:ext uri="{BB962C8B-B14F-4D97-AF65-F5344CB8AC3E}">
        <p14:creationId xmlns:p14="http://schemas.microsoft.com/office/powerpoint/2010/main" val="2685491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3A87E1D-70B1-4893-9120-FDA842116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1955" y="112585"/>
            <a:ext cx="5370495" cy="2746598"/>
          </a:xfrm>
          <a:prstGeom prst="rect">
            <a:avLst/>
          </a:prstGeom>
        </p:spPr>
      </p:pic>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48780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휴전선과 비무장지대</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grpSp>
        <p:nvGrpSpPr>
          <p:cNvPr id="8" name="グループ化 7">
            <a:extLst>
              <a:ext uri="{FF2B5EF4-FFF2-40B4-BE49-F238E27FC236}">
                <a16:creationId xmlns:a16="http://schemas.microsoft.com/office/drawing/2014/main" id="{221C55D8-EBFB-4635-B830-8F70F46DDCAA}"/>
              </a:ext>
            </a:extLst>
          </p:cNvPr>
          <p:cNvGrpSpPr/>
          <p:nvPr/>
        </p:nvGrpSpPr>
        <p:grpSpPr>
          <a:xfrm>
            <a:off x="8149061" y="1690390"/>
            <a:ext cx="4481842" cy="1738610"/>
            <a:chOff x="4987291" y="1852315"/>
            <a:chExt cx="4481842" cy="1738610"/>
          </a:xfrm>
        </p:grpSpPr>
        <p:pic>
          <p:nvPicPr>
            <p:cNvPr id="9" name="グラフィックス 8">
              <a:extLst>
                <a:ext uri="{FF2B5EF4-FFF2-40B4-BE49-F238E27FC236}">
                  <a16:creationId xmlns:a16="http://schemas.microsoft.com/office/drawing/2014/main" id="{7D560EBE-CFDD-4EF5-817B-93013649B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10" name="テキスト ボックス 9">
              <a:extLst>
                <a:ext uri="{FF2B5EF4-FFF2-40B4-BE49-F238E27FC236}">
                  <a16:creationId xmlns:a16="http://schemas.microsoft.com/office/drawing/2014/main" id="{60FDF63C-CC2E-4D5E-A703-001C42D8B237}"/>
                </a:ext>
              </a:extLst>
            </p:cNvPr>
            <p:cNvSpPr txBox="1"/>
            <p:nvPr/>
          </p:nvSpPr>
          <p:spPr>
            <a:xfrm>
              <a:off x="5762625" y="2371725"/>
              <a:ext cx="2489784"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lang="en-US" altLang="ja-JP" sz="2400" dirty="0">
                  <a:solidFill>
                    <a:srgbClr val="002060"/>
                  </a:solidFill>
                  <a:latin typeface="HG丸ｺﾞｼｯｸM-PRO" panose="020F0600000000000000" pitchFamily="50" charset="-128"/>
                  <a:ea typeface="HG丸ｺﾞｼｯｸM-PRO" panose="020F0600000000000000" pitchFamily="50" charset="-128"/>
                </a:rPr>
                <a:t>40</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12" name="図 11">
            <a:extLst>
              <a:ext uri="{FF2B5EF4-FFF2-40B4-BE49-F238E27FC236}">
                <a16:creationId xmlns:a16="http://schemas.microsoft.com/office/drawing/2014/main" id="{5DEAC2A4-D849-4531-9EB4-BFA6FFE4AC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98" y="1479275"/>
            <a:ext cx="6806542" cy="5364140"/>
          </a:xfrm>
          <a:prstGeom prst="rect">
            <a:avLst/>
          </a:prstGeom>
        </p:spPr>
      </p:pic>
      <p:sp>
        <p:nvSpPr>
          <p:cNvPr id="13" name="テキスト ボックス 12">
            <a:extLst>
              <a:ext uri="{FF2B5EF4-FFF2-40B4-BE49-F238E27FC236}">
                <a16:creationId xmlns:a16="http://schemas.microsoft.com/office/drawing/2014/main" id="{1CF359B0-7F9E-4EDD-8AE2-E590EE856770}"/>
              </a:ext>
            </a:extLst>
          </p:cNvPr>
          <p:cNvSpPr txBox="1"/>
          <p:nvPr/>
        </p:nvSpPr>
        <p:spPr>
          <a:xfrm>
            <a:off x="1514475" y="1109943"/>
            <a:ext cx="3544560" cy="369332"/>
          </a:xfrm>
          <a:prstGeom prst="rect">
            <a:avLst/>
          </a:prstGeom>
          <a:noFill/>
        </p:spPr>
        <p:txBody>
          <a:bodyPr wrap="none" rtlCol="0">
            <a:spAutoFit/>
          </a:bodyPr>
          <a:lstStyle/>
          <a:p>
            <a:r>
              <a:rPr lang="en-US" altLang="ja-JP" b="0" i="0" dirty="0">
                <a:solidFill>
                  <a:srgbClr val="202122"/>
                </a:solidFill>
                <a:effectLst/>
                <a:latin typeface="Arial" panose="020B0604020202020204" pitchFamily="34" charset="0"/>
              </a:rPr>
              <a:t>Korean Demilitarized Zone, </a:t>
            </a:r>
            <a:r>
              <a:rPr lang="en-US" altLang="ja-JP" b="1" i="0" dirty="0">
                <a:solidFill>
                  <a:srgbClr val="202122"/>
                </a:solidFill>
                <a:effectLst/>
                <a:latin typeface="Arial" panose="020B0604020202020204" pitchFamily="34" charset="0"/>
              </a:rPr>
              <a:t>DMZ</a:t>
            </a:r>
            <a:endParaRPr kumimoji="1" lang="ja-JP" altLang="en-US" dirty="0"/>
          </a:p>
        </p:txBody>
      </p:sp>
      <p:sp>
        <p:nvSpPr>
          <p:cNvPr id="14" name="タイトル 3">
            <a:extLst>
              <a:ext uri="{FF2B5EF4-FFF2-40B4-BE49-F238E27FC236}">
                <a16:creationId xmlns:a16="http://schemas.microsoft.com/office/drawing/2014/main" id="{1D96FFA0-47E4-486E-B940-3B097B5E58EF}"/>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Tree>
    <p:extLst>
      <p:ext uri="{BB962C8B-B14F-4D97-AF65-F5344CB8AC3E}">
        <p14:creationId xmlns:p14="http://schemas.microsoft.com/office/powerpoint/2010/main" val="404514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48780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휴전선과 비무장지대</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2" name="テキスト ボックス 1">
            <a:extLst>
              <a:ext uri="{FF2B5EF4-FFF2-40B4-BE49-F238E27FC236}">
                <a16:creationId xmlns:a16="http://schemas.microsoft.com/office/drawing/2014/main" id="{CD7FF22A-153D-4984-AC6E-3E35E4A61EEC}"/>
              </a:ext>
            </a:extLst>
          </p:cNvPr>
          <p:cNvSpPr txBox="1"/>
          <p:nvPr/>
        </p:nvSpPr>
        <p:spPr>
          <a:xfrm>
            <a:off x="152400" y="1123950"/>
            <a:ext cx="11725275" cy="5324535"/>
          </a:xfrm>
          <a:prstGeom prst="rect">
            <a:avLst/>
          </a:prstGeom>
          <a:noFill/>
        </p:spPr>
        <p:txBody>
          <a:bodyPr wrap="square" rtlCol="0">
            <a:spAutoFit/>
          </a:bodyPr>
          <a:lstStyle/>
          <a:p>
            <a:pPr algn="l">
              <a:lnSpc>
                <a:spcPts val="3400"/>
              </a:lnSpc>
              <a:tabLst>
                <a:tab pos="4960620" algn="l"/>
              </a:tabLst>
            </a:pP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1953</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년</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7</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월</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27</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일</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발효된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한국</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전쟁의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정전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협정</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체결</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당시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임진강에서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동해안까지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총</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1,292</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개의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말뚝을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박고</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이</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말뚝을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이은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약</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240 km</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가상의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선을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군사분계선</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(MDL)</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으로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설정하였다</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3400"/>
              </a:lnSpc>
              <a:tabLst>
                <a:tab pos="4960620" algn="l"/>
              </a:tabLst>
            </a:pP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비무장지대는</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군사분계선에서부터</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남북으로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각각</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2 km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범위에</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군사충돌을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방지하기</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위한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완충지대로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설정되어</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있다</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3400"/>
              </a:lnSpc>
            </a:pPr>
            <a:r>
              <a:rPr lang="ko-KR" altLang="ja-JP" sz="3200" kern="0" dirty="0">
                <a:solidFill>
                  <a:srgbClr val="222222"/>
                </a:solidFill>
                <a:effectLst/>
                <a:ea typeface="Batang" panose="02030600000101010101" pitchFamily="18" charset="-127"/>
                <a:cs typeface="Batang" panose="02030600000101010101" pitchFamily="18" charset="-127"/>
              </a:rPr>
              <a:t>비무장지대는</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군사적인</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충돌을</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막는</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완충제의</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역할을</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하는</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곳이기</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때문에</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어떠한</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군사적인</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행위도</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금지된다</a:t>
            </a:r>
            <a:r>
              <a:rPr lang="en-US" altLang="ja-JP" sz="3200" kern="0" dirty="0">
                <a:solidFill>
                  <a:srgbClr val="222222"/>
                </a:solidFill>
                <a:effectLst/>
                <a:latin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비무장지대에</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들어가기</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위해서는</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군사정전위원회의</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허가를</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받아야</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하며</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입장</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인원</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수도</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일부</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제한되며</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무기</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휴대</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또한</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당연히</a:t>
            </a:r>
            <a:r>
              <a:rPr lang="ko-KR" altLang="ja-JP" sz="3200" kern="0" dirty="0">
                <a:solidFill>
                  <a:srgbClr val="222222"/>
                </a:solidFill>
                <a:effectLst/>
                <a:ea typeface="ＭＳ 明朝" panose="02020609040205080304" pitchFamily="17" charset="-128"/>
                <a:cs typeface="Arial" panose="020B0604020202020204" pitchFamily="34" charset="0"/>
              </a:rPr>
              <a:t> </a:t>
            </a:r>
            <a:r>
              <a:rPr lang="ko-KR" altLang="ja-JP" sz="3200" kern="0" dirty="0">
                <a:solidFill>
                  <a:srgbClr val="222222"/>
                </a:solidFill>
                <a:effectLst/>
                <a:ea typeface="Batang" panose="02030600000101010101" pitchFamily="18" charset="-127"/>
                <a:cs typeface="Batang" panose="02030600000101010101" pitchFamily="18" charset="-127"/>
              </a:rPr>
              <a:t>금지된다</a:t>
            </a:r>
            <a:r>
              <a:rPr lang="en-US" altLang="ja-JP" sz="3200" kern="0" dirty="0">
                <a:solidFill>
                  <a:srgbClr val="222222"/>
                </a:solidFill>
                <a:effectLst/>
                <a:latin typeface="ＭＳ 明朝" panose="02020609040205080304" pitchFamily="17" charset="-128"/>
                <a:cs typeface="Arial" panose="020B0604020202020204" pitchFamily="34" charset="0"/>
              </a:rPr>
              <a:t>.</a:t>
            </a:r>
            <a:endParaRPr lang="ja-JP" altLang="en-US" sz="3200" kern="0" dirty="0">
              <a:solidFill>
                <a:srgbClr val="222222"/>
              </a:solidFill>
              <a:effectLst/>
              <a:latin typeface="ＭＳ 明朝" panose="02020609040205080304" pitchFamily="17" charset="-128"/>
              <a:cs typeface="Arial" panose="020B0604020202020204" pitchFamily="34" charset="0"/>
            </a:endParaRPr>
          </a:p>
          <a:p>
            <a:pPr>
              <a:lnSpc>
                <a:spcPts val="3400"/>
              </a:lnSpc>
            </a:pP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비무장지대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내부의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판문점</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구역은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특수한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구역이다</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북한과</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남한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모두가</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경비를</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하고</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있으며</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군사분계선을</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중심으로</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반경</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400m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정도의</a:t>
            </a:r>
            <a:r>
              <a:rPr lang="ko-KR" altLang="ja-JP" sz="32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32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원형지역이다</a:t>
            </a:r>
            <a:r>
              <a:rPr lang="en-US" altLang="ja-JP" sz="32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C29B77B7-0BA1-48BD-B78B-39D5EA853CDE}"/>
              </a:ext>
            </a:extLst>
          </p:cNvPr>
          <p:cNvSpPr txBox="1"/>
          <p:nvPr/>
        </p:nvSpPr>
        <p:spPr>
          <a:xfrm>
            <a:off x="6791325" y="226635"/>
            <a:ext cx="5086350" cy="964367"/>
          </a:xfrm>
          <a:prstGeom prst="rect">
            <a:avLst/>
          </a:prstGeom>
          <a:noFill/>
        </p:spPr>
        <p:txBody>
          <a:bodyPr wrap="square" rtlCol="0">
            <a:spAutoFit/>
          </a:bodyPr>
          <a:lstStyle/>
          <a:p>
            <a:pPr>
              <a:lnSpc>
                <a:spcPts val="3400"/>
              </a:lnSpc>
            </a:pPr>
            <a:r>
              <a:rPr lang="en-US" altLang="ja-JP" sz="3200" kern="0" dirty="0">
                <a:solidFill>
                  <a:srgbClr val="222222"/>
                </a:solidFill>
                <a:effectLst/>
                <a:latin typeface="ＭＳ 明朝" panose="02020609040205080304" pitchFamily="17" charset="-128"/>
                <a:cs typeface="Arial" panose="020B0604020202020204" pitchFamily="34" charset="0"/>
              </a:rPr>
              <a:t>MDL: </a:t>
            </a:r>
            <a:r>
              <a:rPr lang="en-US" altLang="ja-JP" sz="3200" dirty="0">
                <a:effectLst/>
                <a:latin typeface="游明朝" panose="02020400000000000000" pitchFamily="18" charset="-128"/>
                <a:ea typeface="ＭＳ 明朝" panose="02020609040205080304" pitchFamily="17" charset="-128"/>
                <a:cs typeface="Times New Roman" panose="02020603050405020304" pitchFamily="18" charset="0"/>
              </a:rPr>
              <a:t> </a:t>
            </a:r>
          </a:p>
          <a:p>
            <a:pPr>
              <a:lnSpc>
                <a:spcPts val="3400"/>
              </a:lnSpc>
            </a:pPr>
            <a:r>
              <a:rPr lang="en-US" altLang="ja-JP" sz="3200" kern="0" dirty="0">
                <a:solidFill>
                  <a:srgbClr val="222222"/>
                </a:solidFill>
                <a:effectLst/>
                <a:latin typeface="ＭＳ 明朝" panose="02020609040205080304" pitchFamily="17" charset="-128"/>
                <a:cs typeface="Arial" panose="020B0604020202020204" pitchFamily="34" charset="0"/>
              </a:rPr>
              <a:t>Military </a:t>
            </a:r>
            <a:r>
              <a:rPr lang="en-US" altLang="ja-JP" sz="3200" kern="0" dirty="0" err="1">
                <a:solidFill>
                  <a:srgbClr val="222222"/>
                </a:solidFill>
                <a:effectLst/>
                <a:latin typeface="ＭＳ 明朝" panose="02020609040205080304" pitchFamily="17" charset="-128"/>
                <a:cs typeface="Arial" panose="020B0604020202020204" pitchFamily="34" charset="0"/>
              </a:rPr>
              <a:t>DemarcationLine</a:t>
            </a:r>
            <a:endParaRPr kumimoji="1" lang="ja-JP" altLang="en-US" sz="3200" dirty="0"/>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Tree>
    <p:extLst>
      <p:ext uri="{BB962C8B-B14F-4D97-AF65-F5344CB8AC3E}">
        <p14:creationId xmlns:p14="http://schemas.microsoft.com/office/powerpoint/2010/main" val="309981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15A8CCF2-A4DC-47F2-9A2F-E6CE47AF4B19}"/>
              </a:ext>
            </a:extLst>
          </p:cNvPr>
          <p:cNvSpPr txBox="1"/>
          <p:nvPr/>
        </p:nvSpPr>
        <p:spPr>
          <a:xfrm>
            <a:off x="247651" y="2681163"/>
            <a:ext cx="7505700" cy="2123658"/>
          </a:xfrm>
          <a:prstGeom prst="rect">
            <a:avLst/>
          </a:prstGeom>
          <a:noFill/>
        </p:spPr>
        <p:txBody>
          <a:bodyPr wrap="square" rtlCol="0">
            <a:spAutoFit/>
          </a:bodyPr>
          <a:lstStyle/>
          <a:p>
            <a:r>
              <a:rPr lang="ko-KR" altLang="ja-JP" sz="44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조선민주주의인민공화국이 대한민국을 침략할 목적으로 건설한 군사용 터널을 말한다</a:t>
            </a:r>
            <a:r>
              <a:rPr lang="en-US" altLang="ja-JP" sz="4400" kern="0" dirty="0">
                <a:solidFill>
                  <a:srgbClr val="222222"/>
                </a:solidFill>
                <a:effectLst/>
                <a:latin typeface="Batang" panose="02030600000101010101" pitchFamily="18" charset="-127"/>
                <a:ea typeface="游明朝" panose="02020400000000000000" pitchFamily="18" charset="-128"/>
                <a:cs typeface="Batang" panose="02030600000101010101" pitchFamily="18" charset="-127"/>
              </a:rPr>
              <a:t>.</a:t>
            </a:r>
            <a:endParaRPr kumimoji="1" lang="ja-JP" altLang="en-US" sz="4400" dirty="0"/>
          </a:p>
        </p:txBody>
      </p:sp>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48780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휴전선과 비무장지대</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14" name="タイトル 3">
            <a:extLst>
              <a:ext uri="{FF2B5EF4-FFF2-40B4-BE49-F238E27FC236}">
                <a16:creationId xmlns:a16="http://schemas.microsoft.com/office/drawing/2014/main" id="{1D96FFA0-47E4-486E-B940-3B097B5E58EF}"/>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graphicFrame>
        <p:nvGraphicFramePr>
          <p:cNvPr id="2" name="表 1">
            <a:extLst>
              <a:ext uri="{FF2B5EF4-FFF2-40B4-BE49-F238E27FC236}">
                <a16:creationId xmlns:a16="http://schemas.microsoft.com/office/drawing/2014/main" id="{19DF0D5E-C712-44D7-ADEA-1BD712F01945}"/>
              </a:ext>
            </a:extLst>
          </p:cNvPr>
          <p:cNvGraphicFramePr>
            <a:graphicFrameLocks noGrp="1"/>
          </p:cNvGraphicFramePr>
          <p:nvPr>
            <p:extLst>
              <p:ext uri="{D42A27DB-BD31-4B8C-83A1-F6EECF244321}">
                <p14:modId xmlns:p14="http://schemas.microsoft.com/office/powerpoint/2010/main" val="3070241727"/>
              </p:ext>
            </p:extLst>
          </p:nvPr>
        </p:nvGraphicFramePr>
        <p:xfrm>
          <a:off x="6795401" y="275720"/>
          <a:ext cx="5258910" cy="1557621"/>
        </p:xfrm>
        <a:graphic>
          <a:graphicData uri="http://schemas.openxmlformats.org/drawingml/2006/table">
            <a:tbl>
              <a:tblPr firstRow="1" firstCol="1" bandRow="1">
                <a:tableStyleId>{5C22544A-7EE6-4342-B048-85BDC9FD1C3A}</a:tableStyleId>
              </a:tblPr>
              <a:tblGrid>
                <a:gridCol w="1149271">
                  <a:extLst>
                    <a:ext uri="{9D8B030D-6E8A-4147-A177-3AD203B41FA5}">
                      <a16:colId xmlns:a16="http://schemas.microsoft.com/office/drawing/2014/main" val="2077792397"/>
                    </a:ext>
                  </a:extLst>
                </a:gridCol>
                <a:gridCol w="2166539">
                  <a:extLst>
                    <a:ext uri="{9D8B030D-6E8A-4147-A177-3AD203B41FA5}">
                      <a16:colId xmlns:a16="http://schemas.microsoft.com/office/drawing/2014/main" val="2971353040"/>
                    </a:ext>
                  </a:extLst>
                </a:gridCol>
                <a:gridCol w="1943100">
                  <a:extLst>
                    <a:ext uri="{9D8B030D-6E8A-4147-A177-3AD203B41FA5}">
                      <a16:colId xmlns:a16="http://schemas.microsoft.com/office/drawing/2014/main" val="1043902675"/>
                    </a:ext>
                  </a:extLst>
                </a:gridCol>
              </a:tblGrid>
              <a:tr h="386046">
                <a:tc>
                  <a:txBody>
                    <a:bodyPr/>
                    <a:lstStyle/>
                    <a:p>
                      <a:pPr algn="l">
                        <a:lnSpc>
                          <a:spcPts val="1400"/>
                        </a:lnSpc>
                        <a:tabLst>
                          <a:tab pos="4960620" algn="l"/>
                        </a:tabLst>
                      </a:pPr>
                      <a:r>
                        <a:rPr lang="ko-KR" sz="1400" kern="100">
                          <a:effectLst/>
                        </a:rPr>
                        <a:t>제</a:t>
                      </a:r>
                      <a:r>
                        <a:rPr lang="en-US" sz="1400" kern="100">
                          <a:effectLst/>
                        </a:rPr>
                        <a:t>1</a:t>
                      </a:r>
                      <a:r>
                        <a:rPr lang="ko-KR" sz="1400" kern="100">
                          <a:effectLst/>
                        </a:rPr>
                        <a:t>땅굴</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tc>
                  <a:txBody>
                    <a:bodyPr/>
                    <a:lstStyle/>
                    <a:p>
                      <a:pPr algn="l">
                        <a:lnSpc>
                          <a:spcPts val="1400"/>
                        </a:lnSpc>
                        <a:tabLst>
                          <a:tab pos="4960620" algn="l"/>
                        </a:tabLst>
                      </a:pPr>
                      <a:r>
                        <a:rPr lang="en-US" sz="1400" kern="100">
                          <a:effectLst/>
                        </a:rPr>
                        <a:t>1974</a:t>
                      </a:r>
                      <a:r>
                        <a:rPr lang="ko-KR" sz="1400" kern="100">
                          <a:effectLst/>
                        </a:rPr>
                        <a:t>년</a:t>
                      </a:r>
                      <a:r>
                        <a:rPr lang="en-US" sz="1400" kern="100">
                          <a:effectLst/>
                        </a:rPr>
                        <a:t> 11</a:t>
                      </a:r>
                      <a:r>
                        <a:rPr lang="ko-KR" sz="1400" kern="100">
                          <a:effectLst/>
                        </a:rPr>
                        <a:t>월</a:t>
                      </a:r>
                      <a:r>
                        <a:rPr lang="en-US" sz="1400" kern="100">
                          <a:effectLst/>
                        </a:rPr>
                        <a:t> 5</a:t>
                      </a:r>
                      <a:r>
                        <a:rPr lang="ko-KR" sz="1400" kern="100">
                          <a:effectLst/>
                        </a:rPr>
                        <a:t>일</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tc>
                  <a:txBody>
                    <a:bodyPr/>
                    <a:lstStyle/>
                    <a:p>
                      <a:pPr algn="l">
                        <a:lnSpc>
                          <a:spcPts val="1400"/>
                        </a:lnSpc>
                        <a:tabLst>
                          <a:tab pos="4960620" algn="l"/>
                        </a:tabLst>
                      </a:pPr>
                      <a:r>
                        <a:rPr lang="ko-KR" sz="1400" kern="100">
                          <a:effectLst/>
                        </a:rPr>
                        <a:t>연천군</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extLst>
                  <a:ext uri="{0D108BD9-81ED-4DB2-BD59-A6C34878D82A}">
                    <a16:rowId xmlns:a16="http://schemas.microsoft.com/office/drawing/2014/main" val="526504963"/>
                  </a:ext>
                </a:extLst>
              </a:tr>
              <a:tr h="386046">
                <a:tc>
                  <a:txBody>
                    <a:bodyPr/>
                    <a:lstStyle/>
                    <a:p>
                      <a:pPr algn="l">
                        <a:lnSpc>
                          <a:spcPts val="1400"/>
                        </a:lnSpc>
                        <a:tabLst>
                          <a:tab pos="4960620" algn="l"/>
                        </a:tabLst>
                      </a:pPr>
                      <a:r>
                        <a:rPr lang="ko-KR" sz="1400" kern="100" dirty="0">
                          <a:effectLst/>
                        </a:rPr>
                        <a:t>제</a:t>
                      </a:r>
                      <a:r>
                        <a:rPr lang="en-US" sz="1400" kern="100" dirty="0">
                          <a:effectLst/>
                        </a:rPr>
                        <a:t>2</a:t>
                      </a:r>
                      <a:r>
                        <a:rPr lang="ko-KR" sz="1400" kern="100" dirty="0">
                          <a:effectLst/>
                        </a:rPr>
                        <a:t>땅굴</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tc>
                  <a:txBody>
                    <a:bodyPr/>
                    <a:lstStyle/>
                    <a:p>
                      <a:pPr algn="l">
                        <a:lnSpc>
                          <a:spcPts val="1400"/>
                        </a:lnSpc>
                        <a:tabLst>
                          <a:tab pos="4960620" algn="l"/>
                        </a:tabLst>
                      </a:pPr>
                      <a:r>
                        <a:rPr lang="en-US" sz="1400" kern="100">
                          <a:effectLst/>
                        </a:rPr>
                        <a:t>1975</a:t>
                      </a:r>
                      <a:r>
                        <a:rPr lang="ko-KR" sz="1400" kern="100">
                          <a:effectLst/>
                        </a:rPr>
                        <a:t>년</a:t>
                      </a:r>
                      <a:r>
                        <a:rPr lang="en-US" sz="1400" kern="100">
                          <a:effectLst/>
                        </a:rPr>
                        <a:t> 3</a:t>
                      </a:r>
                      <a:r>
                        <a:rPr lang="ko-KR" sz="1400" kern="100">
                          <a:effectLst/>
                        </a:rPr>
                        <a:t>월</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tc>
                  <a:txBody>
                    <a:bodyPr/>
                    <a:lstStyle/>
                    <a:p>
                      <a:pPr algn="l">
                        <a:lnSpc>
                          <a:spcPts val="1400"/>
                        </a:lnSpc>
                        <a:tabLst>
                          <a:tab pos="4960620" algn="l"/>
                        </a:tabLst>
                      </a:pPr>
                      <a:r>
                        <a:rPr lang="ko-KR" sz="1400" kern="100">
                          <a:effectLst/>
                        </a:rPr>
                        <a:t>강원도 철원군</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extLst>
                  <a:ext uri="{0D108BD9-81ED-4DB2-BD59-A6C34878D82A}">
                    <a16:rowId xmlns:a16="http://schemas.microsoft.com/office/drawing/2014/main" val="3070724956"/>
                  </a:ext>
                </a:extLst>
              </a:tr>
              <a:tr h="399483">
                <a:tc>
                  <a:txBody>
                    <a:bodyPr/>
                    <a:lstStyle/>
                    <a:p>
                      <a:pPr algn="l">
                        <a:lnSpc>
                          <a:spcPts val="1400"/>
                        </a:lnSpc>
                        <a:tabLst>
                          <a:tab pos="4960620" algn="l"/>
                        </a:tabLst>
                      </a:pPr>
                      <a:r>
                        <a:rPr lang="ko-KR" sz="1400" kern="100">
                          <a:effectLst/>
                        </a:rPr>
                        <a:t>제</a:t>
                      </a:r>
                      <a:r>
                        <a:rPr lang="en-US" sz="1400" kern="100">
                          <a:effectLst/>
                        </a:rPr>
                        <a:t>3</a:t>
                      </a:r>
                      <a:r>
                        <a:rPr lang="ko-KR" sz="1400" kern="100">
                          <a:effectLst/>
                        </a:rPr>
                        <a:t>땅굴</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tc>
                  <a:txBody>
                    <a:bodyPr/>
                    <a:lstStyle/>
                    <a:p>
                      <a:pPr algn="l">
                        <a:lnSpc>
                          <a:spcPts val="1400"/>
                        </a:lnSpc>
                        <a:tabLst>
                          <a:tab pos="4960620" algn="l"/>
                        </a:tabLst>
                      </a:pPr>
                      <a:r>
                        <a:rPr lang="en-US" sz="1400" kern="100" dirty="0">
                          <a:effectLst/>
                        </a:rPr>
                        <a:t>1978</a:t>
                      </a:r>
                      <a:r>
                        <a:rPr lang="ko-KR" sz="1400" kern="100" dirty="0">
                          <a:effectLst/>
                        </a:rPr>
                        <a:t>년</a:t>
                      </a:r>
                      <a:r>
                        <a:rPr lang="en-US" sz="1400" kern="100" dirty="0">
                          <a:effectLst/>
                        </a:rPr>
                        <a:t> 10</a:t>
                      </a:r>
                      <a:r>
                        <a:rPr lang="ko-KR" sz="1400" kern="100" dirty="0">
                          <a:effectLst/>
                        </a:rPr>
                        <a:t>월</a:t>
                      </a:r>
                      <a:r>
                        <a:rPr lang="en-US" sz="1400" kern="100" dirty="0">
                          <a:effectLst/>
                        </a:rPr>
                        <a:t> 17</a:t>
                      </a:r>
                      <a:r>
                        <a:rPr lang="ko-KR" sz="1400" kern="100" dirty="0">
                          <a:effectLst/>
                        </a:rPr>
                        <a:t>일</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tc>
                  <a:txBody>
                    <a:bodyPr/>
                    <a:lstStyle/>
                    <a:p>
                      <a:pPr algn="l">
                        <a:lnSpc>
                          <a:spcPts val="1400"/>
                        </a:lnSpc>
                        <a:tabLst>
                          <a:tab pos="4960620" algn="l"/>
                        </a:tabLst>
                      </a:pPr>
                      <a:r>
                        <a:rPr lang="ko-KR" sz="1400" kern="100">
                          <a:effectLst/>
                        </a:rPr>
                        <a:t>경기도</a:t>
                      </a:r>
                      <a:r>
                        <a:rPr lang="en-US" sz="1400" kern="100">
                          <a:effectLst/>
                        </a:rPr>
                        <a:t> </a:t>
                      </a:r>
                      <a:r>
                        <a:rPr lang="ko-KR" sz="1400" kern="100">
                          <a:effectLst/>
                        </a:rPr>
                        <a:t>파주시</a:t>
                      </a:r>
                      <a:r>
                        <a:rPr lang="en-US" sz="1400" kern="100">
                          <a:effectLst/>
                        </a:rPr>
                        <a:t> </a:t>
                      </a:r>
                      <a:r>
                        <a:rPr lang="ko-KR" sz="1400" kern="100">
                          <a:effectLst/>
                        </a:rPr>
                        <a:t>장단면</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extLst>
                  <a:ext uri="{0D108BD9-81ED-4DB2-BD59-A6C34878D82A}">
                    <a16:rowId xmlns:a16="http://schemas.microsoft.com/office/drawing/2014/main" val="3352530123"/>
                  </a:ext>
                </a:extLst>
              </a:tr>
              <a:tr h="386046">
                <a:tc>
                  <a:txBody>
                    <a:bodyPr/>
                    <a:lstStyle/>
                    <a:p>
                      <a:pPr algn="l">
                        <a:lnSpc>
                          <a:spcPts val="1400"/>
                        </a:lnSpc>
                        <a:tabLst>
                          <a:tab pos="4960620" algn="l"/>
                        </a:tabLst>
                      </a:pPr>
                      <a:r>
                        <a:rPr lang="ko-KR" sz="1400" kern="100">
                          <a:effectLst/>
                        </a:rPr>
                        <a:t>제</a:t>
                      </a:r>
                      <a:r>
                        <a:rPr lang="en-US" sz="1400" kern="100">
                          <a:effectLst/>
                        </a:rPr>
                        <a:t>4</a:t>
                      </a:r>
                      <a:r>
                        <a:rPr lang="ko-KR" sz="1400" kern="100">
                          <a:effectLst/>
                        </a:rPr>
                        <a:t>땅굴</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tc>
                  <a:txBody>
                    <a:bodyPr/>
                    <a:lstStyle/>
                    <a:p>
                      <a:pPr algn="l">
                        <a:lnSpc>
                          <a:spcPts val="1400"/>
                        </a:lnSpc>
                        <a:tabLst>
                          <a:tab pos="4960620" algn="l"/>
                        </a:tabLst>
                      </a:pPr>
                      <a:r>
                        <a:rPr lang="en-US" sz="1400" kern="100">
                          <a:effectLst/>
                        </a:rPr>
                        <a:t>1990</a:t>
                      </a:r>
                      <a:r>
                        <a:rPr lang="ko-KR" sz="1400" kern="100">
                          <a:effectLst/>
                        </a:rPr>
                        <a:t>년</a:t>
                      </a:r>
                      <a:r>
                        <a:rPr lang="en-US" sz="1400" kern="100">
                          <a:effectLst/>
                        </a:rPr>
                        <a:t> 3</a:t>
                      </a:r>
                      <a:r>
                        <a:rPr lang="ko-KR" sz="1400" kern="100">
                          <a:effectLst/>
                        </a:rPr>
                        <a:t>월</a:t>
                      </a:r>
                      <a:r>
                        <a:rPr lang="en-US" sz="1400" kern="100">
                          <a:effectLst/>
                        </a:rPr>
                        <a:t> 3</a:t>
                      </a:r>
                      <a:r>
                        <a:rPr lang="ko-KR" sz="1400" kern="100">
                          <a:effectLst/>
                        </a:rPr>
                        <a:t>일</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tc>
                  <a:txBody>
                    <a:bodyPr/>
                    <a:lstStyle/>
                    <a:p>
                      <a:pPr algn="l">
                        <a:lnSpc>
                          <a:spcPts val="1400"/>
                        </a:lnSpc>
                        <a:tabLst>
                          <a:tab pos="4960620" algn="l"/>
                        </a:tabLst>
                      </a:pPr>
                      <a:r>
                        <a:rPr lang="ko-KR" sz="1400" kern="100" dirty="0">
                          <a:effectLst/>
                        </a:rPr>
                        <a:t>강원도 양구군</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180000" marB="0"/>
                </a:tc>
                <a:extLst>
                  <a:ext uri="{0D108BD9-81ED-4DB2-BD59-A6C34878D82A}">
                    <a16:rowId xmlns:a16="http://schemas.microsoft.com/office/drawing/2014/main" val="909730665"/>
                  </a:ext>
                </a:extLst>
              </a:tr>
            </a:tbl>
          </a:graphicData>
        </a:graphic>
      </p:graphicFrame>
      <p:pic>
        <p:nvPicPr>
          <p:cNvPr id="4" name="図 3">
            <a:extLst>
              <a:ext uri="{FF2B5EF4-FFF2-40B4-BE49-F238E27FC236}">
                <a16:creationId xmlns:a16="http://schemas.microsoft.com/office/drawing/2014/main" id="{A3C20A80-53A0-4574-A727-EC1BF9CFE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411" y="2071985"/>
            <a:ext cx="2628900" cy="1743075"/>
          </a:xfrm>
          <a:prstGeom prst="rect">
            <a:avLst/>
          </a:prstGeom>
        </p:spPr>
      </p:pic>
      <p:grpSp>
        <p:nvGrpSpPr>
          <p:cNvPr id="16" name="グループ化 15">
            <a:extLst>
              <a:ext uri="{FF2B5EF4-FFF2-40B4-BE49-F238E27FC236}">
                <a16:creationId xmlns:a16="http://schemas.microsoft.com/office/drawing/2014/main" id="{13FE9BB9-E4D2-450F-88FA-21D1BE463484}"/>
              </a:ext>
            </a:extLst>
          </p:cNvPr>
          <p:cNvGrpSpPr/>
          <p:nvPr/>
        </p:nvGrpSpPr>
        <p:grpSpPr>
          <a:xfrm>
            <a:off x="3540222" y="642386"/>
            <a:ext cx="2746278" cy="2038777"/>
            <a:chOff x="3854547" y="1581149"/>
            <a:chExt cx="2746278" cy="2038777"/>
          </a:xfrm>
        </p:grpSpPr>
        <p:pic>
          <p:nvPicPr>
            <p:cNvPr id="15" name="グラフィックス 14">
              <a:extLst>
                <a:ext uri="{FF2B5EF4-FFF2-40B4-BE49-F238E27FC236}">
                  <a16:creationId xmlns:a16="http://schemas.microsoft.com/office/drawing/2014/main" id="{514BF41A-7AAE-4143-A13B-C885970557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4547" y="1581149"/>
              <a:ext cx="2628900" cy="2038777"/>
            </a:xfrm>
            <a:prstGeom prst="rect">
              <a:avLst/>
            </a:prstGeom>
          </p:spPr>
        </p:pic>
        <p:sp>
          <p:nvSpPr>
            <p:cNvPr id="3" name="テキスト ボックス 2">
              <a:extLst>
                <a:ext uri="{FF2B5EF4-FFF2-40B4-BE49-F238E27FC236}">
                  <a16:creationId xmlns:a16="http://schemas.microsoft.com/office/drawing/2014/main" id="{F80C43A7-F5E5-43E2-AE78-5435E033A355}"/>
                </a:ext>
              </a:extLst>
            </p:cNvPr>
            <p:cNvSpPr txBox="1"/>
            <p:nvPr/>
          </p:nvSpPr>
          <p:spPr>
            <a:xfrm>
              <a:off x="4133850" y="2297191"/>
              <a:ext cx="2466975" cy="646331"/>
            </a:xfrm>
            <a:prstGeom prst="rect">
              <a:avLst/>
            </a:prstGeom>
            <a:noFill/>
          </p:spPr>
          <p:txBody>
            <a:bodyPr wrap="square" rtlCol="0">
              <a:spAutoFit/>
            </a:bodyPr>
            <a:lstStyle/>
            <a:p>
              <a:r>
                <a:rPr kumimoji="1" lang="ko-KR" altLang="en-US" sz="3600" b="1" dirty="0">
                  <a:solidFill>
                    <a:srgbClr val="FF00FF"/>
                  </a:solidFill>
                  <a:effectLst>
                    <a:outerShdw blurRad="38100" dist="38100" dir="2700000" algn="tl">
                      <a:srgbClr val="000000">
                        <a:alpha val="43137"/>
                      </a:srgbClr>
                    </a:outerShdw>
                  </a:effectLst>
                  <a:latin typeface="AR P丸ゴシック体04M" panose="020F0600000000000000" pitchFamily="50" charset="-128"/>
                </a:rPr>
                <a:t>남침 땅굴</a:t>
              </a:r>
              <a:endParaRPr kumimoji="1" lang="en-US" altLang="ko-KR" sz="3600" b="1" dirty="0">
                <a:solidFill>
                  <a:srgbClr val="FF00FF"/>
                </a:solidFill>
                <a:effectLst>
                  <a:outerShdw blurRad="38100" dist="38100" dir="2700000" algn="tl">
                    <a:srgbClr val="000000">
                      <a:alpha val="43137"/>
                    </a:srgbClr>
                  </a:outerShdw>
                </a:effectLst>
                <a:latin typeface="AR P丸ゴシック体04M" panose="020F0600000000000000" pitchFamily="50" charset="-128"/>
                <a:ea typeface="AR P丸ゴシック体04M" panose="020F0600000000000000" pitchFamily="50" charset="-128"/>
              </a:endParaRPr>
            </a:p>
          </p:txBody>
        </p:sp>
      </p:grpSp>
    </p:spTree>
    <p:extLst>
      <p:ext uri="{BB962C8B-B14F-4D97-AF65-F5344CB8AC3E}">
        <p14:creationId xmlns:p14="http://schemas.microsoft.com/office/powerpoint/2010/main" val="198625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23253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
        <p:nvSpPr>
          <p:cNvPr id="4" name="テキスト ボックス 3">
            <a:extLst>
              <a:ext uri="{FF2B5EF4-FFF2-40B4-BE49-F238E27FC236}">
                <a16:creationId xmlns:a16="http://schemas.microsoft.com/office/drawing/2014/main" id="{E051A4FB-30B9-48F7-AC58-CA97AFD5E2CC}"/>
              </a:ext>
            </a:extLst>
          </p:cNvPr>
          <p:cNvSpPr txBox="1"/>
          <p:nvPr/>
        </p:nvSpPr>
        <p:spPr>
          <a:xfrm>
            <a:off x="401339" y="985520"/>
            <a:ext cx="11389322" cy="3785652"/>
          </a:xfrm>
          <a:prstGeom prst="rect">
            <a:avLst/>
          </a:prstGeom>
          <a:noFill/>
        </p:spPr>
        <p:txBody>
          <a:bodyPr wrap="square" rtlCol="0">
            <a:spAutoFit/>
          </a:bodyPr>
          <a:lstStyle/>
          <a:p>
            <a:pPr algn="l">
              <a:lnSpc>
                <a:spcPts val="4800"/>
              </a:lnSpc>
              <a:tabLst>
                <a:tab pos="4960620" algn="l"/>
              </a:tabLst>
            </a:pP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원래</a:t>
            </a:r>
            <a:r>
              <a:rPr lang="en-US" altLang="ja-JP" sz="40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38</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도선</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이북에</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위치하였던</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고성군은</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조선민주주의인민공화국의</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관할이었다</a:t>
            </a:r>
            <a:r>
              <a:rPr lang="en-US" altLang="ja-JP" sz="40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그러나</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한국</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전쟁의</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결과</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남부</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지역을</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대한민국이</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차지하여</a:t>
            </a:r>
            <a:r>
              <a:rPr lang="en-US" altLang="ja-JP" sz="40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 1953</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년부터는</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북부</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지역만을</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관할하게</a:t>
            </a:r>
            <a:r>
              <a:rPr lang="ko-KR" altLang="ja-JP" sz="4000" kern="0" dirty="0">
                <a:solidFill>
                  <a:srgbClr val="222222"/>
                </a:solidFill>
                <a:effectLst/>
                <a:latin typeface="游明朝" panose="02020400000000000000" pitchFamily="18" charset="-128"/>
                <a:ea typeface="ＭＳ 明朝" panose="02020609040205080304" pitchFamily="17" charset="-128"/>
                <a:cs typeface="Arial" panose="020B0604020202020204" pitchFamily="34" charset="0"/>
              </a:rPr>
              <a:t> </a:t>
            </a:r>
            <a:r>
              <a:rPr lang="ko-KR" altLang="ja-JP" sz="4000" kern="0" dirty="0">
                <a:solidFill>
                  <a:srgbClr val="222222"/>
                </a:solidFill>
                <a:effectLst/>
                <a:latin typeface="游明朝" panose="02020400000000000000" pitchFamily="18" charset="-128"/>
                <a:ea typeface="Batang" panose="02030600000101010101" pitchFamily="18" charset="-127"/>
                <a:cs typeface="Batang" panose="02030600000101010101" pitchFamily="18" charset="-127"/>
              </a:rPr>
              <a:t>되었다</a:t>
            </a:r>
            <a:r>
              <a:rPr lang="en-US" altLang="ja-JP" sz="4000" kern="0" dirty="0">
                <a:solidFill>
                  <a:srgbClr val="222222"/>
                </a:solidFill>
                <a:effectLst/>
                <a:latin typeface="ＭＳ 明朝" panose="02020609040205080304" pitchFamily="17" charset="-128"/>
                <a:ea typeface="游明朝" panose="02020400000000000000" pitchFamily="18" charset="-128"/>
                <a:cs typeface="Arial" panose="020B0604020202020204" pitchFamily="34" charset="0"/>
              </a:rPr>
              <a:t>.</a:t>
            </a:r>
            <a:endPar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4800"/>
              </a:lnSpc>
            </a:pPr>
            <a:r>
              <a:rPr lang="ko-KR" altLang="ja-JP" sz="4000" kern="0" dirty="0">
                <a:solidFill>
                  <a:srgbClr val="222222"/>
                </a:solidFill>
                <a:effectLst/>
                <a:ea typeface="Batang" panose="02030600000101010101" pitchFamily="18" charset="-127"/>
                <a:cs typeface="Batang" panose="02030600000101010101" pitchFamily="18" charset="-127"/>
              </a:rPr>
              <a:t>현재</a:t>
            </a:r>
            <a:r>
              <a:rPr lang="ko-KR" altLang="ja-JP" sz="4000" kern="0" dirty="0">
                <a:solidFill>
                  <a:srgbClr val="222222"/>
                </a:solidFill>
                <a:effectLst/>
                <a:ea typeface="ＭＳ 明朝" panose="02020609040205080304" pitchFamily="17" charset="-128"/>
                <a:cs typeface="Arial" panose="020B0604020202020204" pitchFamily="34" charset="0"/>
              </a:rPr>
              <a:t> </a:t>
            </a:r>
            <a:r>
              <a:rPr lang="ko-KR" altLang="ja-JP" sz="4000" kern="0" dirty="0">
                <a:solidFill>
                  <a:srgbClr val="222222"/>
                </a:solidFill>
                <a:effectLst/>
                <a:ea typeface="Batang" panose="02030600000101010101" pitchFamily="18" charset="-127"/>
                <a:cs typeface="Batang" panose="02030600000101010101" pitchFamily="18" charset="-127"/>
              </a:rPr>
              <a:t>조선민주주의인민공화국</a:t>
            </a:r>
            <a:r>
              <a:rPr lang="ko-KR" altLang="ja-JP" sz="4000" kern="0" dirty="0">
                <a:solidFill>
                  <a:srgbClr val="222222"/>
                </a:solidFill>
                <a:effectLst/>
                <a:ea typeface="ＭＳ 明朝" panose="02020609040205080304" pitchFamily="17" charset="-128"/>
                <a:cs typeface="Arial" panose="020B0604020202020204" pitchFamily="34" charset="0"/>
              </a:rPr>
              <a:t> </a:t>
            </a:r>
            <a:r>
              <a:rPr lang="ko-KR" altLang="ja-JP" sz="4000" kern="0" dirty="0">
                <a:solidFill>
                  <a:srgbClr val="222222"/>
                </a:solidFill>
                <a:effectLst/>
                <a:ea typeface="Batang" panose="02030600000101010101" pitchFamily="18" charset="-127"/>
                <a:cs typeface="Batang" panose="02030600000101010101" pitchFamily="18" charset="-127"/>
              </a:rPr>
              <a:t>고성군의</a:t>
            </a:r>
            <a:r>
              <a:rPr lang="en-US" altLang="ja-JP" sz="4000" kern="0" dirty="0">
                <a:solidFill>
                  <a:srgbClr val="222222"/>
                </a:solidFill>
                <a:effectLst/>
                <a:latin typeface="ＭＳ 明朝" panose="02020609040205080304" pitchFamily="17" charset="-128"/>
                <a:cs typeface="Arial" panose="020B0604020202020204" pitchFamily="34" charset="0"/>
              </a:rPr>
              <a:t> '</a:t>
            </a:r>
            <a:r>
              <a:rPr lang="ko-KR" altLang="ja-JP" sz="4000" kern="0" dirty="0" err="1">
                <a:solidFill>
                  <a:srgbClr val="222222"/>
                </a:solidFill>
                <a:effectLst/>
                <a:ea typeface="Batang" panose="02030600000101010101" pitchFamily="18" charset="-127"/>
                <a:cs typeface="Batang" panose="02030600000101010101" pitchFamily="18" charset="-127"/>
              </a:rPr>
              <a:t>고성읍</a:t>
            </a:r>
            <a:r>
              <a:rPr lang="en-US" altLang="ja-JP" sz="4000" kern="0" dirty="0">
                <a:solidFill>
                  <a:srgbClr val="222222"/>
                </a:solidFill>
                <a:effectLst/>
                <a:latin typeface="ＭＳ 明朝" panose="02020609040205080304" pitchFamily="17" charset="-128"/>
                <a:cs typeface="Arial" panose="020B0604020202020204" pitchFamily="34" charset="0"/>
              </a:rPr>
              <a:t>'</a:t>
            </a:r>
            <a:r>
              <a:rPr lang="ko-KR" altLang="ja-JP" sz="4000" kern="0" dirty="0">
                <a:solidFill>
                  <a:srgbClr val="222222"/>
                </a:solidFill>
                <a:effectLst/>
                <a:ea typeface="Batang" panose="02030600000101010101" pitchFamily="18" charset="-127"/>
                <a:cs typeface="Batang" panose="02030600000101010101" pitchFamily="18" charset="-127"/>
              </a:rPr>
              <a:t>은</a:t>
            </a:r>
            <a:r>
              <a:rPr lang="ko-KR" altLang="ja-JP" sz="4000" kern="0" dirty="0">
                <a:solidFill>
                  <a:srgbClr val="222222"/>
                </a:solidFill>
                <a:effectLst/>
                <a:ea typeface="ＭＳ 明朝" panose="02020609040205080304" pitchFamily="17" charset="-128"/>
                <a:cs typeface="Arial" panose="020B0604020202020204" pitchFamily="34" charset="0"/>
              </a:rPr>
              <a:t> </a:t>
            </a:r>
            <a:r>
              <a:rPr lang="ko-KR" altLang="ja-JP" sz="4000" kern="0" dirty="0">
                <a:solidFill>
                  <a:srgbClr val="222222"/>
                </a:solidFill>
                <a:effectLst/>
                <a:ea typeface="Batang" panose="02030600000101010101" pitchFamily="18" charset="-127"/>
                <a:cs typeface="Batang" panose="02030600000101010101" pitchFamily="18" charset="-127"/>
              </a:rPr>
              <a:t>광복</a:t>
            </a:r>
            <a:r>
              <a:rPr lang="ko-KR" altLang="ja-JP" sz="4000" kern="0" dirty="0">
                <a:solidFill>
                  <a:srgbClr val="222222"/>
                </a:solidFill>
                <a:effectLst/>
                <a:ea typeface="ＭＳ 明朝" panose="02020609040205080304" pitchFamily="17" charset="-128"/>
                <a:cs typeface="Arial" panose="020B0604020202020204" pitchFamily="34" charset="0"/>
              </a:rPr>
              <a:t> </a:t>
            </a:r>
            <a:r>
              <a:rPr lang="ko-KR" altLang="ja-JP" sz="4000" kern="0" dirty="0">
                <a:solidFill>
                  <a:srgbClr val="222222"/>
                </a:solidFill>
                <a:effectLst/>
                <a:ea typeface="Batang" panose="02030600000101010101" pitchFamily="18" charset="-127"/>
                <a:cs typeface="Batang" panose="02030600000101010101" pitchFamily="18" charset="-127"/>
              </a:rPr>
              <a:t>당시의</a:t>
            </a:r>
            <a:r>
              <a:rPr lang="ko-KR" altLang="ja-JP" sz="4000" kern="0" dirty="0">
                <a:solidFill>
                  <a:srgbClr val="222222"/>
                </a:solidFill>
                <a:effectLst/>
                <a:ea typeface="ＭＳ 明朝" panose="02020609040205080304" pitchFamily="17" charset="-128"/>
                <a:cs typeface="Arial" panose="020B0604020202020204" pitchFamily="34" charset="0"/>
              </a:rPr>
              <a:t> </a:t>
            </a:r>
            <a:r>
              <a:rPr lang="ko-KR" altLang="ja-JP" sz="4000" kern="0" dirty="0" err="1">
                <a:solidFill>
                  <a:srgbClr val="222222"/>
                </a:solidFill>
                <a:effectLst/>
                <a:ea typeface="Batang" panose="02030600000101010101" pitchFamily="18" charset="-127"/>
                <a:cs typeface="Batang" panose="02030600000101010101" pitchFamily="18" charset="-127"/>
              </a:rPr>
              <a:t>장전읍이다</a:t>
            </a:r>
            <a:r>
              <a:rPr lang="en-US" altLang="ja-JP" sz="4000" kern="0" dirty="0">
                <a:solidFill>
                  <a:srgbClr val="222222"/>
                </a:solidFill>
                <a:effectLst/>
                <a:latin typeface="ＭＳ 明朝" panose="02020609040205080304" pitchFamily="17" charset="-128"/>
                <a:cs typeface="Arial" panose="020B0604020202020204" pitchFamily="34" charset="0"/>
              </a:rPr>
              <a:t>.</a:t>
            </a:r>
            <a:endParaRPr kumimoji="1" lang="ja-JP" altLang="en-US" sz="4000" dirty="0"/>
          </a:p>
        </p:txBody>
      </p:sp>
    </p:spTree>
    <p:extLst>
      <p:ext uri="{BB962C8B-B14F-4D97-AF65-F5344CB8AC3E}">
        <p14:creationId xmlns:p14="http://schemas.microsoft.com/office/powerpoint/2010/main" val="1331835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F95814-1776-4B1B-A74A-E166BBE1D2E1}"/>
              </a:ext>
            </a:extLst>
          </p:cNvPr>
          <p:cNvPicPr>
            <a:picLocks noChangeAspect="1"/>
          </p:cNvPicPr>
          <p:nvPr/>
        </p:nvPicPr>
        <p:blipFill rotWithShape="1">
          <a:blip r:embed="rId2">
            <a:extLst>
              <a:ext uri="{28A0092B-C50C-407E-A947-70E740481C1C}">
                <a14:useLocalDpi xmlns:a14="http://schemas.microsoft.com/office/drawing/2010/main" val="0"/>
              </a:ext>
            </a:extLst>
          </a:blip>
          <a:srcRect l="6528" r="2655" b="13131"/>
          <a:stretch/>
        </p:blipFill>
        <p:spPr>
          <a:xfrm>
            <a:off x="4181475" y="744943"/>
            <a:ext cx="7991475" cy="6113057"/>
          </a:xfrm>
          <a:prstGeom prst="rect">
            <a:avLst/>
          </a:prstGeom>
        </p:spPr>
      </p:pic>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23253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
        <p:nvSpPr>
          <p:cNvPr id="7" name="四角形: 角を丸くする 6">
            <a:extLst>
              <a:ext uri="{FF2B5EF4-FFF2-40B4-BE49-F238E27FC236}">
                <a16:creationId xmlns:a16="http://schemas.microsoft.com/office/drawing/2014/main" id="{7217AFB2-0DEC-4184-899E-0A2C34519531}"/>
              </a:ext>
            </a:extLst>
          </p:cNvPr>
          <p:cNvSpPr/>
          <p:nvPr/>
        </p:nvSpPr>
        <p:spPr>
          <a:xfrm>
            <a:off x="6506864" y="744943"/>
            <a:ext cx="1573827" cy="382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FF56CA2-8326-49C1-9CA7-A029115B9301}"/>
              </a:ext>
            </a:extLst>
          </p:cNvPr>
          <p:cNvSpPr/>
          <p:nvPr/>
        </p:nvSpPr>
        <p:spPr>
          <a:xfrm>
            <a:off x="5582939" y="1457325"/>
            <a:ext cx="1198861"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32C39AA2-0E19-4153-85E7-357052E96716}"/>
              </a:ext>
            </a:extLst>
          </p:cNvPr>
          <p:cNvSpPr/>
          <p:nvPr/>
        </p:nvSpPr>
        <p:spPr>
          <a:xfrm>
            <a:off x="6555778" y="2503082"/>
            <a:ext cx="711797"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AFE0A6A0-6EEB-46A1-B92E-46730A09ABFB}"/>
              </a:ext>
            </a:extLst>
          </p:cNvPr>
          <p:cNvSpPr/>
          <p:nvPr/>
        </p:nvSpPr>
        <p:spPr>
          <a:xfrm>
            <a:off x="7724792" y="2503081"/>
            <a:ext cx="1790683"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F52A80E9-3CF4-4FD5-B6C1-0CB5DAEDE500}"/>
              </a:ext>
            </a:extLst>
          </p:cNvPr>
          <p:cNvSpPr/>
          <p:nvPr/>
        </p:nvSpPr>
        <p:spPr>
          <a:xfrm>
            <a:off x="7962900" y="4667250"/>
            <a:ext cx="942975"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23003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5704C4-1A29-43F7-9BE3-6D546FFC9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3712" y="744439"/>
            <a:ext cx="8158163" cy="6113561"/>
          </a:xfrm>
          <a:prstGeom prst="rect">
            <a:avLst/>
          </a:prstGeom>
        </p:spPr>
      </p:pic>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23253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580253" y="273430"/>
            <a:ext cx="7911354" cy="584775"/>
            <a:chOff x="3631247" y="1266450"/>
            <a:chExt cx="2853488" cy="584775"/>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1247" y="1266450"/>
              <a:ext cx="257365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7" y="1266450"/>
              <a:ext cx="2853488" cy="5847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1)</a:t>
              </a:r>
              <a:r>
                <a:rPr lang="ko-KR" altLang="en-US" sz="3200" b="1" dirty="0">
                  <a:solidFill>
                    <a:srgbClr val="1A68B3"/>
                  </a:solidFill>
                  <a:latin typeface="ＭＳ 明朝" panose="02020609040205080304" pitchFamily="17" charset="-128"/>
                  <a:ea typeface="ＭＳ 明朝" panose="02020609040205080304" pitchFamily="17" charset="-128"/>
                </a:rPr>
                <a:t>고성통일 전망대 高城統一展望台</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325316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FEE2404-87C6-4665-919C-51AD12C508DA}"/>
              </a:ext>
            </a:extLst>
          </p:cNvPr>
          <p:cNvPicPr>
            <a:picLocks noChangeAspect="1"/>
          </p:cNvPicPr>
          <p:nvPr/>
        </p:nvPicPr>
        <p:blipFill rotWithShape="1">
          <a:blip r:embed="rId2">
            <a:extLst>
              <a:ext uri="{28A0092B-C50C-407E-A947-70E740481C1C}">
                <a14:useLocalDpi xmlns:a14="http://schemas.microsoft.com/office/drawing/2010/main" val="0"/>
              </a:ext>
            </a:extLst>
          </a:blip>
          <a:srcRect r="1386" b="2084"/>
          <a:stretch/>
        </p:blipFill>
        <p:spPr>
          <a:xfrm>
            <a:off x="1413279" y="0"/>
            <a:ext cx="9235671" cy="6715125"/>
          </a:xfrm>
          <a:prstGeom prst="rect">
            <a:avLst/>
          </a:prstGeom>
        </p:spPr>
      </p:pic>
      <p:grpSp>
        <p:nvGrpSpPr>
          <p:cNvPr id="5" name="グループ化 4">
            <a:extLst>
              <a:ext uri="{FF2B5EF4-FFF2-40B4-BE49-F238E27FC236}">
                <a16:creationId xmlns:a16="http://schemas.microsoft.com/office/drawing/2014/main" id="{696AD421-B0A1-46D5-8F83-9E57C4BE4874}"/>
              </a:ext>
            </a:extLst>
          </p:cNvPr>
          <p:cNvGrpSpPr/>
          <p:nvPr/>
        </p:nvGrpSpPr>
        <p:grpSpPr>
          <a:xfrm>
            <a:off x="8053811" y="5624512"/>
            <a:ext cx="4481842" cy="1738610"/>
            <a:chOff x="4987291" y="1852315"/>
            <a:chExt cx="4481842" cy="1738610"/>
          </a:xfrm>
        </p:grpSpPr>
        <p:pic>
          <p:nvPicPr>
            <p:cNvPr id="6" name="グラフィックス 5">
              <a:extLst>
                <a:ext uri="{FF2B5EF4-FFF2-40B4-BE49-F238E27FC236}">
                  <a16:creationId xmlns:a16="http://schemas.microsoft.com/office/drawing/2014/main" id="{1FBFBAF7-13DB-439F-80D4-41329AF734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7" name="テキスト ボックス 6">
              <a:extLst>
                <a:ext uri="{FF2B5EF4-FFF2-40B4-BE49-F238E27FC236}">
                  <a16:creationId xmlns:a16="http://schemas.microsoft.com/office/drawing/2014/main" id="{D5919A98-D3E9-4411-9DC7-CE050D3EA3E2}"/>
                </a:ext>
              </a:extLst>
            </p:cNvPr>
            <p:cNvSpPr txBox="1"/>
            <p:nvPr/>
          </p:nvSpPr>
          <p:spPr>
            <a:xfrm>
              <a:off x="5762625" y="2371725"/>
              <a:ext cx="3102131"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40-41</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195856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23253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580253" y="273430"/>
            <a:ext cx="7911354" cy="584775"/>
            <a:chOff x="3631247" y="1266450"/>
            <a:chExt cx="2853488" cy="584775"/>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7365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7" y="1266450"/>
              <a:ext cx="2853488" cy="5847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1)</a:t>
              </a:r>
              <a:r>
                <a:rPr lang="ko-KR" altLang="en-US" sz="3200" b="1" dirty="0">
                  <a:solidFill>
                    <a:srgbClr val="1A68B3"/>
                  </a:solidFill>
                  <a:latin typeface="ＭＳ 明朝" panose="02020609040205080304" pitchFamily="17" charset="-128"/>
                  <a:ea typeface="ＭＳ 明朝" panose="02020609040205080304" pitchFamily="17" charset="-128"/>
                </a:rPr>
                <a:t>고성통일 전망대 高城統一展望台</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pic>
        <p:nvPicPr>
          <p:cNvPr id="4" name="図 3">
            <a:extLst>
              <a:ext uri="{FF2B5EF4-FFF2-40B4-BE49-F238E27FC236}">
                <a16:creationId xmlns:a16="http://schemas.microsoft.com/office/drawing/2014/main" id="{8FB0958B-7B95-43AF-BDD6-F93E80AE8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4149080"/>
            <a:ext cx="5010150" cy="2435490"/>
          </a:xfrm>
          <a:prstGeom prst="rect">
            <a:avLst/>
          </a:prstGeom>
        </p:spPr>
      </p:pic>
      <p:pic>
        <p:nvPicPr>
          <p:cNvPr id="3" name="図 2">
            <a:extLst>
              <a:ext uri="{FF2B5EF4-FFF2-40B4-BE49-F238E27FC236}">
                <a16:creationId xmlns:a16="http://schemas.microsoft.com/office/drawing/2014/main" id="{7FB79DAA-9357-48F1-9167-E45D3A089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944" y="1069601"/>
            <a:ext cx="5900056" cy="2868083"/>
          </a:xfrm>
          <a:prstGeom prst="rect">
            <a:avLst/>
          </a:prstGeom>
        </p:spPr>
      </p:pic>
      <p:pic>
        <p:nvPicPr>
          <p:cNvPr id="10" name="図 9">
            <a:extLst>
              <a:ext uri="{FF2B5EF4-FFF2-40B4-BE49-F238E27FC236}">
                <a16:creationId xmlns:a16="http://schemas.microsoft.com/office/drawing/2014/main" id="{4E1230E6-033B-4874-BA38-EC12ED756D51}"/>
              </a:ext>
            </a:extLst>
          </p:cNvPr>
          <p:cNvPicPr>
            <a:picLocks noChangeAspect="1"/>
          </p:cNvPicPr>
          <p:nvPr/>
        </p:nvPicPr>
        <p:blipFill rotWithShape="1">
          <a:blip r:embed="rId6">
            <a:extLst>
              <a:ext uri="{28A0092B-C50C-407E-A947-70E740481C1C}">
                <a14:useLocalDpi xmlns:a14="http://schemas.microsoft.com/office/drawing/2010/main" val="0"/>
              </a:ext>
            </a:extLst>
          </a:blip>
          <a:srcRect l="18750" t="3142" r="26528" b="18000"/>
          <a:stretch/>
        </p:blipFill>
        <p:spPr>
          <a:xfrm rot="5400000">
            <a:off x="6546754" y="2306096"/>
            <a:ext cx="5031995" cy="3524953"/>
          </a:xfrm>
          <a:prstGeom prst="rect">
            <a:avLst/>
          </a:prstGeom>
        </p:spPr>
      </p:pic>
    </p:spTree>
    <p:extLst>
      <p:ext uri="{BB962C8B-B14F-4D97-AF65-F5344CB8AC3E}">
        <p14:creationId xmlns:p14="http://schemas.microsoft.com/office/powerpoint/2010/main" val="2916021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23253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580253" y="273430"/>
            <a:ext cx="7911354" cy="584775"/>
            <a:chOff x="3631247" y="1266450"/>
            <a:chExt cx="2853488" cy="584775"/>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7365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7" y="1266450"/>
              <a:ext cx="2853488" cy="5847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1)</a:t>
              </a:r>
              <a:r>
                <a:rPr lang="ko-KR" altLang="en-US" sz="3200" b="1" dirty="0">
                  <a:solidFill>
                    <a:srgbClr val="1A68B3"/>
                  </a:solidFill>
                  <a:latin typeface="ＭＳ 明朝" panose="02020609040205080304" pitchFamily="17" charset="-128"/>
                  <a:ea typeface="ＭＳ 明朝" panose="02020609040205080304" pitchFamily="17" charset="-128"/>
                </a:rPr>
                <a:t>고성통일 전망대 高城統一展望台</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pic>
        <p:nvPicPr>
          <p:cNvPr id="3" name="図 2">
            <a:extLst>
              <a:ext uri="{FF2B5EF4-FFF2-40B4-BE49-F238E27FC236}">
                <a16:creationId xmlns:a16="http://schemas.microsoft.com/office/drawing/2014/main" id="{1470F8BC-4340-4C13-A649-82D8D1275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5855"/>
            <a:ext cx="12192000" cy="5540690"/>
          </a:xfrm>
          <a:prstGeom prst="rect">
            <a:avLst/>
          </a:prstGeom>
        </p:spPr>
      </p:pic>
    </p:spTree>
    <p:extLst>
      <p:ext uri="{BB962C8B-B14F-4D97-AF65-F5344CB8AC3E}">
        <p14:creationId xmlns:p14="http://schemas.microsoft.com/office/powerpoint/2010/main" val="3902090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9903277-4BE9-4E86-9DAE-9A8D8F7E7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5520"/>
            <a:ext cx="12192000" cy="5841204"/>
          </a:xfrm>
          <a:prstGeom prst="rect">
            <a:avLst/>
          </a:prstGeom>
        </p:spPr>
      </p:pic>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23253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580253" y="273430"/>
            <a:ext cx="7911354" cy="584775"/>
            <a:chOff x="3631247" y="1266450"/>
            <a:chExt cx="2853488" cy="584775"/>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1247" y="1266450"/>
              <a:ext cx="257365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7" y="1266450"/>
              <a:ext cx="2853488" cy="584775"/>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1)</a:t>
              </a:r>
              <a:r>
                <a:rPr lang="ko-KR" altLang="en-US" sz="3200" b="1" dirty="0">
                  <a:solidFill>
                    <a:srgbClr val="1A68B3"/>
                  </a:solidFill>
                  <a:latin typeface="ＭＳ 明朝" panose="02020609040205080304" pitchFamily="17" charset="-128"/>
                  <a:ea typeface="ＭＳ 明朝" panose="02020609040205080304" pitchFamily="17" charset="-128"/>
                </a:rPr>
                <a:t>고성통일 전망대 高城統一展望台</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3958421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23253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027804" y="196485"/>
            <a:ext cx="7983224" cy="584775"/>
            <a:chOff x="3631247" y="1266450"/>
            <a:chExt cx="2879410" cy="584775"/>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87941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7" y="1266450"/>
              <a:ext cx="2879410" cy="584775"/>
            </a:xfrm>
            <a:prstGeom prst="rect">
              <a:avLst/>
            </a:prstGeom>
            <a:noFill/>
          </p:spPr>
          <p:txBody>
            <a:bodyPr wrap="square" rtlCol="0">
              <a:spAutoFit/>
            </a:bodyPr>
            <a:lstStyle/>
            <a:p>
              <a:r>
                <a:rPr lang="en-US" altLang="ko-KR" sz="3200" b="1" i="0" dirty="0">
                  <a:solidFill>
                    <a:srgbClr val="1A68B3"/>
                  </a:solidFill>
                  <a:effectLst/>
                  <a:latin typeface="ＭＳ 明朝" panose="02020609040205080304" pitchFamily="17" charset="-128"/>
                  <a:ea typeface="ＭＳ 明朝" panose="02020609040205080304" pitchFamily="17" charset="-128"/>
                </a:rPr>
                <a:t>2)</a:t>
              </a:r>
              <a:r>
                <a:rPr lang="ko-KR" altLang="en-US" sz="3200" b="1" i="0" dirty="0">
                  <a:solidFill>
                    <a:srgbClr val="1A68B3"/>
                  </a:solidFill>
                  <a:effectLst/>
                  <a:latin typeface="Batang" panose="02030600000101010101" pitchFamily="18" charset="-127"/>
                  <a:ea typeface="Batang" panose="02030600000101010101" pitchFamily="18" charset="-127"/>
                </a:rPr>
                <a:t>고・이승만별장 故・李承晩大統領の別荘</a:t>
              </a:r>
            </a:p>
          </p:txBody>
        </p:sp>
      </p:grpSp>
      <p:sp>
        <p:nvSpPr>
          <p:cNvPr id="2" name="テキスト ボックス 1">
            <a:extLst>
              <a:ext uri="{FF2B5EF4-FFF2-40B4-BE49-F238E27FC236}">
                <a16:creationId xmlns:a16="http://schemas.microsoft.com/office/drawing/2014/main" id="{D527D31E-9BD9-4C2A-BD4C-9C45E2F6C2B7}"/>
              </a:ext>
            </a:extLst>
          </p:cNvPr>
          <p:cNvSpPr txBox="1"/>
          <p:nvPr/>
        </p:nvSpPr>
        <p:spPr>
          <a:xfrm>
            <a:off x="180972" y="1209675"/>
            <a:ext cx="5495925" cy="1754326"/>
          </a:xfrm>
          <a:prstGeom prst="rect">
            <a:avLst/>
          </a:prstGeom>
          <a:noFill/>
        </p:spPr>
        <p:txBody>
          <a:bodyPr wrap="square" rtlCol="0">
            <a:spAutoFit/>
          </a:bodyPr>
          <a:lstStyle/>
          <a:p>
            <a:r>
              <a:rPr kumimoji="1" lang="en-US" altLang="ja-JP" sz="3600" dirty="0"/>
              <a:t>1954</a:t>
            </a:r>
            <a:r>
              <a:rPr kumimoji="1" lang="ja-JP" altLang="en-US" sz="3600" dirty="0"/>
              <a:t>年に新築、</a:t>
            </a:r>
            <a:r>
              <a:rPr kumimoji="1" lang="en-US" altLang="ja-JP" sz="3600" dirty="0"/>
              <a:t>1961</a:t>
            </a:r>
            <a:r>
              <a:rPr kumimoji="1" lang="ja-JP" altLang="en-US" sz="3600" dirty="0"/>
              <a:t>年に廃墟になったが、</a:t>
            </a:r>
            <a:r>
              <a:rPr kumimoji="1" lang="en-US" altLang="ja-JP" sz="3600" dirty="0"/>
              <a:t>1999</a:t>
            </a:r>
            <a:r>
              <a:rPr kumimoji="1" lang="ja-JP" altLang="en-US" sz="3600" dirty="0"/>
              <a:t>年に展示館として復元</a:t>
            </a:r>
          </a:p>
        </p:txBody>
      </p:sp>
      <p:pic>
        <p:nvPicPr>
          <p:cNvPr id="9" name="図 8">
            <a:extLst>
              <a:ext uri="{FF2B5EF4-FFF2-40B4-BE49-F238E27FC236}">
                <a16:creationId xmlns:a16="http://schemas.microsoft.com/office/drawing/2014/main" id="{BF7CE158-AFF8-41C7-88E5-D1A7E106D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6550" y="1071541"/>
            <a:ext cx="5324478" cy="2588288"/>
          </a:xfrm>
          <a:prstGeom prst="rect">
            <a:avLst/>
          </a:prstGeom>
        </p:spPr>
      </p:pic>
      <p:pic>
        <p:nvPicPr>
          <p:cNvPr id="12" name="図 11">
            <a:extLst>
              <a:ext uri="{FF2B5EF4-FFF2-40B4-BE49-F238E27FC236}">
                <a16:creationId xmlns:a16="http://schemas.microsoft.com/office/drawing/2014/main" id="{BB40451F-88E5-4830-B496-5B4F6412D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964001"/>
            <a:ext cx="4743450" cy="2305844"/>
          </a:xfrm>
          <a:prstGeom prst="rect">
            <a:avLst/>
          </a:prstGeom>
        </p:spPr>
      </p:pic>
      <p:pic>
        <p:nvPicPr>
          <p:cNvPr id="16" name="図 15">
            <a:extLst>
              <a:ext uri="{FF2B5EF4-FFF2-40B4-BE49-F238E27FC236}">
                <a16:creationId xmlns:a16="http://schemas.microsoft.com/office/drawing/2014/main" id="{8B462857-49CE-408D-8F8B-8CC1835B0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1875" y="4439571"/>
            <a:ext cx="4743450" cy="2305844"/>
          </a:xfrm>
          <a:prstGeom prst="rect">
            <a:avLst/>
          </a:prstGeom>
        </p:spPr>
      </p:pic>
      <p:pic>
        <p:nvPicPr>
          <p:cNvPr id="14" name="図 13">
            <a:extLst>
              <a:ext uri="{FF2B5EF4-FFF2-40B4-BE49-F238E27FC236}">
                <a16:creationId xmlns:a16="http://schemas.microsoft.com/office/drawing/2014/main" id="{14ABE541-E106-4A3F-8496-61B94D8B2D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3" y="3495807"/>
            <a:ext cx="4391025" cy="2134526"/>
          </a:xfrm>
          <a:prstGeom prst="rect">
            <a:avLst/>
          </a:prstGeom>
        </p:spPr>
      </p:pic>
    </p:spTree>
    <p:extLst>
      <p:ext uri="{BB962C8B-B14F-4D97-AF65-F5344CB8AC3E}">
        <p14:creationId xmlns:p14="http://schemas.microsoft.com/office/powerpoint/2010/main" val="2593282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EA17A4CD-BDEE-4B40-8B9E-9D52040A1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9800" y="641715"/>
            <a:ext cx="3875293" cy="6216285"/>
          </a:xfrm>
          <a:prstGeom prst="rect">
            <a:avLst/>
          </a:prstGeom>
        </p:spPr>
      </p:pic>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23253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027804" y="196485"/>
            <a:ext cx="7983224" cy="584775"/>
            <a:chOff x="3631247" y="1266450"/>
            <a:chExt cx="2879410" cy="584775"/>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1247" y="1266450"/>
              <a:ext cx="287941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7" y="1266450"/>
              <a:ext cx="2853488" cy="584775"/>
            </a:xfrm>
            <a:prstGeom prst="rect">
              <a:avLst/>
            </a:prstGeom>
            <a:noFill/>
          </p:spPr>
          <p:txBody>
            <a:bodyPr wrap="square" rtlCol="0">
              <a:spAutoFit/>
            </a:bodyPr>
            <a:lstStyle/>
            <a:p>
              <a:r>
                <a:rPr lang="en-US" altLang="ko-KR" sz="3200" b="1" i="0" dirty="0">
                  <a:solidFill>
                    <a:srgbClr val="1A68B3"/>
                  </a:solidFill>
                  <a:effectLst/>
                  <a:latin typeface="ＭＳ 明朝" panose="02020609040205080304" pitchFamily="17" charset="-128"/>
                  <a:ea typeface="ＭＳ 明朝" panose="02020609040205080304" pitchFamily="17" charset="-128"/>
                </a:rPr>
                <a:t>3)</a:t>
              </a:r>
              <a:r>
                <a:rPr lang="ko-KR" altLang="en-US" sz="3200" b="1" i="0" dirty="0" err="1">
                  <a:solidFill>
                    <a:srgbClr val="1A68B3"/>
                  </a:solidFill>
                  <a:effectLst/>
                  <a:latin typeface="Batang" panose="02030600000101010101" pitchFamily="18" charset="-127"/>
                  <a:ea typeface="Batang" panose="02030600000101010101" pitchFamily="18" charset="-127"/>
                </a:rPr>
                <a:t>김일성별장터</a:t>
              </a:r>
              <a:r>
                <a:rPr lang="ko-KR" altLang="en-US" sz="3200" b="1" i="0" dirty="0">
                  <a:solidFill>
                    <a:srgbClr val="1A68B3"/>
                  </a:solidFill>
                  <a:effectLst/>
                  <a:latin typeface="Batang" panose="02030600000101010101" pitchFamily="18" charset="-127"/>
                  <a:ea typeface="Batang" panose="02030600000101010101" pitchFamily="18" charset="-127"/>
                </a:rPr>
                <a:t> 화진표의 성 金日成別荘跡</a:t>
              </a:r>
            </a:p>
          </p:txBody>
        </p:sp>
      </p:grpSp>
      <p:sp>
        <p:nvSpPr>
          <p:cNvPr id="2" name="テキスト ボックス 1">
            <a:extLst>
              <a:ext uri="{FF2B5EF4-FFF2-40B4-BE49-F238E27FC236}">
                <a16:creationId xmlns:a16="http://schemas.microsoft.com/office/drawing/2014/main" id="{D527D31E-9BD9-4C2A-BD4C-9C45E2F6C2B7}"/>
              </a:ext>
            </a:extLst>
          </p:cNvPr>
          <p:cNvSpPr txBox="1"/>
          <p:nvPr/>
        </p:nvSpPr>
        <p:spPr>
          <a:xfrm>
            <a:off x="180972" y="1209675"/>
            <a:ext cx="7581903" cy="1200329"/>
          </a:xfrm>
          <a:prstGeom prst="rect">
            <a:avLst/>
          </a:prstGeom>
          <a:noFill/>
        </p:spPr>
        <p:txBody>
          <a:bodyPr wrap="square" rtlCol="0">
            <a:spAutoFit/>
          </a:bodyPr>
          <a:lstStyle/>
          <a:p>
            <a:r>
              <a:rPr kumimoji="1" lang="en-US" altLang="ja-JP" sz="3600" dirty="0">
                <a:latin typeface="HG丸ｺﾞｼｯｸM-PRO" panose="020F0600000000000000" pitchFamily="50" charset="-128"/>
                <a:ea typeface="HG丸ｺﾞｼｯｸM-PRO" panose="020F0600000000000000" pitchFamily="50" charset="-128"/>
              </a:rPr>
              <a:t>1938</a:t>
            </a:r>
            <a:r>
              <a:rPr kumimoji="1" lang="ja-JP" altLang="en-US" sz="3600" dirty="0">
                <a:latin typeface="HG丸ｺﾞｼｯｸM-PRO" panose="020F0600000000000000" pitchFamily="50" charset="-128"/>
                <a:ea typeface="HG丸ｺﾞｼｯｸM-PRO" panose="020F0600000000000000" pitchFamily="50" charset="-128"/>
              </a:rPr>
              <a:t>年ドイツ人ウェーバーの設計および施工下で完工</a:t>
            </a:r>
          </a:p>
        </p:txBody>
      </p:sp>
      <p:pic>
        <p:nvPicPr>
          <p:cNvPr id="4" name="図 3">
            <a:extLst>
              <a:ext uri="{FF2B5EF4-FFF2-40B4-BE49-F238E27FC236}">
                <a16:creationId xmlns:a16="http://schemas.microsoft.com/office/drawing/2014/main" id="{94C79307-53B6-4300-8BCA-A70F83FEF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971" y="2964001"/>
            <a:ext cx="6977311" cy="3391749"/>
          </a:xfrm>
          <a:prstGeom prst="rect">
            <a:avLst/>
          </a:prstGeom>
        </p:spPr>
      </p:pic>
    </p:spTree>
    <p:extLst>
      <p:ext uri="{BB962C8B-B14F-4D97-AF65-F5344CB8AC3E}">
        <p14:creationId xmlns:p14="http://schemas.microsoft.com/office/powerpoint/2010/main" val="2454144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5"/>
            <a:ext cx="232537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027804" y="196485"/>
            <a:ext cx="5030471" cy="584775"/>
            <a:chOff x="3631247" y="1266450"/>
            <a:chExt cx="2879410" cy="584775"/>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87941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7" y="1266450"/>
              <a:ext cx="2853488" cy="584775"/>
            </a:xfrm>
            <a:prstGeom prst="rect">
              <a:avLst/>
            </a:prstGeom>
            <a:noFill/>
          </p:spPr>
          <p:txBody>
            <a:bodyPr wrap="square" rtlCol="0">
              <a:spAutoFit/>
            </a:bodyPr>
            <a:lstStyle/>
            <a:p>
              <a:r>
                <a:rPr lang="en-US" altLang="ko-KR" sz="3200" b="1" i="0" dirty="0">
                  <a:solidFill>
                    <a:srgbClr val="1A68B3"/>
                  </a:solidFill>
                  <a:effectLst/>
                  <a:latin typeface="ＭＳ 明朝" panose="02020609040205080304" pitchFamily="17" charset="-128"/>
                  <a:ea typeface="ＭＳ 明朝" panose="02020609040205080304" pitchFamily="17" charset="-128"/>
                </a:rPr>
                <a:t>4)</a:t>
              </a:r>
              <a:r>
                <a:rPr lang="ko-KR" altLang="en-US" sz="3200" b="1" i="0" dirty="0" err="1">
                  <a:solidFill>
                    <a:srgbClr val="1A68B3"/>
                  </a:solidFill>
                  <a:effectLst/>
                  <a:latin typeface="ＭＳ 明朝" panose="02020609040205080304" pitchFamily="17" charset="-128"/>
                  <a:ea typeface="ＭＳ 明朝" panose="02020609040205080304" pitchFamily="17" charset="-128"/>
                </a:rPr>
                <a:t>이기붕별장</a:t>
              </a:r>
              <a:r>
                <a:rPr lang="ko-KR" altLang="en-US" sz="3200" b="1" i="0" dirty="0">
                  <a:solidFill>
                    <a:srgbClr val="1A68B3"/>
                  </a:solidFill>
                  <a:effectLst/>
                  <a:latin typeface="ＭＳ 明朝" panose="02020609040205080304" pitchFamily="17" charset="-128"/>
                  <a:ea typeface="ＭＳ 明朝" panose="02020609040205080304" pitchFamily="17" charset="-128"/>
                </a:rPr>
                <a:t> 李起鵬別荘</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
        <p:nvSpPr>
          <p:cNvPr id="2" name="テキスト ボックス 1">
            <a:extLst>
              <a:ext uri="{FF2B5EF4-FFF2-40B4-BE49-F238E27FC236}">
                <a16:creationId xmlns:a16="http://schemas.microsoft.com/office/drawing/2014/main" id="{D527D31E-9BD9-4C2A-BD4C-9C45E2F6C2B7}"/>
              </a:ext>
            </a:extLst>
          </p:cNvPr>
          <p:cNvSpPr txBox="1"/>
          <p:nvPr/>
        </p:nvSpPr>
        <p:spPr>
          <a:xfrm>
            <a:off x="190497" y="1170254"/>
            <a:ext cx="5495925" cy="5632311"/>
          </a:xfrm>
          <a:prstGeom prst="rect">
            <a:avLst/>
          </a:prstGeom>
          <a:noFill/>
        </p:spPr>
        <p:txBody>
          <a:bodyPr wrap="square" rtlCol="0">
            <a:spAutoFit/>
          </a:bodyPr>
          <a:lstStyle/>
          <a:p>
            <a:r>
              <a:rPr kumimoji="1" lang="en-US" altLang="ja-JP" sz="3600" dirty="0"/>
              <a:t>1920</a:t>
            </a:r>
            <a:r>
              <a:rPr kumimoji="1" lang="ja-JP" altLang="en-US" sz="3600" dirty="0"/>
              <a:t>年代に外国人の宣教師たちによって建築され、現在まで保存されてきている。植民地時代以降は北朝鮮共産党の幹部のための休養所として使われていたが、休戦後、副大統領であった李起鵬の妻、朴マリアが個人の別荘として使うようになった</a:t>
            </a:r>
            <a:r>
              <a:rPr lang="ja-JP" altLang="en-US" sz="3600" dirty="0"/>
              <a:t>。</a:t>
            </a:r>
            <a:endParaRPr kumimoji="1" lang="ja-JP" altLang="en-US" sz="3600" dirty="0"/>
          </a:p>
        </p:txBody>
      </p:sp>
      <p:pic>
        <p:nvPicPr>
          <p:cNvPr id="17" name="図 16">
            <a:extLst>
              <a:ext uri="{FF2B5EF4-FFF2-40B4-BE49-F238E27FC236}">
                <a16:creationId xmlns:a16="http://schemas.microsoft.com/office/drawing/2014/main" id="{948088CE-46DE-4BF7-826A-D9DBA7DB8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747" y="884166"/>
            <a:ext cx="6381756" cy="3102243"/>
          </a:xfrm>
          <a:prstGeom prst="rect">
            <a:avLst/>
          </a:prstGeom>
        </p:spPr>
      </p:pic>
      <p:pic>
        <p:nvPicPr>
          <p:cNvPr id="19" name="図 18">
            <a:extLst>
              <a:ext uri="{FF2B5EF4-FFF2-40B4-BE49-F238E27FC236}">
                <a16:creationId xmlns:a16="http://schemas.microsoft.com/office/drawing/2014/main" id="{B5CBC73A-149A-435F-8710-5D52D1C9D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0374" y="4206838"/>
            <a:ext cx="4886325" cy="2375297"/>
          </a:xfrm>
          <a:prstGeom prst="rect">
            <a:avLst/>
          </a:prstGeom>
        </p:spPr>
      </p:pic>
    </p:spTree>
    <p:extLst>
      <p:ext uri="{BB962C8B-B14F-4D97-AF65-F5344CB8AC3E}">
        <p14:creationId xmlns:p14="http://schemas.microsoft.com/office/powerpoint/2010/main" val="3044708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6"/>
            <a:ext cx="2325371" cy="773240"/>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027804" y="196485"/>
            <a:ext cx="5420996" cy="1077218"/>
            <a:chOff x="3631247" y="1266450"/>
            <a:chExt cx="2879410" cy="1077218"/>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1247" y="1266450"/>
              <a:ext cx="287941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7" y="1266450"/>
              <a:ext cx="2853488" cy="1077218"/>
            </a:xfrm>
            <a:prstGeom prst="rect">
              <a:avLst/>
            </a:prstGeom>
            <a:noFill/>
          </p:spPr>
          <p:txBody>
            <a:bodyPr wrap="square" rtlCol="0">
              <a:spAutoFit/>
            </a:bodyPr>
            <a:lstStyle/>
            <a:p>
              <a:r>
                <a:rPr lang="en-US" altLang="ko-KR" sz="3200" b="1" dirty="0">
                  <a:solidFill>
                    <a:srgbClr val="1A68B3"/>
                  </a:solidFill>
                  <a:latin typeface="ＭＳ 明朝" panose="02020609040205080304" pitchFamily="17" charset="-128"/>
                  <a:ea typeface="ＭＳ 明朝" panose="02020609040205080304" pitchFamily="17" charset="-128"/>
                </a:rPr>
                <a:t>5)</a:t>
              </a:r>
              <a:r>
                <a:rPr lang="ko-KR" altLang="en-US" sz="3200" b="1" dirty="0">
                  <a:solidFill>
                    <a:srgbClr val="1A68B3"/>
                  </a:solidFill>
                  <a:latin typeface="ＭＳ 明朝" panose="02020609040205080304" pitchFamily="17" charset="-128"/>
                  <a:ea typeface="ＭＳ 明朝" panose="02020609040205080304" pitchFamily="17" charset="-128"/>
                </a:rPr>
                <a:t>화진포 설화 </a:t>
              </a:r>
              <a:r>
                <a:rPr lang="ja-JP" altLang="en-US" sz="3200" b="1" dirty="0">
                  <a:solidFill>
                    <a:srgbClr val="1A68B3"/>
                  </a:solidFill>
                  <a:latin typeface="ＭＳ 明朝" panose="02020609040205080304" pitchFamily="17" charset="-128"/>
                  <a:ea typeface="ＭＳ 明朝" panose="02020609040205080304" pitchFamily="17" charset="-128"/>
                </a:rPr>
                <a:t>花</a:t>
              </a:r>
              <a:r>
                <a:rPr lang="ko-KR" altLang="en-US" sz="3200" b="1" dirty="0">
                  <a:solidFill>
                    <a:srgbClr val="1A68B3"/>
                  </a:solidFill>
                  <a:latin typeface="ＭＳ 明朝" panose="02020609040205080304" pitchFamily="17" charset="-128"/>
                  <a:ea typeface="ＭＳ 明朝" panose="02020609040205080304" pitchFamily="17" charset="-128"/>
                </a:rPr>
                <a:t>津浦説話</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pic>
        <p:nvPicPr>
          <p:cNvPr id="3" name="オンライン メディア 2" title="화진포전설강원 고성군">
            <a:hlinkClick r:id="" action="ppaction://media"/>
            <a:extLst>
              <a:ext uri="{FF2B5EF4-FFF2-40B4-BE49-F238E27FC236}">
                <a16:creationId xmlns:a16="http://schemas.microsoft.com/office/drawing/2014/main" id="{EDDF1AC7-5536-47FC-B754-2CBBBE6AAE5F}"/>
              </a:ext>
            </a:extLst>
          </p:cNvPr>
          <p:cNvPicPr>
            <a:picLocks noRot="1" noChangeAspect="1"/>
          </p:cNvPicPr>
          <p:nvPr>
            <a:videoFile r:link="rId1"/>
          </p:nvPr>
        </p:nvPicPr>
        <p:blipFill>
          <a:blip r:embed="rId5"/>
          <a:stretch>
            <a:fillRect/>
          </a:stretch>
        </p:blipFill>
        <p:spPr>
          <a:xfrm>
            <a:off x="1228725" y="985520"/>
            <a:ext cx="9770009" cy="5520055"/>
          </a:xfrm>
          <a:prstGeom prst="rect">
            <a:avLst/>
          </a:prstGeom>
        </p:spPr>
      </p:pic>
    </p:spTree>
    <p:extLst>
      <p:ext uri="{BB962C8B-B14F-4D97-AF65-F5344CB8AC3E}">
        <p14:creationId xmlns:p14="http://schemas.microsoft.com/office/powerpoint/2010/main" val="20665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EA2799B-5EFE-4E2E-A0A8-07D2ADCC1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823" y="0"/>
            <a:ext cx="9201486" cy="6734175"/>
          </a:xfrm>
          <a:prstGeom prst="rect">
            <a:avLst/>
          </a:prstGeom>
        </p:spPr>
      </p:pic>
      <p:sp>
        <p:nvSpPr>
          <p:cNvPr id="6" name="正方形/長方形 5">
            <a:extLst>
              <a:ext uri="{FF2B5EF4-FFF2-40B4-BE49-F238E27FC236}">
                <a16:creationId xmlns:a16="http://schemas.microsoft.com/office/drawing/2014/main" id="{7E5B891F-573D-4424-8A45-B30E47A663F7}"/>
              </a:ext>
            </a:extLst>
          </p:cNvPr>
          <p:cNvSpPr/>
          <p:nvPr/>
        </p:nvSpPr>
        <p:spPr>
          <a:xfrm>
            <a:off x="4772026" y="4020407"/>
            <a:ext cx="2781300" cy="447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8CEDA4F-2DBB-4128-9579-20E8DA4B1A86}"/>
              </a:ext>
            </a:extLst>
          </p:cNvPr>
          <p:cNvSpPr/>
          <p:nvPr/>
        </p:nvSpPr>
        <p:spPr>
          <a:xfrm>
            <a:off x="6207166" y="1754314"/>
            <a:ext cx="2781300" cy="447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円形 7">
            <a:extLst>
              <a:ext uri="{FF2B5EF4-FFF2-40B4-BE49-F238E27FC236}">
                <a16:creationId xmlns:a16="http://schemas.microsoft.com/office/drawing/2014/main" id="{F305F5A6-417A-4447-9C50-D1E40D091FA0}"/>
              </a:ext>
            </a:extLst>
          </p:cNvPr>
          <p:cNvSpPr/>
          <p:nvPr/>
        </p:nvSpPr>
        <p:spPr>
          <a:xfrm>
            <a:off x="76200" y="990600"/>
            <a:ext cx="3990975" cy="2899235"/>
          </a:xfrm>
          <a:prstGeom prst="wedgeEllipseCallout">
            <a:avLst>
              <a:gd name="adj1" fmla="val 70393"/>
              <a:gd name="adj2" fmla="val 61400"/>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i="0" dirty="0">
                <a:solidFill>
                  <a:srgbClr val="0070C0"/>
                </a:solidFill>
                <a:effectLst/>
                <a:latin typeface="メイリオ" panose="020B0604030504040204" pitchFamily="50" charset="-128"/>
                <a:ea typeface="メイリオ" panose="020B0604030504040204" pitchFamily="50" charset="-128"/>
              </a:rPr>
              <a:t>地下鉄３・７・９号線</a:t>
            </a:r>
            <a:endParaRPr lang="en-US" altLang="ja-JP" sz="2000" i="0" dirty="0">
              <a:solidFill>
                <a:srgbClr val="0070C0"/>
              </a:solidFill>
              <a:effectLst/>
              <a:latin typeface="メイリオ" panose="020B0604030504040204" pitchFamily="50" charset="-128"/>
              <a:ea typeface="メイリオ" panose="020B0604030504040204" pitchFamily="50" charset="-128"/>
            </a:endParaRPr>
          </a:p>
          <a:p>
            <a:pPr algn="ctr"/>
            <a:r>
              <a:rPr lang="ja-JP" altLang="en-US" sz="2000" i="0" dirty="0">
                <a:solidFill>
                  <a:srgbClr val="0070C0"/>
                </a:solidFill>
                <a:effectLst/>
                <a:latin typeface="メイリオ" panose="020B0604030504040204" pitchFamily="50" charset="-128"/>
                <a:ea typeface="メイリオ" panose="020B0604030504040204" pitchFamily="50" charset="-128"/>
              </a:rPr>
              <a:t>高速ターミナル（コソットミノル、</a:t>
            </a:r>
            <a:r>
              <a:rPr lang="en-US" altLang="ja-JP" sz="2000" i="0" dirty="0">
                <a:solidFill>
                  <a:srgbClr val="0070C0"/>
                </a:solidFill>
                <a:effectLst/>
                <a:latin typeface="メイリオ" panose="020B0604030504040204" pitchFamily="50" charset="-128"/>
                <a:ea typeface="メイリオ" panose="020B0604030504040204" pitchFamily="50" charset="-128"/>
              </a:rPr>
              <a:t>Express Bus Terminal</a:t>
            </a:r>
            <a:r>
              <a:rPr lang="ja-JP" altLang="en-US" sz="2000" i="0" dirty="0">
                <a:solidFill>
                  <a:srgbClr val="0070C0"/>
                </a:solidFill>
                <a:effectLst/>
                <a:latin typeface="メイリオ" panose="020B0604030504040204" pitchFamily="50" charset="-128"/>
                <a:ea typeface="メイリオ" panose="020B0604030504040204" pitchFamily="50" charset="-128"/>
              </a:rPr>
              <a:t>）駅</a:t>
            </a:r>
            <a:endParaRPr lang="en-US" altLang="ja-JP" sz="2000" i="0" dirty="0">
              <a:solidFill>
                <a:srgbClr val="0070C0"/>
              </a:solidFill>
              <a:effectLst/>
              <a:latin typeface="メイリオ" panose="020B0604030504040204" pitchFamily="50" charset="-128"/>
              <a:ea typeface="メイリオ" panose="020B0604030504040204" pitchFamily="50" charset="-128"/>
            </a:endParaRPr>
          </a:p>
          <a:p>
            <a:pPr algn="ctr"/>
            <a:r>
              <a:rPr lang="ja-JP" altLang="en-US" sz="2000" i="0" dirty="0">
                <a:solidFill>
                  <a:srgbClr val="0070C0"/>
                </a:solidFill>
                <a:effectLst/>
                <a:latin typeface="メイリオ" panose="020B0604030504040204" pitchFamily="50" charset="-128"/>
                <a:ea typeface="メイリオ" panose="020B0604030504040204" pitchFamily="50" charset="-128"/>
              </a:rPr>
              <a:t>から直結</a:t>
            </a:r>
            <a:endParaRPr kumimoji="1" lang="ja-JP" altLang="en-US" sz="2000" dirty="0">
              <a:solidFill>
                <a:srgbClr val="0070C0"/>
              </a:solidFill>
            </a:endParaRPr>
          </a:p>
        </p:txBody>
      </p:sp>
      <p:sp>
        <p:nvSpPr>
          <p:cNvPr id="10" name="四角形: 角を丸くする 9">
            <a:extLst>
              <a:ext uri="{FF2B5EF4-FFF2-40B4-BE49-F238E27FC236}">
                <a16:creationId xmlns:a16="http://schemas.microsoft.com/office/drawing/2014/main" id="{C092C275-94EC-487D-B211-6D1B723A178F}"/>
              </a:ext>
            </a:extLst>
          </p:cNvPr>
          <p:cNvSpPr/>
          <p:nvPr/>
        </p:nvSpPr>
        <p:spPr>
          <a:xfrm>
            <a:off x="76200" y="123825"/>
            <a:ext cx="9286875" cy="773240"/>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서울고속버스터미널→ → 속초고속버스터미널</a:t>
            </a:r>
            <a:endParaRPr kumimoji="1" lang="en-US" altLang="ko-KR"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Tree>
    <p:extLst>
      <p:ext uri="{BB962C8B-B14F-4D97-AF65-F5344CB8AC3E}">
        <p14:creationId xmlns:p14="http://schemas.microsoft.com/office/powerpoint/2010/main" val="123347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D6691040-6D47-415F-9E8E-57E6C9871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326" y="200025"/>
            <a:ext cx="7128898" cy="6858000"/>
          </a:xfrm>
          <a:prstGeom prst="rect">
            <a:avLst/>
          </a:prstGeom>
        </p:spPr>
      </p:pic>
      <p:sp>
        <p:nvSpPr>
          <p:cNvPr id="11" name="四角形: 角を丸くする 10">
            <a:extLst>
              <a:ext uri="{FF2B5EF4-FFF2-40B4-BE49-F238E27FC236}">
                <a16:creationId xmlns:a16="http://schemas.microsoft.com/office/drawing/2014/main" id="{B2FEC7FD-5E5E-46F9-B86A-EE1906C0ADAB}"/>
              </a:ext>
            </a:extLst>
          </p:cNvPr>
          <p:cNvSpPr/>
          <p:nvPr/>
        </p:nvSpPr>
        <p:spPr>
          <a:xfrm>
            <a:off x="208278" y="296668"/>
            <a:ext cx="7354572" cy="773240"/>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속초시 </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束草市</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バスターミナル到着</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grpSp>
        <p:nvGrpSpPr>
          <p:cNvPr id="14" name="グループ化 13">
            <a:extLst>
              <a:ext uri="{FF2B5EF4-FFF2-40B4-BE49-F238E27FC236}">
                <a16:creationId xmlns:a16="http://schemas.microsoft.com/office/drawing/2014/main" id="{EDBBF950-BD10-4366-BA28-77865707CF44}"/>
              </a:ext>
            </a:extLst>
          </p:cNvPr>
          <p:cNvGrpSpPr/>
          <p:nvPr/>
        </p:nvGrpSpPr>
        <p:grpSpPr>
          <a:xfrm>
            <a:off x="345817" y="4197891"/>
            <a:ext cx="3483234" cy="773239"/>
            <a:chOff x="3739380" y="1266433"/>
            <a:chExt cx="2745529" cy="584775"/>
          </a:xfrm>
        </p:grpSpPr>
        <p:pic>
          <p:nvPicPr>
            <p:cNvPr id="15" name="グラフィックス 14">
              <a:extLst>
                <a:ext uri="{FF2B5EF4-FFF2-40B4-BE49-F238E27FC236}">
                  <a16:creationId xmlns:a16="http://schemas.microsoft.com/office/drawing/2014/main" id="{AF8E3AB0-68D3-4AE6-B7B8-C3B9FB4684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9380" y="1266433"/>
              <a:ext cx="2745529" cy="584775"/>
            </a:xfrm>
            <a:prstGeom prst="rect">
              <a:avLst/>
            </a:prstGeom>
          </p:spPr>
        </p:pic>
        <p:sp>
          <p:nvSpPr>
            <p:cNvPr id="16" name="テキスト ボックス 15">
              <a:extLst>
                <a:ext uri="{FF2B5EF4-FFF2-40B4-BE49-F238E27FC236}">
                  <a16:creationId xmlns:a16="http://schemas.microsoft.com/office/drawing/2014/main" id="{8EA06CB5-93FB-4CB0-8151-C1B1DA05E8F3}"/>
                </a:ext>
              </a:extLst>
            </p:cNvPr>
            <p:cNvSpPr txBox="1"/>
            <p:nvPr/>
          </p:nvSpPr>
          <p:spPr>
            <a:xfrm>
              <a:off x="3958250" y="1319302"/>
              <a:ext cx="2368049" cy="442246"/>
            </a:xfrm>
            <a:prstGeom prst="rect">
              <a:avLst/>
            </a:prstGeom>
            <a:noFill/>
          </p:spPr>
          <p:txBody>
            <a:bodyPr wrap="square" rtlCol="0">
              <a:spAutoFit/>
            </a:bodyPr>
            <a:lstStyle/>
            <a:p>
              <a:r>
                <a:rPr lang="ko-KR" altLang="en-US" sz="3200" b="1" i="0" dirty="0" err="1">
                  <a:solidFill>
                    <a:srgbClr val="1A68B3"/>
                  </a:solidFill>
                  <a:effectLst/>
                  <a:latin typeface="Batang" panose="02030600000101010101" pitchFamily="18" charset="-127"/>
                  <a:ea typeface="Batang" panose="02030600000101010101" pitchFamily="18" charset="-127"/>
                </a:rPr>
                <a:t>더블루테라호텔</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grpSp>
        <p:nvGrpSpPr>
          <p:cNvPr id="26" name="グループ化 25">
            <a:extLst>
              <a:ext uri="{FF2B5EF4-FFF2-40B4-BE49-F238E27FC236}">
                <a16:creationId xmlns:a16="http://schemas.microsoft.com/office/drawing/2014/main" id="{B66CA617-C374-431B-AA16-715A228B5793}"/>
              </a:ext>
            </a:extLst>
          </p:cNvPr>
          <p:cNvGrpSpPr/>
          <p:nvPr/>
        </p:nvGrpSpPr>
        <p:grpSpPr>
          <a:xfrm>
            <a:off x="9802496" y="148365"/>
            <a:ext cx="2389503" cy="1843087"/>
            <a:chOff x="9802496" y="148365"/>
            <a:chExt cx="2389503" cy="1843087"/>
          </a:xfrm>
        </p:grpSpPr>
        <p:pic>
          <p:nvPicPr>
            <p:cNvPr id="21" name="グラフィックス 20">
              <a:extLst>
                <a:ext uri="{FF2B5EF4-FFF2-40B4-BE49-F238E27FC236}">
                  <a16:creationId xmlns:a16="http://schemas.microsoft.com/office/drawing/2014/main" id="{1208998E-8F98-4B4A-8E15-405AFB5EA5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02496" y="148365"/>
              <a:ext cx="2389503" cy="1843087"/>
            </a:xfrm>
            <a:prstGeom prst="rect">
              <a:avLst/>
            </a:prstGeom>
          </p:spPr>
        </p:pic>
        <p:sp>
          <p:nvSpPr>
            <p:cNvPr id="22" name="テキスト ボックス 21">
              <a:extLst>
                <a:ext uri="{FF2B5EF4-FFF2-40B4-BE49-F238E27FC236}">
                  <a16:creationId xmlns:a16="http://schemas.microsoft.com/office/drawing/2014/main" id="{4710A7E2-4D9A-4CDE-A258-5429F0727DFE}"/>
                </a:ext>
              </a:extLst>
            </p:cNvPr>
            <p:cNvSpPr txBox="1"/>
            <p:nvPr/>
          </p:nvSpPr>
          <p:spPr>
            <a:xfrm>
              <a:off x="10075646" y="495895"/>
              <a:ext cx="1811714" cy="923330"/>
            </a:xfrm>
            <a:prstGeom prst="rect">
              <a:avLst/>
            </a:prstGeom>
            <a:noFill/>
          </p:spPr>
          <p:txBody>
            <a:bodyPr wrap="none" rtlCol="0">
              <a:spAutoFit/>
            </a:bodyPr>
            <a:lstStyle/>
            <a:p>
              <a:pPr algn="ctr"/>
              <a:r>
                <a:rPr kumimoji="1" lang="ja-JP" altLang="en-US" b="1" dirty="0">
                  <a:solidFill>
                    <a:srgbClr val="0070C0"/>
                  </a:solidFill>
                  <a:latin typeface="HG丸ｺﾞｼｯｸM-PRO" panose="020F0600000000000000" pitchFamily="50" charset="-128"/>
                  <a:ea typeface="HG丸ｺﾞｼｯｸM-PRO" panose="020F0600000000000000" pitchFamily="50" charset="-128"/>
                </a:rPr>
                <a:t>ホテルは</a:t>
              </a:r>
              <a:endParaRPr kumimoji="1" lang="en-US" altLang="ja-JP" b="1" dirty="0">
                <a:solidFill>
                  <a:srgbClr val="0070C0"/>
                </a:solidFill>
                <a:latin typeface="HG丸ｺﾞｼｯｸM-PRO" panose="020F0600000000000000" pitchFamily="50" charset="-128"/>
                <a:ea typeface="HG丸ｺﾞｼｯｸM-PRO" panose="020F0600000000000000" pitchFamily="50" charset="-128"/>
              </a:endParaRPr>
            </a:p>
            <a:p>
              <a:pPr algn="ctr"/>
              <a:r>
                <a:rPr kumimoji="1" lang="ja-JP" altLang="en-US" b="1" dirty="0">
                  <a:solidFill>
                    <a:srgbClr val="0070C0"/>
                  </a:solidFill>
                  <a:latin typeface="HG丸ｺﾞｼｯｸM-PRO" panose="020F0600000000000000" pitchFamily="50" charset="-128"/>
                  <a:ea typeface="HG丸ｺﾞｼｯｸM-PRO" panose="020F0600000000000000" pitchFamily="50" charset="-128"/>
                </a:rPr>
                <a:t>ターミナルから</a:t>
              </a:r>
              <a:endParaRPr kumimoji="1" lang="en-US" altLang="ja-JP" b="1" dirty="0">
                <a:solidFill>
                  <a:srgbClr val="0070C0"/>
                </a:solidFill>
                <a:latin typeface="HG丸ｺﾞｼｯｸM-PRO" panose="020F0600000000000000" pitchFamily="50" charset="-128"/>
                <a:ea typeface="HG丸ｺﾞｼｯｸM-PRO" panose="020F0600000000000000" pitchFamily="50" charset="-128"/>
              </a:endParaRPr>
            </a:p>
            <a:p>
              <a:pPr algn="ctr"/>
              <a:r>
                <a:rPr kumimoji="1" lang="ja-JP" altLang="en-US" b="1" dirty="0">
                  <a:solidFill>
                    <a:srgbClr val="0070C0"/>
                  </a:solidFill>
                  <a:latin typeface="HG丸ｺﾞｼｯｸM-PRO" panose="020F0600000000000000" pitchFamily="50" charset="-128"/>
                  <a:ea typeface="HG丸ｺﾞｼｯｸM-PRO" panose="020F0600000000000000" pitchFamily="50" charset="-128"/>
                </a:rPr>
                <a:t>徒歩</a:t>
              </a:r>
              <a:r>
                <a:rPr kumimoji="1" lang="en-US" altLang="ja-JP" b="1" dirty="0">
                  <a:solidFill>
                    <a:srgbClr val="0070C0"/>
                  </a:solidFill>
                  <a:latin typeface="HG丸ｺﾞｼｯｸM-PRO" panose="020F0600000000000000" pitchFamily="50" charset="-128"/>
                  <a:ea typeface="HG丸ｺﾞｼｯｸM-PRO" panose="020F0600000000000000" pitchFamily="50" charset="-128"/>
                </a:rPr>
                <a:t>7</a:t>
              </a:r>
              <a:r>
                <a:rPr kumimoji="1" lang="ja-JP" altLang="en-US" b="1" dirty="0">
                  <a:solidFill>
                    <a:srgbClr val="0070C0"/>
                  </a:solidFill>
                  <a:latin typeface="HG丸ｺﾞｼｯｸM-PRO" panose="020F0600000000000000" pitchFamily="50" charset="-128"/>
                  <a:ea typeface="HG丸ｺﾞｼｯｸM-PRO" panose="020F0600000000000000" pitchFamily="50" charset="-128"/>
                </a:rPr>
                <a:t>分くらい</a:t>
              </a:r>
            </a:p>
          </p:txBody>
        </p:sp>
      </p:grpSp>
      <p:sp>
        <p:nvSpPr>
          <p:cNvPr id="23" name="楕円 22">
            <a:extLst>
              <a:ext uri="{FF2B5EF4-FFF2-40B4-BE49-F238E27FC236}">
                <a16:creationId xmlns:a16="http://schemas.microsoft.com/office/drawing/2014/main" id="{1F00BC85-F0C9-4169-8001-E392E206BB2F}"/>
              </a:ext>
            </a:extLst>
          </p:cNvPr>
          <p:cNvSpPr/>
          <p:nvPr/>
        </p:nvSpPr>
        <p:spPr>
          <a:xfrm>
            <a:off x="9915525" y="1714501"/>
            <a:ext cx="250875" cy="2769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A8C34670-3096-4A9D-979D-2446655B9512}"/>
              </a:ext>
            </a:extLst>
          </p:cNvPr>
          <p:cNvSpPr/>
          <p:nvPr/>
        </p:nvSpPr>
        <p:spPr>
          <a:xfrm>
            <a:off x="9334500" y="1419225"/>
            <a:ext cx="857250" cy="2095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3F765B01-567A-48EE-9615-8456669BC119}"/>
              </a:ext>
            </a:extLst>
          </p:cNvPr>
          <p:cNvGrpSpPr/>
          <p:nvPr/>
        </p:nvGrpSpPr>
        <p:grpSpPr>
          <a:xfrm>
            <a:off x="5276850" y="2675797"/>
            <a:ext cx="1933575" cy="460527"/>
            <a:chOff x="5276850" y="2675797"/>
            <a:chExt cx="1933575" cy="460527"/>
          </a:xfrm>
        </p:grpSpPr>
        <p:pic>
          <p:nvPicPr>
            <p:cNvPr id="30" name="グラフィックス 29">
              <a:extLst>
                <a:ext uri="{FF2B5EF4-FFF2-40B4-BE49-F238E27FC236}">
                  <a16:creationId xmlns:a16="http://schemas.microsoft.com/office/drawing/2014/main" id="{0ED3DE12-D801-4BD0-BBBD-2D1AABFCA8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76850" y="2675797"/>
              <a:ext cx="1933575" cy="447675"/>
            </a:xfrm>
            <a:prstGeom prst="rect">
              <a:avLst/>
            </a:prstGeom>
          </p:spPr>
        </p:pic>
        <p:sp>
          <p:nvSpPr>
            <p:cNvPr id="31" name="テキスト ボックス 30">
              <a:extLst>
                <a:ext uri="{FF2B5EF4-FFF2-40B4-BE49-F238E27FC236}">
                  <a16:creationId xmlns:a16="http://schemas.microsoft.com/office/drawing/2014/main" id="{812F1BB7-4E97-446C-9680-F6AE508E76D9}"/>
                </a:ext>
              </a:extLst>
            </p:cNvPr>
            <p:cNvSpPr txBox="1"/>
            <p:nvPr/>
          </p:nvSpPr>
          <p:spPr>
            <a:xfrm>
              <a:off x="5343390" y="2766992"/>
              <a:ext cx="1800493" cy="369332"/>
            </a:xfrm>
            <a:prstGeom prst="rect">
              <a:avLst/>
            </a:prstGeom>
            <a:noFill/>
          </p:spPr>
          <p:txBody>
            <a:bodyPr wrap="none" rtlCol="0">
              <a:spAutoFit/>
            </a:bodyPr>
            <a:lstStyle/>
            <a:p>
              <a:r>
                <a:rPr kumimoji="1" lang="ja-JP" altLang="en-US" b="1" dirty="0">
                  <a:solidFill>
                    <a:srgbClr val="0070C0"/>
                  </a:solidFill>
                </a:rPr>
                <a:t>バスターミナル</a:t>
              </a:r>
            </a:p>
          </p:txBody>
        </p:sp>
      </p:grpSp>
      <p:cxnSp>
        <p:nvCxnSpPr>
          <p:cNvPr id="28" name="直線矢印コネクタ 27">
            <a:extLst>
              <a:ext uri="{FF2B5EF4-FFF2-40B4-BE49-F238E27FC236}">
                <a16:creationId xmlns:a16="http://schemas.microsoft.com/office/drawing/2014/main" id="{56479AC5-EC35-4FCF-A74E-0C561B5F63C3}"/>
              </a:ext>
            </a:extLst>
          </p:cNvPr>
          <p:cNvCxnSpPr>
            <a:cxnSpLocks/>
          </p:cNvCxnSpPr>
          <p:nvPr/>
        </p:nvCxnSpPr>
        <p:spPr>
          <a:xfrm flipH="1">
            <a:off x="6139274" y="1628775"/>
            <a:ext cx="3338102" cy="1219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グループ化 34">
            <a:extLst>
              <a:ext uri="{FF2B5EF4-FFF2-40B4-BE49-F238E27FC236}">
                <a16:creationId xmlns:a16="http://schemas.microsoft.com/office/drawing/2014/main" id="{F52AB043-B298-4424-87E2-33F321CE1830}"/>
              </a:ext>
            </a:extLst>
          </p:cNvPr>
          <p:cNvGrpSpPr/>
          <p:nvPr/>
        </p:nvGrpSpPr>
        <p:grpSpPr>
          <a:xfrm>
            <a:off x="7596293" y="2661063"/>
            <a:ext cx="1933575" cy="460527"/>
            <a:chOff x="5276850" y="2675797"/>
            <a:chExt cx="1933575" cy="460527"/>
          </a:xfrm>
        </p:grpSpPr>
        <p:pic>
          <p:nvPicPr>
            <p:cNvPr id="36" name="グラフィックス 35">
              <a:extLst>
                <a:ext uri="{FF2B5EF4-FFF2-40B4-BE49-F238E27FC236}">
                  <a16:creationId xmlns:a16="http://schemas.microsoft.com/office/drawing/2014/main" id="{4F7202AC-E1DE-4EA6-AE7A-BD551D5128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76850" y="2675797"/>
              <a:ext cx="1933575" cy="447675"/>
            </a:xfrm>
            <a:prstGeom prst="rect">
              <a:avLst/>
            </a:prstGeom>
          </p:spPr>
        </p:pic>
        <p:sp>
          <p:nvSpPr>
            <p:cNvPr id="37" name="テキスト ボックス 36">
              <a:extLst>
                <a:ext uri="{FF2B5EF4-FFF2-40B4-BE49-F238E27FC236}">
                  <a16:creationId xmlns:a16="http://schemas.microsoft.com/office/drawing/2014/main" id="{ECBBB9B1-0EBD-4A87-85AE-6AD8BF950445}"/>
                </a:ext>
              </a:extLst>
            </p:cNvPr>
            <p:cNvSpPr txBox="1"/>
            <p:nvPr/>
          </p:nvSpPr>
          <p:spPr>
            <a:xfrm>
              <a:off x="5343390" y="2766992"/>
              <a:ext cx="877163" cy="369332"/>
            </a:xfrm>
            <a:prstGeom prst="rect">
              <a:avLst/>
            </a:prstGeom>
            <a:noFill/>
          </p:spPr>
          <p:txBody>
            <a:bodyPr wrap="none" rtlCol="0">
              <a:spAutoFit/>
            </a:bodyPr>
            <a:lstStyle/>
            <a:p>
              <a:r>
                <a:rPr kumimoji="1" lang="ja-JP" altLang="en-US" b="1" dirty="0">
                  <a:solidFill>
                    <a:srgbClr val="0070C0"/>
                  </a:solidFill>
                </a:rPr>
                <a:t>ホテル</a:t>
              </a:r>
            </a:p>
          </p:txBody>
        </p:sp>
      </p:grpSp>
      <p:cxnSp>
        <p:nvCxnSpPr>
          <p:cNvPr id="33" name="直線矢印コネクタ 32">
            <a:extLst>
              <a:ext uri="{FF2B5EF4-FFF2-40B4-BE49-F238E27FC236}">
                <a16:creationId xmlns:a16="http://schemas.microsoft.com/office/drawing/2014/main" id="{57C74143-B086-40C9-B910-6425007446E7}"/>
              </a:ext>
            </a:extLst>
          </p:cNvPr>
          <p:cNvCxnSpPr>
            <a:cxnSpLocks/>
          </p:cNvCxnSpPr>
          <p:nvPr/>
        </p:nvCxnSpPr>
        <p:spPr>
          <a:xfrm flipH="1">
            <a:off x="8705641" y="1875139"/>
            <a:ext cx="1355775" cy="10396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0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74F532A-F845-47BB-8FF8-0B679C521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33" y="1190625"/>
            <a:ext cx="3905250" cy="4762500"/>
          </a:xfrm>
          <a:prstGeom prst="rect">
            <a:avLst/>
          </a:prstGeom>
        </p:spPr>
      </p:pic>
      <p:sp>
        <p:nvSpPr>
          <p:cNvPr id="11" name="四角形: 角を丸くする 10">
            <a:extLst>
              <a:ext uri="{FF2B5EF4-FFF2-40B4-BE49-F238E27FC236}">
                <a16:creationId xmlns:a16="http://schemas.microsoft.com/office/drawing/2014/main" id="{B2FEC7FD-5E5E-46F9-B86A-EE1906C0ADAB}"/>
              </a:ext>
            </a:extLst>
          </p:cNvPr>
          <p:cNvSpPr/>
          <p:nvPr/>
        </p:nvSpPr>
        <p:spPr>
          <a:xfrm>
            <a:off x="1408428" y="112586"/>
            <a:ext cx="3363597" cy="773240"/>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속초시 </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束草市</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2" name="テキスト ボックス 1">
            <a:extLst>
              <a:ext uri="{FF2B5EF4-FFF2-40B4-BE49-F238E27FC236}">
                <a16:creationId xmlns:a16="http://schemas.microsoft.com/office/drawing/2014/main" id="{1FAEC171-1844-4F40-BF53-75E129F4A2D2}"/>
              </a:ext>
            </a:extLst>
          </p:cNvPr>
          <p:cNvSpPr txBox="1"/>
          <p:nvPr/>
        </p:nvSpPr>
        <p:spPr>
          <a:xfrm>
            <a:off x="238125" y="1228725"/>
            <a:ext cx="8658652" cy="954107"/>
          </a:xfrm>
          <a:prstGeom prst="rect">
            <a:avLst/>
          </a:prstGeom>
          <a:noFill/>
        </p:spPr>
        <p:txBody>
          <a:bodyPr wrap="none" rtlCol="0">
            <a:spAutoFit/>
          </a:bodyPr>
          <a:lstStyle/>
          <a:p>
            <a:r>
              <a:rPr lang="ko-KR" altLang="en-US" sz="2800" b="0" i="0" dirty="0">
                <a:solidFill>
                  <a:srgbClr val="0070C0"/>
                </a:solidFill>
                <a:effectLst/>
                <a:latin typeface="Noto Sans KR"/>
              </a:rPr>
              <a:t>강원 속초시 동해대로 </a:t>
            </a:r>
            <a:r>
              <a:rPr lang="en-US" altLang="ko-KR" sz="2800" b="0" i="0" dirty="0">
                <a:solidFill>
                  <a:srgbClr val="0070C0"/>
                </a:solidFill>
                <a:effectLst/>
                <a:latin typeface="Noto Sans KR"/>
              </a:rPr>
              <a:t>3920 (</a:t>
            </a:r>
            <a:r>
              <a:rPr lang="ko-KR" altLang="en-US" sz="2800" b="0" i="0" dirty="0" err="1">
                <a:solidFill>
                  <a:srgbClr val="0070C0"/>
                </a:solidFill>
                <a:effectLst/>
                <a:latin typeface="Noto Sans KR"/>
              </a:rPr>
              <a:t>조양동</a:t>
            </a:r>
            <a:r>
              <a:rPr lang="en-US" altLang="ko-KR" sz="2800" b="0" i="0" dirty="0">
                <a:solidFill>
                  <a:srgbClr val="0070C0"/>
                </a:solidFill>
                <a:effectLst/>
                <a:latin typeface="Noto Sans KR"/>
              </a:rPr>
              <a:t>) </a:t>
            </a:r>
          </a:p>
          <a:p>
            <a:r>
              <a:rPr lang="en-US" altLang="ja-JP" sz="2800" b="0" i="0" dirty="0">
                <a:solidFill>
                  <a:srgbClr val="0070C0"/>
                </a:solidFill>
                <a:effectLst/>
                <a:latin typeface="Noto Sans KR"/>
              </a:rPr>
              <a:t>THE BLUETERRA HOTEL BY BLUE HORIZON T.033-633-2801</a:t>
            </a:r>
            <a:endParaRPr kumimoji="1" lang="ja-JP" altLang="en-US" sz="2800" dirty="0">
              <a:solidFill>
                <a:srgbClr val="0070C0"/>
              </a:solidFill>
            </a:endParaRPr>
          </a:p>
        </p:txBody>
      </p:sp>
      <p:pic>
        <p:nvPicPr>
          <p:cNvPr id="13" name="図 12">
            <a:extLst>
              <a:ext uri="{FF2B5EF4-FFF2-40B4-BE49-F238E27FC236}">
                <a16:creationId xmlns:a16="http://schemas.microsoft.com/office/drawing/2014/main" id="{BC3185D7-CCA5-455E-9D96-FD207BD39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43" y="3174116"/>
            <a:ext cx="4667250" cy="3314700"/>
          </a:xfrm>
          <a:prstGeom prst="rect">
            <a:avLst/>
          </a:prstGeom>
        </p:spPr>
      </p:pic>
      <p:grpSp>
        <p:nvGrpSpPr>
          <p:cNvPr id="9" name="グループ化 8">
            <a:extLst>
              <a:ext uri="{FF2B5EF4-FFF2-40B4-BE49-F238E27FC236}">
                <a16:creationId xmlns:a16="http://schemas.microsoft.com/office/drawing/2014/main" id="{9CB2BBF0-1D77-4263-BD3E-A4943B38B7B9}"/>
              </a:ext>
            </a:extLst>
          </p:cNvPr>
          <p:cNvGrpSpPr/>
          <p:nvPr/>
        </p:nvGrpSpPr>
        <p:grpSpPr>
          <a:xfrm>
            <a:off x="350717" y="2044432"/>
            <a:ext cx="3608268" cy="2769136"/>
            <a:chOff x="647699" y="2144732"/>
            <a:chExt cx="3608268" cy="2769136"/>
          </a:xfrm>
        </p:grpSpPr>
        <p:pic>
          <p:nvPicPr>
            <p:cNvPr id="10" name="グラフィックス 9">
              <a:extLst>
                <a:ext uri="{FF2B5EF4-FFF2-40B4-BE49-F238E27FC236}">
                  <a16:creationId xmlns:a16="http://schemas.microsoft.com/office/drawing/2014/main" id="{8ABE3BE9-2792-4265-AB45-41BA692C0B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47699" y="2144732"/>
              <a:ext cx="3608268" cy="2769136"/>
            </a:xfrm>
            <a:prstGeom prst="rect">
              <a:avLst/>
            </a:prstGeom>
          </p:spPr>
        </p:pic>
        <p:sp>
          <p:nvSpPr>
            <p:cNvPr id="8" name="テキスト ボックス 7">
              <a:extLst>
                <a:ext uri="{FF2B5EF4-FFF2-40B4-BE49-F238E27FC236}">
                  <a16:creationId xmlns:a16="http://schemas.microsoft.com/office/drawing/2014/main" id="{F5134393-620B-42F6-AD9B-2D0FE2961830}"/>
                </a:ext>
              </a:extLst>
            </p:cNvPr>
            <p:cNvSpPr txBox="1"/>
            <p:nvPr/>
          </p:nvSpPr>
          <p:spPr>
            <a:xfrm>
              <a:off x="1228725" y="2785553"/>
              <a:ext cx="2646878" cy="1217834"/>
            </a:xfrm>
            <a:prstGeom prst="rect">
              <a:avLst/>
            </a:prstGeom>
            <a:noFill/>
          </p:spPr>
          <p:txBody>
            <a:bodyPr wrap="none" rtlCol="0">
              <a:spAutoFit/>
            </a:bodyPr>
            <a:lstStyle/>
            <a:p>
              <a:pPr>
                <a:lnSpc>
                  <a:spcPts val="4500"/>
                </a:lnSpc>
              </a:pPr>
              <a:r>
                <a:rPr kumimoji="1" lang="ja-JP" altLang="en-US" sz="3200" b="1" dirty="0">
                  <a:solidFill>
                    <a:srgbClr val="0070C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まずは</a:t>
              </a:r>
              <a:endParaRPr kumimoji="1" lang="en-US" altLang="ja-JP" sz="3200" b="1" dirty="0">
                <a:solidFill>
                  <a:srgbClr val="0070C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nSpc>
                  <a:spcPts val="4500"/>
                </a:lnSpc>
              </a:pPr>
              <a:r>
                <a:rPr kumimoji="1" lang="ja-JP" altLang="en-US" sz="3200" b="1" dirty="0">
                  <a:solidFill>
                    <a:srgbClr val="0070C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荷物を預けに</a:t>
              </a:r>
            </a:p>
          </p:txBody>
        </p:sp>
      </p:grpSp>
      <p:grpSp>
        <p:nvGrpSpPr>
          <p:cNvPr id="17" name="グループ化 16">
            <a:extLst>
              <a:ext uri="{FF2B5EF4-FFF2-40B4-BE49-F238E27FC236}">
                <a16:creationId xmlns:a16="http://schemas.microsoft.com/office/drawing/2014/main" id="{3B4BB04D-F810-4996-BD6F-30D5DC1BD29D}"/>
              </a:ext>
            </a:extLst>
          </p:cNvPr>
          <p:cNvGrpSpPr/>
          <p:nvPr/>
        </p:nvGrpSpPr>
        <p:grpSpPr>
          <a:xfrm>
            <a:off x="6096000" y="161241"/>
            <a:ext cx="3483234" cy="773239"/>
            <a:chOff x="3739380" y="1266433"/>
            <a:chExt cx="2745529" cy="584775"/>
          </a:xfrm>
        </p:grpSpPr>
        <p:pic>
          <p:nvPicPr>
            <p:cNvPr id="18" name="グラフィックス 17">
              <a:extLst>
                <a:ext uri="{FF2B5EF4-FFF2-40B4-BE49-F238E27FC236}">
                  <a16:creationId xmlns:a16="http://schemas.microsoft.com/office/drawing/2014/main" id="{97944DEB-191A-43D4-81D3-0B2D1BFE36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39380" y="1266433"/>
              <a:ext cx="2745529" cy="584775"/>
            </a:xfrm>
            <a:prstGeom prst="rect">
              <a:avLst/>
            </a:prstGeom>
          </p:spPr>
        </p:pic>
        <p:sp>
          <p:nvSpPr>
            <p:cNvPr id="19" name="テキスト ボックス 18">
              <a:extLst>
                <a:ext uri="{FF2B5EF4-FFF2-40B4-BE49-F238E27FC236}">
                  <a16:creationId xmlns:a16="http://schemas.microsoft.com/office/drawing/2014/main" id="{7BC2E8AF-38DA-4A66-8F5E-3CA6AA075B50}"/>
                </a:ext>
              </a:extLst>
            </p:cNvPr>
            <p:cNvSpPr txBox="1"/>
            <p:nvPr/>
          </p:nvSpPr>
          <p:spPr>
            <a:xfrm>
              <a:off x="3958250" y="1319302"/>
              <a:ext cx="2368049" cy="442246"/>
            </a:xfrm>
            <a:prstGeom prst="rect">
              <a:avLst/>
            </a:prstGeom>
            <a:noFill/>
          </p:spPr>
          <p:txBody>
            <a:bodyPr wrap="square" rtlCol="0">
              <a:spAutoFit/>
            </a:bodyPr>
            <a:lstStyle/>
            <a:p>
              <a:r>
                <a:rPr lang="ko-KR" altLang="en-US" sz="3200" b="1" i="0" dirty="0" err="1">
                  <a:solidFill>
                    <a:srgbClr val="1A68B3"/>
                  </a:solidFill>
                  <a:effectLst/>
                  <a:latin typeface="Batang" panose="02030600000101010101" pitchFamily="18" charset="-127"/>
                  <a:ea typeface="Batang" panose="02030600000101010101" pitchFamily="18" charset="-127"/>
                </a:rPr>
                <a:t>더블루테라호텔</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214435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364366"/>
            <a:ext cx="2519045" cy="723877"/>
            <a:chOff x="0" y="0"/>
            <a:chExt cx="2519045" cy="723959"/>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638198" y="63247"/>
              <a:ext cx="1242648" cy="523279"/>
            </a:xfrm>
            <a:prstGeom prst="rect">
              <a:avLst/>
            </a:prstGeom>
            <a:noFill/>
          </p:spPr>
          <p:txBody>
            <a:bodyPr wrap="none" rtlCol="0">
              <a:spAutoFit/>
            </a:bodyPr>
            <a:lstStyle/>
            <a:p>
              <a:pPr algn="just"/>
              <a:r>
                <a:rPr kumimoji="1" lang="ko-KR" altLang="en-US"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강원</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2" name="グループ化 1">
            <a:extLst>
              <a:ext uri="{FF2B5EF4-FFF2-40B4-BE49-F238E27FC236}">
                <a16:creationId xmlns:a16="http://schemas.microsoft.com/office/drawing/2014/main" id="{5BD96BFC-4566-49FA-9B9C-4CCD10983576}"/>
              </a:ext>
            </a:extLst>
          </p:cNvPr>
          <p:cNvGrpSpPr/>
          <p:nvPr/>
        </p:nvGrpSpPr>
        <p:grpSpPr>
          <a:xfrm>
            <a:off x="4848201" y="213995"/>
            <a:ext cx="6505575" cy="6139815"/>
            <a:chOff x="3352823" y="50330"/>
            <a:chExt cx="6505575" cy="6139815"/>
          </a:xfrm>
        </p:grpSpPr>
        <p:pic>
          <p:nvPicPr>
            <p:cNvPr id="16" name="図 15">
              <a:extLst>
                <a:ext uri="{FF2B5EF4-FFF2-40B4-BE49-F238E27FC236}">
                  <a16:creationId xmlns:a16="http://schemas.microsoft.com/office/drawing/2014/main" id="{46316443-B05E-41FF-918A-20F86F66B97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52823" y="50330"/>
              <a:ext cx="6505575" cy="6139815"/>
            </a:xfrm>
            <a:prstGeom prst="rect">
              <a:avLst/>
            </a:prstGeom>
            <a:noFill/>
            <a:ln>
              <a:noFill/>
            </a:ln>
          </p:spPr>
        </p:pic>
        <p:sp>
          <p:nvSpPr>
            <p:cNvPr id="15" name="楕円 14">
              <a:extLst>
                <a:ext uri="{FF2B5EF4-FFF2-40B4-BE49-F238E27FC236}">
                  <a16:creationId xmlns:a16="http://schemas.microsoft.com/office/drawing/2014/main" id="{5718222F-2357-4194-9C7A-BA6F62B6205E}"/>
                </a:ext>
              </a:extLst>
            </p:cNvPr>
            <p:cNvSpPr/>
            <p:nvPr/>
          </p:nvSpPr>
          <p:spPr>
            <a:xfrm>
              <a:off x="6561352" y="3571874"/>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AE02F0DB-CE31-41FB-B108-69030DF1B08F}"/>
                </a:ext>
              </a:extLst>
            </p:cNvPr>
            <p:cNvSpPr/>
            <p:nvPr/>
          </p:nvSpPr>
          <p:spPr>
            <a:xfrm>
              <a:off x="4869816" y="4267199"/>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455AF3D2-FF52-408B-8BF5-0F10CF08CEEC}"/>
                </a:ext>
              </a:extLst>
            </p:cNvPr>
            <p:cNvSpPr/>
            <p:nvPr/>
          </p:nvSpPr>
          <p:spPr>
            <a:xfrm>
              <a:off x="5601192" y="3586162"/>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4C5A6144-0B5C-4907-A549-0C44084E3906}"/>
                </a:ext>
              </a:extLst>
            </p:cNvPr>
            <p:cNvSpPr/>
            <p:nvPr/>
          </p:nvSpPr>
          <p:spPr>
            <a:xfrm>
              <a:off x="4676776" y="2028826"/>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12055517-800A-4331-84A3-1C2FE7FC2889}"/>
                </a:ext>
              </a:extLst>
            </p:cNvPr>
            <p:cNvSpPr/>
            <p:nvPr/>
          </p:nvSpPr>
          <p:spPr>
            <a:xfrm>
              <a:off x="5403916" y="890588"/>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9C6C0BC3-B9AB-4B94-9919-8FDB0E079AEC}"/>
                </a:ext>
              </a:extLst>
            </p:cNvPr>
            <p:cNvSpPr/>
            <p:nvPr/>
          </p:nvSpPr>
          <p:spPr>
            <a:xfrm>
              <a:off x="6210792" y="1745919"/>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D568C90B-E97C-4C89-8A1C-3AF3F11EC973}"/>
                </a:ext>
              </a:extLst>
            </p:cNvPr>
            <p:cNvSpPr/>
            <p:nvPr/>
          </p:nvSpPr>
          <p:spPr>
            <a:xfrm>
              <a:off x="4470614" y="1068629"/>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65513FCE-6940-4015-B792-8B294EA25A49}"/>
                </a:ext>
              </a:extLst>
            </p:cNvPr>
            <p:cNvSpPr/>
            <p:nvPr/>
          </p:nvSpPr>
          <p:spPr>
            <a:xfrm>
              <a:off x="6558394" y="414648"/>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52948849-5A56-40CE-8646-C3A1CF3AAF00}"/>
              </a:ext>
            </a:extLst>
          </p:cNvPr>
          <p:cNvGrpSpPr/>
          <p:nvPr/>
        </p:nvGrpSpPr>
        <p:grpSpPr>
          <a:xfrm>
            <a:off x="8839178" y="213995"/>
            <a:ext cx="3769382" cy="1634832"/>
            <a:chOff x="7753350" y="5463711"/>
            <a:chExt cx="3962400" cy="1671843"/>
          </a:xfrm>
        </p:grpSpPr>
        <p:pic>
          <p:nvPicPr>
            <p:cNvPr id="12" name="グラフィックス 11">
              <a:extLst>
                <a:ext uri="{FF2B5EF4-FFF2-40B4-BE49-F238E27FC236}">
                  <a16:creationId xmlns:a16="http://schemas.microsoft.com/office/drawing/2014/main" id="{8088A76B-218F-40EB-8FA8-26A683117D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5753E7DE-45AB-4F2E-AAFF-5B4306CE1F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19</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4" name="図 3">
            <a:extLst>
              <a:ext uri="{FF2B5EF4-FFF2-40B4-BE49-F238E27FC236}">
                <a16:creationId xmlns:a16="http://schemas.microsoft.com/office/drawing/2014/main" id="{4011A6CC-D15C-4842-BBA4-DEC2CADE90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780" y="1333321"/>
            <a:ext cx="2381250" cy="2381250"/>
          </a:xfrm>
          <a:prstGeom prst="rect">
            <a:avLst/>
          </a:prstGeom>
        </p:spPr>
      </p:pic>
      <p:pic>
        <p:nvPicPr>
          <p:cNvPr id="6" name="図 5">
            <a:extLst>
              <a:ext uri="{FF2B5EF4-FFF2-40B4-BE49-F238E27FC236}">
                <a16:creationId xmlns:a16="http://schemas.microsoft.com/office/drawing/2014/main" id="{915FF27D-3FC1-4A79-A0E9-98ACE8F1CF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3377" y="2902102"/>
            <a:ext cx="3328987" cy="1866900"/>
          </a:xfrm>
          <a:prstGeom prst="rect">
            <a:avLst/>
          </a:prstGeom>
        </p:spPr>
      </p:pic>
      <p:sp>
        <p:nvSpPr>
          <p:cNvPr id="9" name="テキスト ボックス 8">
            <a:extLst>
              <a:ext uri="{FF2B5EF4-FFF2-40B4-BE49-F238E27FC236}">
                <a16:creationId xmlns:a16="http://schemas.microsoft.com/office/drawing/2014/main" id="{AA576B0D-62BB-4D96-87C2-F07E1420BC18}"/>
              </a:ext>
            </a:extLst>
          </p:cNvPr>
          <p:cNvSpPr txBox="1"/>
          <p:nvPr/>
        </p:nvSpPr>
        <p:spPr>
          <a:xfrm>
            <a:off x="466725" y="5229224"/>
            <a:ext cx="4181496" cy="646331"/>
          </a:xfrm>
          <a:prstGeom prst="rect">
            <a:avLst/>
          </a:prstGeom>
          <a:noFill/>
        </p:spPr>
        <p:txBody>
          <a:bodyPr wrap="square" rtlCol="0">
            <a:spAutoFit/>
          </a:bodyPr>
          <a:lstStyle/>
          <a:p>
            <a:r>
              <a:rPr lang="ko-KR" altLang="en-US" sz="3600" b="0"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인제군 </a:t>
            </a:r>
            <a:r>
              <a:rPr lang="ja-JP" altLang="en-US" sz="3600" b="0"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麟蹄郡 </a:t>
            </a:r>
            <a:endParaRPr kumimoji="1" lang="ja-JP" altLang="en-US" sz="3600"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1076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8" y="112586"/>
            <a:ext cx="3363597" cy="773240"/>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속초시 </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束草市</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pic>
        <p:nvPicPr>
          <p:cNvPr id="3" name="図 2">
            <a:extLst>
              <a:ext uri="{FF2B5EF4-FFF2-40B4-BE49-F238E27FC236}">
                <a16:creationId xmlns:a16="http://schemas.microsoft.com/office/drawing/2014/main" id="{36F50044-FC47-409A-A636-A43DB906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27" y="1179138"/>
            <a:ext cx="6280642" cy="4096830"/>
          </a:xfrm>
          <a:prstGeom prst="rect">
            <a:avLst/>
          </a:prstGeom>
        </p:spPr>
      </p:pic>
      <p:pic>
        <p:nvPicPr>
          <p:cNvPr id="7" name="図 6">
            <a:extLst>
              <a:ext uri="{FF2B5EF4-FFF2-40B4-BE49-F238E27FC236}">
                <a16:creationId xmlns:a16="http://schemas.microsoft.com/office/drawing/2014/main" id="{25612D8B-5FC9-4B26-AAF0-1FA6D62B2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224" y="1285632"/>
            <a:ext cx="4569226" cy="1941921"/>
          </a:xfrm>
          <a:prstGeom prst="rect">
            <a:avLst/>
          </a:prstGeom>
        </p:spPr>
      </p:pic>
      <p:grpSp>
        <p:nvGrpSpPr>
          <p:cNvPr id="9" name="グループ化 8">
            <a:extLst>
              <a:ext uri="{FF2B5EF4-FFF2-40B4-BE49-F238E27FC236}">
                <a16:creationId xmlns:a16="http://schemas.microsoft.com/office/drawing/2014/main" id="{BA848779-4E38-4B9D-8E5E-7BFE3B5ACE4C}"/>
              </a:ext>
            </a:extLst>
          </p:cNvPr>
          <p:cNvGrpSpPr/>
          <p:nvPr/>
        </p:nvGrpSpPr>
        <p:grpSpPr>
          <a:xfrm>
            <a:off x="6096000" y="161241"/>
            <a:ext cx="3483234" cy="773239"/>
            <a:chOff x="3739380" y="1266433"/>
            <a:chExt cx="2745529" cy="584775"/>
          </a:xfrm>
        </p:grpSpPr>
        <p:pic>
          <p:nvPicPr>
            <p:cNvPr id="10" name="グラフィックス 9">
              <a:extLst>
                <a:ext uri="{FF2B5EF4-FFF2-40B4-BE49-F238E27FC236}">
                  <a16:creationId xmlns:a16="http://schemas.microsoft.com/office/drawing/2014/main" id="{F8966C03-3205-4C5B-A1DB-1EB05CF2E4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9380" y="1266433"/>
              <a:ext cx="2745529" cy="584775"/>
            </a:xfrm>
            <a:prstGeom prst="rect">
              <a:avLst/>
            </a:prstGeom>
          </p:spPr>
        </p:pic>
        <p:sp>
          <p:nvSpPr>
            <p:cNvPr id="12" name="テキスト ボックス 11">
              <a:extLst>
                <a:ext uri="{FF2B5EF4-FFF2-40B4-BE49-F238E27FC236}">
                  <a16:creationId xmlns:a16="http://schemas.microsoft.com/office/drawing/2014/main" id="{3A3A5AD1-379D-445C-8A52-3ACF3CB78561}"/>
                </a:ext>
              </a:extLst>
            </p:cNvPr>
            <p:cNvSpPr txBox="1"/>
            <p:nvPr/>
          </p:nvSpPr>
          <p:spPr>
            <a:xfrm>
              <a:off x="3958250" y="1319302"/>
              <a:ext cx="2368049" cy="442246"/>
            </a:xfrm>
            <a:prstGeom prst="rect">
              <a:avLst/>
            </a:prstGeom>
            <a:noFill/>
          </p:spPr>
          <p:txBody>
            <a:bodyPr wrap="square" rtlCol="0">
              <a:spAutoFit/>
            </a:bodyPr>
            <a:lstStyle/>
            <a:p>
              <a:r>
                <a:rPr lang="ko-KR" altLang="en-US" sz="3200" b="1" i="0" dirty="0" err="1">
                  <a:solidFill>
                    <a:srgbClr val="1A68B3"/>
                  </a:solidFill>
                  <a:effectLst/>
                  <a:latin typeface="Batang" panose="02030600000101010101" pitchFamily="18" charset="-127"/>
                  <a:ea typeface="Batang" panose="02030600000101010101" pitchFamily="18" charset="-127"/>
                </a:rPr>
                <a:t>더블루테라호텔</a:t>
              </a:r>
              <a:endParaRPr lang="ko-KR" altLang="en-US" sz="3200" b="1" i="0" dirty="0">
                <a:solidFill>
                  <a:srgbClr val="1A68B3"/>
                </a:solidFill>
                <a:effectLst/>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3416559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6"/>
            <a:ext cx="2325371" cy="773240"/>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027804" y="196485"/>
            <a:ext cx="5420996" cy="584775"/>
            <a:chOff x="3631247" y="1266450"/>
            <a:chExt cx="2879410" cy="584775"/>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87941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7" y="1266450"/>
              <a:ext cx="2853488" cy="584775"/>
            </a:xfrm>
            <a:prstGeom prst="rect">
              <a:avLst/>
            </a:prstGeom>
            <a:noFill/>
          </p:spPr>
          <p:txBody>
            <a:bodyPr wrap="square" rtlCol="0">
              <a:spAutoFit/>
            </a:bodyPr>
            <a:lstStyle/>
            <a:p>
              <a:r>
                <a:rPr lang="en-US" altLang="ko-KR" sz="3200" b="1" i="0" dirty="0">
                  <a:solidFill>
                    <a:srgbClr val="1A68B3"/>
                  </a:solidFill>
                  <a:effectLst/>
                  <a:latin typeface="Batang" panose="02030600000101010101" pitchFamily="18" charset="-127"/>
                  <a:ea typeface="Batang" panose="02030600000101010101" pitchFamily="18" charset="-127"/>
                </a:rPr>
                <a:t>6) </a:t>
              </a:r>
              <a:r>
                <a:rPr lang="ko-KR" altLang="en-US" sz="3200" b="1" i="0" dirty="0" err="1">
                  <a:solidFill>
                    <a:srgbClr val="1A68B3"/>
                  </a:solidFill>
                  <a:effectLst/>
                  <a:latin typeface="Batang" panose="02030600000101010101" pitchFamily="18" charset="-127"/>
                  <a:ea typeface="Batang" panose="02030600000101010101" pitchFamily="18" charset="-127"/>
                </a:rPr>
                <a:t>고성왕곡마을</a:t>
              </a:r>
              <a:r>
                <a:rPr lang="ko-KR" altLang="en-US" sz="3200" b="1" i="0" dirty="0">
                  <a:solidFill>
                    <a:srgbClr val="1A68B3"/>
                  </a:solidFill>
                  <a:effectLst/>
                  <a:latin typeface="Batang" panose="02030600000101010101" pitchFamily="18" charset="-127"/>
                  <a:ea typeface="Batang" panose="02030600000101010101" pitchFamily="18" charset="-127"/>
                </a:rPr>
                <a:t> 高城旺谷村</a:t>
              </a:r>
            </a:p>
          </p:txBody>
        </p:sp>
      </p:grpSp>
      <p:pic>
        <p:nvPicPr>
          <p:cNvPr id="3" name="図 2">
            <a:extLst>
              <a:ext uri="{FF2B5EF4-FFF2-40B4-BE49-F238E27FC236}">
                <a16:creationId xmlns:a16="http://schemas.microsoft.com/office/drawing/2014/main" id="{26659E1F-F97B-414C-9CEB-C011F15A0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633" y="1127241"/>
            <a:ext cx="7647337" cy="5730759"/>
          </a:xfrm>
          <a:prstGeom prst="rect">
            <a:avLst/>
          </a:prstGeom>
        </p:spPr>
      </p:pic>
    </p:spTree>
    <p:extLst>
      <p:ext uri="{BB962C8B-B14F-4D97-AF65-F5344CB8AC3E}">
        <p14:creationId xmlns:p14="http://schemas.microsoft.com/office/powerpoint/2010/main" val="1255514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6"/>
            <a:ext cx="2325371" cy="773240"/>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027804" y="196485"/>
            <a:ext cx="4335146" cy="584775"/>
            <a:chOff x="3631247" y="1266450"/>
            <a:chExt cx="2879410" cy="584775"/>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87941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8" y="1266450"/>
              <a:ext cx="2651152" cy="584775"/>
            </a:xfrm>
            <a:prstGeom prst="rect">
              <a:avLst/>
            </a:prstGeom>
            <a:noFill/>
          </p:spPr>
          <p:txBody>
            <a:bodyPr wrap="square" rtlCol="0">
              <a:spAutoFit/>
            </a:bodyPr>
            <a:lstStyle/>
            <a:p>
              <a:r>
                <a:rPr lang="ko-KR" altLang="en-US" sz="3200" b="1" i="0" dirty="0">
                  <a:solidFill>
                    <a:srgbClr val="1A68B3"/>
                  </a:solidFill>
                  <a:effectLst/>
                  <a:latin typeface="Batang" panose="02030600000101010101" pitchFamily="18" charset="-127"/>
                  <a:ea typeface="Batang" panose="02030600000101010101" pitchFamily="18" charset="-127"/>
                </a:rPr>
                <a:t>参考：강남이네 민박</a:t>
              </a:r>
            </a:p>
          </p:txBody>
        </p:sp>
      </p:grpSp>
      <p:sp>
        <p:nvSpPr>
          <p:cNvPr id="2" name="テキスト ボックス 1">
            <a:extLst>
              <a:ext uri="{FF2B5EF4-FFF2-40B4-BE49-F238E27FC236}">
                <a16:creationId xmlns:a16="http://schemas.microsoft.com/office/drawing/2014/main" id="{78C8AA94-0A98-417B-AF3B-46A754FC2220}"/>
              </a:ext>
            </a:extLst>
          </p:cNvPr>
          <p:cNvSpPr txBox="1"/>
          <p:nvPr/>
        </p:nvSpPr>
        <p:spPr>
          <a:xfrm>
            <a:off x="137703" y="1790700"/>
            <a:ext cx="3781425" cy="646331"/>
          </a:xfrm>
          <a:prstGeom prst="rect">
            <a:avLst/>
          </a:prstGeom>
          <a:noFill/>
        </p:spPr>
        <p:txBody>
          <a:bodyPr wrap="square" rtlCol="0">
            <a:spAutoFit/>
          </a:bodyPr>
          <a:lstStyle/>
          <a:p>
            <a:r>
              <a:rPr lang="en-US" altLang="ja-JP" sz="3600" kern="100" dirty="0">
                <a:solidFill>
                  <a:srgbClr val="000000"/>
                </a:solidFill>
                <a:effectLst/>
                <a:latin typeface="Segoe UI Emoji" panose="020B0502040204020203" pitchFamily="34" charset="0"/>
                <a:ea typeface="游明朝" panose="02020400000000000000" pitchFamily="18" charset="-128"/>
                <a:cs typeface="Times New Roman" panose="02020603050405020304" pitchFamily="18" charset="0"/>
                <a:sym typeface="Segoe UI Emoji" panose="020B0502040204020203" pitchFamily="34" charset="0"/>
              </a:rPr>
              <a:t>☎</a:t>
            </a:r>
            <a:r>
              <a:rPr lang="en-US" altLang="ja-JP" sz="3600" kern="100" dirty="0">
                <a:solidFill>
                  <a:srgbClr val="000000"/>
                </a:solidFill>
                <a:effectLst/>
                <a:latin typeface="游明朝" panose="02020400000000000000" pitchFamily="18" charset="-128"/>
                <a:ea typeface="Malgun Gothic" panose="020B0503020000020004" pitchFamily="34" charset="-127"/>
                <a:cs typeface="Times New Roman" panose="02020603050405020304" pitchFamily="18" charset="0"/>
              </a:rPr>
              <a:t>010-2315-4675</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 name="図 3">
            <a:extLst>
              <a:ext uri="{FF2B5EF4-FFF2-40B4-BE49-F238E27FC236}">
                <a16:creationId xmlns:a16="http://schemas.microsoft.com/office/drawing/2014/main" id="{421F01DB-6864-478A-B9EE-E2F4CF99F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278" y="613381"/>
            <a:ext cx="8070854" cy="6048134"/>
          </a:xfrm>
          <a:prstGeom prst="rect">
            <a:avLst/>
          </a:prstGeom>
        </p:spPr>
      </p:pic>
    </p:spTree>
    <p:extLst>
      <p:ext uri="{BB962C8B-B14F-4D97-AF65-F5344CB8AC3E}">
        <p14:creationId xmlns:p14="http://schemas.microsoft.com/office/powerpoint/2010/main" val="2615163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08429" y="112586"/>
            <a:ext cx="2325371" cy="773240"/>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고성</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高城</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5" name="タイトル 3">
            <a:extLst>
              <a:ext uri="{FF2B5EF4-FFF2-40B4-BE49-F238E27FC236}">
                <a16:creationId xmlns:a16="http://schemas.microsoft.com/office/drawing/2014/main" id="{21DEB9BC-B0B5-4D85-B8E1-F1C78F80D658}"/>
              </a:ext>
            </a:extLst>
          </p:cNvPr>
          <p:cNvSpPr>
            <a:spLocks noGrp="1"/>
          </p:cNvSpPr>
          <p:nvPr>
            <p:ph type="title"/>
          </p:nvPr>
        </p:nvSpPr>
        <p:spPr>
          <a:xfrm>
            <a:off x="66675" y="-59113"/>
            <a:ext cx="1162050" cy="1344988"/>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pic>
        <p:nvPicPr>
          <p:cNvPr id="9" name="図 8">
            <a:extLst>
              <a:ext uri="{FF2B5EF4-FFF2-40B4-BE49-F238E27FC236}">
                <a16:creationId xmlns:a16="http://schemas.microsoft.com/office/drawing/2014/main" id="{089B498F-4253-405B-810D-FC9683585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99" y="1285875"/>
            <a:ext cx="5040924" cy="3352800"/>
          </a:xfrm>
          <a:prstGeom prst="rect">
            <a:avLst/>
          </a:prstGeom>
        </p:spPr>
      </p:pic>
      <p:pic>
        <p:nvPicPr>
          <p:cNvPr id="12" name="図 11">
            <a:extLst>
              <a:ext uri="{FF2B5EF4-FFF2-40B4-BE49-F238E27FC236}">
                <a16:creationId xmlns:a16="http://schemas.microsoft.com/office/drawing/2014/main" id="{EFFCD5EF-02C5-4786-A193-387DA2419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275" y="3062680"/>
            <a:ext cx="3456426" cy="3592700"/>
          </a:xfrm>
          <a:prstGeom prst="rect">
            <a:avLst/>
          </a:prstGeom>
        </p:spPr>
      </p:pic>
      <p:pic>
        <p:nvPicPr>
          <p:cNvPr id="14" name="図 13">
            <a:extLst>
              <a:ext uri="{FF2B5EF4-FFF2-40B4-BE49-F238E27FC236}">
                <a16:creationId xmlns:a16="http://schemas.microsoft.com/office/drawing/2014/main" id="{69445D73-7DD9-429B-BE0E-F9743E0E0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2703" y="609600"/>
            <a:ext cx="4187280" cy="3143251"/>
          </a:xfrm>
          <a:prstGeom prst="rect">
            <a:avLst/>
          </a:prstGeom>
        </p:spPr>
      </p:pic>
      <p:sp>
        <p:nvSpPr>
          <p:cNvPr id="16" name="正方形/長方形 15">
            <a:extLst>
              <a:ext uri="{FF2B5EF4-FFF2-40B4-BE49-F238E27FC236}">
                <a16:creationId xmlns:a16="http://schemas.microsoft.com/office/drawing/2014/main" id="{399A9E7F-8A8C-4694-B5D1-39AA0CB23173}"/>
              </a:ext>
            </a:extLst>
          </p:cNvPr>
          <p:cNvSpPr/>
          <p:nvPr/>
        </p:nvSpPr>
        <p:spPr>
          <a:xfrm>
            <a:off x="5508696" y="3649450"/>
            <a:ext cx="3839748" cy="695325"/>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400" b="1" kern="0" dirty="0" err="1">
                <a:solidFill>
                  <a:srgbClr val="0070C0"/>
                </a:solidFill>
                <a:effectLst/>
                <a:ea typeface="Batang" panose="02030600000101010101" pitchFamily="18" charset="-127"/>
                <a:cs typeface="Batang" panose="02030600000101010101" pitchFamily="18" charset="-127"/>
              </a:rPr>
              <a:t>시크릿블루</a:t>
            </a:r>
            <a:r>
              <a:rPr lang="ko-KR" altLang="en-US" sz="2400" b="1" kern="0" dirty="0">
                <a:solidFill>
                  <a:srgbClr val="0070C0"/>
                </a:solidFill>
                <a:effectLst/>
                <a:ea typeface="Batang" panose="02030600000101010101" pitchFamily="18" charset="-127"/>
                <a:cs typeface="Batang" panose="02030600000101010101" pitchFamily="18" charset="-127"/>
              </a:rPr>
              <a:t> 베이커리 카페</a:t>
            </a:r>
            <a:endParaRPr kumimoji="1" lang="ja-JP" altLang="en-US" sz="2400" b="1" dirty="0">
              <a:solidFill>
                <a:srgbClr val="0070C0"/>
              </a:solidFill>
              <a:latin typeface="ＭＳ 明朝" panose="02020609040205080304" pitchFamily="17" charset="-128"/>
              <a:ea typeface="ＭＳ 明朝" panose="02020609040205080304" pitchFamily="17" charset="-128"/>
            </a:endParaRPr>
          </a:p>
        </p:txBody>
      </p:sp>
      <p:grpSp>
        <p:nvGrpSpPr>
          <p:cNvPr id="6" name="グループ化 5">
            <a:extLst>
              <a:ext uri="{FF2B5EF4-FFF2-40B4-BE49-F238E27FC236}">
                <a16:creationId xmlns:a16="http://schemas.microsoft.com/office/drawing/2014/main" id="{D6234AA2-E434-4BFC-9163-00526B628D21}"/>
              </a:ext>
            </a:extLst>
          </p:cNvPr>
          <p:cNvGrpSpPr/>
          <p:nvPr/>
        </p:nvGrpSpPr>
        <p:grpSpPr>
          <a:xfrm>
            <a:off x="4027804" y="196485"/>
            <a:ext cx="4335146" cy="584775"/>
            <a:chOff x="3631247" y="1266450"/>
            <a:chExt cx="2879410" cy="584775"/>
          </a:xfrm>
        </p:grpSpPr>
        <p:pic>
          <p:nvPicPr>
            <p:cNvPr id="7" name="グラフィックス 6">
              <a:extLst>
                <a:ext uri="{FF2B5EF4-FFF2-40B4-BE49-F238E27FC236}">
                  <a16:creationId xmlns:a16="http://schemas.microsoft.com/office/drawing/2014/main" id="{408C5823-65A0-4B73-9398-2F3D85BBBA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31247" y="1266450"/>
              <a:ext cx="2879410" cy="584775"/>
            </a:xfrm>
            <a:prstGeom prst="rect">
              <a:avLst/>
            </a:prstGeom>
          </p:spPr>
        </p:pic>
        <p:sp>
          <p:nvSpPr>
            <p:cNvPr id="8" name="テキスト ボックス 7">
              <a:extLst>
                <a:ext uri="{FF2B5EF4-FFF2-40B4-BE49-F238E27FC236}">
                  <a16:creationId xmlns:a16="http://schemas.microsoft.com/office/drawing/2014/main" id="{1D5756D8-07B9-4FF9-B328-5FF664759E2F}"/>
                </a:ext>
              </a:extLst>
            </p:cNvPr>
            <p:cNvSpPr txBox="1"/>
            <p:nvPr/>
          </p:nvSpPr>
          <p:spPr>
            <a:xfrm>
              <a:off x="3631248" y="1266450"/>
              <a:ext cx="2651152" cy="584775"/>
            </a:xfrm>
            <a:prstGeom prst="rect">
              <a:avLst/>
            </a:prstGeom>
            <a:noFill/>
          </p:spPr>
          <p:txBody>
            <a:bodyPr wrap="square" rtlCol="0">
              <a:spAutoFit/>
            </a:bodyPr>
            <a:lstStyle/>
            <a:p>
              <a:r>
                <a:rPr lang="ja-JP" altLang="en-US" sz="3200" b="1" i="0" dirty="0">
                  <a:solidFill>
                    <a:srgbClr val="1A68B3"/>
                  </a:solidFill>
                  <a:effectLst/>
                  <a:latin typeface="ＭＳ 明朝" panose="02020609040205080304" pitchFamily="17" charset="-128"/>
                  <a:ea typeface="ＭＳ 明朝" panose="02020609040205080304" pitchFamily="17" charset="-128"/>
                </a:rPr>
                <a:t>サイコだけど大丈夫</a:t>
              </a:r>
              <a:endParaRPr lang="ko-KR" altLang="en-US" sz="3200" b="1" i="0" dirty="0">
                <a:solidFill>
                  <a:srgbClr val="1A68B3"/>
                </a:solidFill>
                <a:effectLst/>
                <a:latin typeface="ＭＳ 明朝" panose="02020609040205080304" pitchFamily="17" charset="-128"/>
                <a:ea typeface="Batang" panose="02030600000101010101" pitchFamily="18" charset="-127"/>
              </a:endParaRPr>
            </a:p>
          </p:txBody>
        </p:sp>
      </p:grpSp>
    </p:spTree>
    <p:extLst>
      <p:ext uri="{BB962C8B-B14F-4D97-AF65-F5344CB8AC3E}">
        <p14:creationId xmlns:p14="http://schemas.microsoft.com/office/powerpoint/2010/main" val="1757016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5414" y="81692"/>
            <a:ext cx="3326131"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강원도 </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まとめ</a:t>
            </a:r>
            <a:endParaRPr kumimoji="1" lang="en-US" altLang="ko-KR"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pic>
        <p:nvPicPr>
          <p:cNvPr id="7" name="オンライン メディア 6" title="5분 만에 정리하는 강원도 여행 정보 / 여행 유튜버가 2020년 다녀 온 강원도 여행 BEST 17">
            <a:hlinkClick r:id="" action="ppaction://media"/>
            <a:extLst>
              <a:ext uri="{FF2B5EF4-FFF2-40B4-BE49-F238E27FC236}">
                <a16:creationId xmlns:a16="http://schemas.microsoft.com/office/drawing/2014/main" id="{5749F965-258E-4349-ABD3-B86144F39133}"/>
              </a:ext>
            </a:extLst>
          </p:cNvPr>
          <p:cNvPicPr>
            <a:picLocks noRot="1" noChangeAspect="1"/>
          </p:cNvPicPr>
          <p:nvPr>
            <a:videoFile r:link="rId1"/>
          </p:nvPr>
        </p:nvPicPr>
        <p:blipFill>
          <a:blip r:embed="rId3"/>
          <a:stretch>
            <a:fillRect/>
          </a:stretch>
        </p:blipFill>
        <p:spPr>
          <a:xfrm>
            <a:off x="1993749" y="954627"/>
            <a:ext cx="10052837" cy="5679853"/>
          </a:xfrm>
          <a:prstGeom prst="rect">
            <a:avLst/>
          </a:prstGeom>
        </p:spPr>
      </p:pic>
    </p:spTree>
    <p:extLst>
      <p:ext uri="{BB962C8B-B14F-4D97-AF65-F5344CB8AC3E}">
        <p14:creationId xmlns:p14="http://schemas.microsoft.com/office/powerpoint/2010/main" val="169056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5415" y="81692"/>
            <a:ext cx="3778886" cy="872935"/>
          </a:xfrm>
          <a:prstGeom prst="roundRect">
            <a:avLst/>
          </a:prstGeom>
          <a:solidFill>
            <a:schemeClr val="accent6">
              <a:lumMod val="40000"/>
              <a:lumOff val="60000"/>
            </a:schemeClr>
          </a:solidFill>
          <a:ln w="38100">
            <a:solidFill>
              <a:schemeClr val="tx2">
                <a:lumMod val="75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ko-KR" sz="3600" b="1" i="0" u="none" strike="noStrike" kern="1200" cap="none" spc="0" normalizeH="0" baseline="0" noProof="0" dirty="0" err="1">
                <a:ln>
                  <a:noFill/>
                </a:ln>
                <a:solidFill>
                  <a:schemeClr val="accent1">
                    <a:lumMod val="5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Sugyon</a:t>
            </a:r>
            <a:r>
              <a:rPr kumimoji="1" lang="en-US" altLang="ko-KR" sz="36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Report</a:t>
            </a:r>
          </a:p>
        </p:txBody>
      </p:sp>
      <p:sp>
        <p:nvSpPr>
          <p:cNvPr id="2" name="テキスト ボックス 1">
            <a:extLst>
              <a:ext uri="{FF2B5EF4-FFF2-40B4-BE49-F238E27FC236}">
                <a16:creationId xmlns:a16="http://schemas.microsoft.com/office/drawing/2014/main" id="{E69E6256-5568-4AB6-9E65-26C9844C7374}"/>
              </a:ext>
            </a:extLst>
          </p:cNvPr>
          <p:cNvSpPr txBox="1"/>
          <p:nvPr/>
        </p:nvSpPr>
        <p:spPr>
          <a:xfrm>
            <a:off x="390525" y="1352550"/>
            <a:ext cx="11681403" cy="646331"/>
          </a:xfrm>
          <a:prstGeom prst="rect">
            <a:avLst/>
          </a:prstGeom>
          <a:noFill/>
        </p:spPr>
        <p:txBody>
          <a:bodyPr wrap="none" rtlCol="0">
            <a:spAutoFit/>
          </a:bodyPr>
          <a:lstStyle/>
          <a:p>
            <a:r>
              <a:rPr lang="ja-JP" altLang="en-US" sz="3600" b="1" kern="100" dirty="0">
                <a:solidFill>
                  <a:schemeClr val="accent1">
                    <a:lumMod val="50000"/>
                  </a:schemeClr>
                </a:solidFill>
                <a:effectLst/>
                <a:latin typeface="ＭＳ 明朝" panose="02020609040205080304" pitchFamily="17" charset="-128"/>
                <a:ea typeface="Batang" panose="02030600000101010101" pitchFamily="18" charset="-127"/>
                <a:cs typeface="Batang" panose="02030600000101010101" pitchFamily="18" charset="-127"/>
              </a:rPr>
              <a:t>①</a:t>
            </a:r>
            <a:r>
              <a:rPr lang="ko-KR" altLang="ja-JP" sz="3600" b="1" kern="100" dirty="0" err="1">
                <a:solidFill>
                  <a:schemeClr val="accent1">
                    <a:lumMod val="50000"/>
                  </a:schemeClr>
                </a:solidFill>
                <a:effectLst/>
                <a:latin typeface="ＭＳ 明朝" panose="02020609040205080304" pitchFamily="17" charset="-128"/>
                <a:ea typeface="Batang" panose="02030600000101010101" pitchFamily="18" charset="-127"/>
                <a:cs typeface="Batang" panose="02030600000101010101" pitchFamily="18" charset="-127"/>
              </a:rPr>
              <a:t>더스테이힐링파크</a:t>
            </a:r>
            <a:r>
              <a:rPr lang="ko-KR" altLang="ja-JP" sz="3600" b="1" kern="100" dirty="0">
                <a:solidFill>
                  <a:schemeClr val="accent1">
                    <a:lumMod val="50000"/>
                  </a:schemeClr>
                </a:solidFill>
                <a:effectLst/>
                <a:latin typeface="ＭＳ 明朝" panose="02020609040205080304" pitchFamily="17" charset="-128"/>
                <a:ea typeface="Batang" panose="02030600000101010101" pitchFamily="18" charset="-127"/>
                <a:cs typeface="Batang" panose="02030600000101010101" pitchFamily="18" charset="-127"/>
              </a:rPr>
              <a:t>  </a:t>
            </a:r>
            <a:r>
              <a:rPr lang="ja-JP" altLang="ja-JP" sz="3600" b="1" kern="100" dirty="0">
                <a:solidFill>
                  <a:schemeClr val="accent1">
                    <a:lumMod val="50000"/>
                  </a:schemeClr>
                </a:solidFill>
                <a:effectLst/>
                <a:latin typeface="Helvetica" panose="020B0604020202020204" pitchFamily="34" charset="0"/>
                <a:ea typeface="ＭＳ 明朝" panose="02020609040205080304" pitchFamily="17" charset="-128"/>
                <a:cs typeface="Helvetica" panose="020B0604020202020204" pitchFamily="34" charset="0"/>
              </a:rPr>
              <a:t>ザ・ステイ・ヒーリングパーク　</a:t>
            </a:r>
            <a:endParaRPr lang="ja-JP" altLang="ja-JP" sz="3600" b="1" kern="100" dirty="0">
              <a:solidFill>
                <a:schemeClr val="accent1">
                  <a:lumMod val="50000"/>
                </a:schemeClr>
              </a:solidFill>
              <a:effectLst/>
              <a:latin typeface="ＭＳ 明朝" panose="02020609040205080304" pitchFamily="17" charset="-128"/>
              <a:ea typeface="ＭＳ 明朝" panose="02020609040205080304" pitchFamily="17" charset="-128"/>
              <a:cs typeface="Batang" panose="02030600000101010101" pitchFamily="18" charset="-127"/>
            </a:endParaRPr>
          </a:p>
        </p:txBody>
      </p:sp>
      <p:pic>
        <p:nvPicPr>
          <p:cNvPr id="4" name="図 3">
            <a:extLst>
              <a:ext uri="{FF2B5EF4-FFF2-40B4-BE49-F238E27FC236}">
                <a16:creationId xmlns:a16="http://schemas.microsoft.com/office/drawing/2014/main" id="{006B7C38-7302-4752-94F9-BFD792C19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299" y="2723136"/>
            <a:ext cx="3943351" cy="2957514"/>
          </a:xfrm>
          <a:prstGeom prst="rect">
            <a:avLst/>
          </a:prstGeom>
        </p:spPr>
      </p:pic>
      <p:pic>
        <p:nvPicPr>
          <p:cNvPr id="9" name="図 8">
            <a:extLst>
              <a:ext uri="{FF2B5EF4-FFF2-40B4-BE49-F238E27FC236}">
                <a16:creationId xmlns:a16="http://schemas.microsoft.com/office/drawing/2014/main" id="{A4CB3DAB-3210-4DE2-84AD-6871554212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7945" y="2723136"/>
            <a:ext cx="3853542" cy="2889250"/>
          </a:xfrm>
          <a:prstGeom prst="rect">
            <a:avLst/>
          </a:prstGeom>
          <a:noFill/>
          <a:ln>
            <a:noFill/>
          </a:ln>
        </p:spPr>
      </p:pic>
    </p:spTree>
    <p:extLst>
      <p:ext uri="{BB962C8B-B14F-4D97-AF65-F5344CB8AC3E}">
        <p14:creationId xmlns:p14="http://schemas.microsoft.com/office/powerpoint/2010/main" val="1320292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5415" y="81692"/>
            <a:ext cx="3778886" cy="872935"/>
          </a:xfrm>
          <a:prstGeom prst="roundRect">
            <a:avLst/>
          </a:prstGeom>
          <a:solidFill>
            <a:schemeClr val="accent6">
              <a:lumMod val="40000"/>
              <a:lumOff val="60000"/>
            </a:schemeClr>
          </a:solidFill>
          <a:ln w="38100">
            <a:solidFill>
              <a:schemeClr val="tx2">
                <a:lumMod val="75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ko-KR" sz="3600" b="1" i="0" u="none" strike="noStrike" kern="1200" cap="none" spc="0" normalizeH="0" baseline="0" noProof="0" dirty="0" err="1">
                <a:ln>
                  <a:noFill/>
                </a:ln>
                <a:solidFill>
                  <a:schemeClr val="accent1">
                    <a:lumMod val="5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Sugyon</a:t>
            </a:r>
            <a:r>
              <a:rPr kumimoji="1" lang="en-US" altLang="ko-KR" sz="36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Report</a:t>
            </a:r>
          </a:p>
        </p:txBody>
      </p:sp>
      <p:sp>
        <p:nvSpPr>
          <p:cNvPr id="2" name="テキスト ボックス 1">
            <a:extLst>
              <a:ext uri="{FF2B5EF4-FFF2-40B4-BE49-F238E27FC236}">
                <a16:creationId xmlns:a16="http://schemas.microsoft.com/office/drawing/2014/main" id="{E69E6256-5568-4AB6-9E65-26C9844C7374}"/>
              </a:ext>
            </a:extLst>
          </p:cNvPr>
          <p:cNvSpPr txBox="1"/>
          <p:nvPr/>
        </p:nvSpPr>
        <p:spPr>
          <a:xfrm>
            <a:off x="390525" y="1352550"/>
            <a:ext cx="11338360" cy="646331"/>
          </a:xfrm>
          <a:prstGeom prst="rect">
            <a:avLst/>
          </a:prstGeom>
          <a:noFill/>
        </p:spPr>
        <p:txBody>
          <a:bodyPr wrap="none" rtlCol="0">
            <a:spAutoFit/>
          </a:bodyPr>
          <a:lstStyle/>
          <a:p>
            <a:r>
              <a:rPr lang="ja-JP" altLang="en-US" sz="3600" b="1" kern="100" dirty="0">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②</a:t>
            </a:r>
            <a:r>
              <a:rPr lang="ja-JP" altLang="en-US" sz="3600" b="1" kern="100" dirty="0">
                <a:solidFill>
                  <a:schemeClr val="accent1">
                    <a:lumMod val="50000"/>
                  </a:schemeClr>
                </a:solidFill>
                <a:effectLst/>
                <a:latin typeface="ＭＳ 明朝" panose="02020609040205080304" pitchFamily="17" charset="-128"/>
                <a:ea typeface="Batang" panose="02030600000101010101" pitchFamily="18" charset="-127"/>
                <a:cs typeface="Batang" panose="02030600000101010101" pitchFamily="18" charset="-127"/>
              </a:rPr>
              <a:t>나인블럭 가평점 　その中にあるカフェ「９</a:t>
            </a:r>
            <a:r>
              <a:rPr lang="en-US" altLang="ja-JP" sz="3600" b="1" kern="100" dirty="0">
                <a:solidFill>
                  <a:schemeClr val="accent1">
                    <a:lumMod val="50000"/>
                  </a:schemeClr>
                </a:solidFill>
                <a:effectLst/>
                <a:latin typeface="ＭＳ 明朝" panose="02020609040205080304" pitchFamily="17" charset="-128"/>
                <a:ea typeface="Batang" panose="02030600000101010101" pitchFamily="18" charset="-127"/>
                <a:cs typeface="Batang" panose="02030600000101010101" pitchFamily="18" charset="-127"/>
              </a:rPr>
              <a:t>BLOCK</a:t>
            </a:r>
            <a:r>
              <a:rPr lang="ja-JP" altLang="en-US" sz="3600" b="1" kern="100" dirty="0">
                <a:solidFill>
                  <a:schemeClr val="accent1">
                    <a:lumMod val="50000"/>
                  </a:schemeClr>
                </a:solidFill>
                <a:effectLst/>
                <a:latin typeface="ＭＳ 明朝" panose="02020609040205080304" pitchFamily="17" charset="-128"/>
                <a:ea typeface="Batang" panose="02030600000101010101" pitchFamily="18" charset="-127"/>
                <a:cs typeface="Batang" panose="02030600000101010101" pitchFamily="18" charset="-127"/>
              </a:rPr>
              <a:t>」</a:t>
            </a:r>
            <a:endParaRPr lang="ja-JP" altLang="ja-JP" sz="3600" b="1" kern="100" dirty="0">
              <a:solidFill>
                <a:schemeClr val="accent1">
                  <a:lumMod val="50000"/>
                </a:schemeClr>
              </a:solidFill>
              <a:effectLst/>
              <a:latin typeface="ＭＳ 明朝" panose="02020609040205080304" pitchFamily="17" charset="-128"/>
              <a:ea typeface="ＭＳ 明朝" panose="02020609040205080304" pitchFamily="17" charset="-128"/>
              <a:cs typeface="Batang" panose="02030600000101010101" pitchFamily="18" charset="-127"/>
            </a:endParaRPr>
          </a:p>
        </p:txBody>
      </p:sp>
      <p:pic>
        <p:nvPicPr>
          <p:cNvPr id="8" name="図 7">
            <a:extLst>
              <a:ext uri="{FF2B5EF4-FFF2-40B4-BE49-F238E27FC236}">
                <a16:creationId xmlns:a16="http://schemas.microsoft.com/office/drawing/2014/main" id="{49FB44B9-0B6E-4AB2-95EC-5C4D4CD341B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76550" y="2142111"/>
            <a:ext cx="5862303" cy="4401564"/>
          </a:xfrm>
          <a:prstGeom prst="rect">
            <a:avLst/>
          </a:prstGeom>
          <a:noFill/>
          <a:ln>
            <a:noFill/>
          </a:ln>
        </p:spPr>
      </p:pic>
    </p:spTree>
    <p:extLst>
      <p:ext uri="{BB962C8B-B14F-4D97-AF65-F5344CB8AC3E}">
        <p14:creationId xmlns:p14="http://schemas.microsoft.com/office/powerpoint/2010/main" val="1127612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B2FEC7FD-5E5E-46F9-B86A-EE1906C0ADAB}"/>
              </a:ext>
            </a:extLst>
          </p:cNvPr>
          <p:cNvSpPr/>
          <p:nvPr/>
        </p:nvSpPr>
        <p:spPr>
          <a:xfrm>
            <a:off x="145415" y="81692"/>
            <a:ext cx="3778886" cy="872935"/>
          </a:xfrm>
          <a:prstGeom prst="roundRect">
            <a:avLst/>
          </a:prstGeom>
          <a:solidFill>
            <a:schemeClr val="accent6">
              <a:lumMod val="40000"/>
              <a:lumOff val="60000"/>
            </a:schemeClr>
          </a:solidFill>
          <a:ln w="38100">
            <a:solidFill>
              <a:schemeClr val="tx2">
                <a:lumMod val="75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ko-KR" sz="3600" b="1" i="0" u="none" strike="noStrike" kern="1200" cap="none" spc="0" normalizeH="0" baseline="0" noProof="0" dirty="0" err="1">
                <a:ln>
                  <a:noFill/>
                </a:ln>
                <a:solidFill>
                  <a:schemeClr val="accent1">
                    <a:lumMod val="5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Sugyon</a:t>
            </a:r>
            <a:r>
              <a:rPr kumimoji="1" lang="en-US" altLang="ko-KR" sz="36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Report</a:t>
            </a:r>
          </a:p>
        </p:txBody>
      </p:sp>
      <p:sp>
        <p:nvSpPr>
          <p:cNvPr id="2" name="テキスト ボックス 1">
            <a:extLst>
              <a:ext uri="{FF2B5EF4-FFF2-40B4-BE49-F238E27FC236}">
                <a16:creationId xmlns:a16="http://schemas.microsoft.com/office/drawing/2014/main" id="{E69E6256-5568-4AB6-9E65-26C9844C7374}"/>
              </a:ext>
            </a:extLst>
          </p:cNvPr>
          <p:cNvSpPr txBox="1"/>
          <p:nvPr/>
        </p:nvSpPr>
        <p:spPr>
          <a:xfrm>
            <a:off x="4077622" y="1126408"/>
            <a:ext cx="7000634" cy="646331"/>
          </a:xfrm>
          <a:prstGeom prst="rect">
            <a:avLst/>
          </a:prstGeom>
          <a:noFill/>
        </p:spPr>
        <p:txBody>
          <a:bodyPr wrap="none" rtlCol="0">
            <a:spAutoFit/>
          </a:bodyPr>
          <a:lstStyle/>
          <a:p>
            <a:r>
              <a:rPr lang="ko-KR" altLang="en-US" sz="3600" b="1" kern="100" dirty="0">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③</a:t>
            </a:r>
            <a:r>
              <a:rPr lang="ko-KR" altLang="en-US" sz="3600" b="1" kern="100" dirty="0" err="1">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청평호반닭갈비막국수</a:t>
            </a:r>
            <a:r>
              <a:rPr lang="ko-KR" altLang="en-US" sz="3600" b="1" kern="100" dirty="0">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 </a:t>
            </a:r>
            <a:r>
              <a:rPr lang="ko-KR" altLang="en-US" sz="3600" b="1" kern="100" dirty="0" err="1">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설악점</a:t>
            </a:r>
            <a:r>
              <a:rPr lang="ko-KR" altLang="en-US" sz="3600" b="1" kern="100" dirty="0">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 </a:t>
            </a:r>
            <a:endParaRPr lang="ja-JP" altLang="ja-JP" sz="3600" b="1" kern="100" dirty="0">
              <a:solidFill>
                <a:schemeClr val="accent1">
                  <a:lumMod val="50000"/>
                </a:schemeClr>
              </a:solidFill>
              <a:effectLst/>
              <a:latin typeface="ＭＳ 明朝" panose="02020609040205080304" pitchFamily="17" charset="-128"/>
              <a:ea typeface="ＭＳ 明朝" panose="02020609040205080304" pitchFamily="17" charset="-128"/>
              <a:cs typeface="Batang" panose="02030600000101010101" pitchFamily="18" charset="-127"/>
            </a:endParaRPr>
          </a:p>
        </p:txBody>
      </p:sp>
      <p:pic>
        <p:nvPicPr>
          <p:cNvPr id="4" name="図 3">
            <a:extLst>
              <a:ext uri="{FF2B5EF4-FFF2-40B4-BE49-F238E27FC236}">
                <a16:creationId xmlns:a16="http://schemas.microsoft.com/office/drawing/2014/main" id="{2270B582-3109-4E5E-A0A4-35D49F2BA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 y="2214562"/>
            <a:ext cx="5353050" cy="4014788"/>
          </a:xfrm>
          <a:prstGeom prst="rect">
            <a:avLst/>
          </a:prstGeom>
        </p:spPr>
      </p:pic>
      <p:pic>
        <p:nvPicPr>
          <p:cNvPr id="6" name="図 5">
            <a:extLst>
              <a:ext uri="{FF2B5EF4-FFF2-40B4-BE49-F238E27FC236}">
                <a16:creationId xmlns:a16="http://schemas.microsoft.com/office/drawing/2014/main" id="{C69BC13C-861B-4A00-85B9-F4C6F5C91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449" y="2214562"/>
            <a:ext cx="5353051" cy="4014788"/>
          </a:xfrm>
          <a:prstGeom prst="rect">
            <a:avLst/>
          </a:prstGeom>
        </p:spPr>
      </p:pic>
    </p:spTree>
    <p:extLst>
      <p:ext uri="{BB962C8B-B14F-4D97-AF65-F5344CB8AC3E}">
        <p14:creationId xmlns:p14="http://schemas.microsoft.com/office/powerpoint/2010/main" val="3810080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4FE43B2E-3CD9-43CE-9642-D0BA854CD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1588" y="3711502"/>
            <a:ext cx="4195330" cy="3146497"/>
          </a:xfrm>
          <a:prstGeom prst="rect">
            <a:avLst/>
          </a:prstGeom>
        </p:spPr>
      </p:pic>
      <p:sp>
        <p:nvSpPr>
          <p:cNvPr id="11" name="四角形: 角を丸くする 10">
            <a:extLst>
              <a:ext uri="{FF2B5EF4-FFF2-40B4-BE49-F238E27FC236}">
                <a16:creationId xmlns:a16="http://schemas.microsoft.com/office/drawing/2014/main" id="{B2FEC7FD-5E5E-46F9-B86A-EE1906C0ADAB}"/>
              </a:ext>
            </a:extLst>
          </p:cNvPr>
          <p:cNvSpPr/>
          <p:nvPr/>
        </p:nvSpPr>
        <p:spPr>
          <a:xfrm>
            <a:off x="145415" y="81692"/>
            <a:ext cx="3778886" cy="872935"/>
          </a:xfrm>
          <a:prstGeom prst="roundRect">
            <a:avLst/>
          </a:prstGeom>
          <a:solidFill>
            <a:schemeClr val="accent6">
              <a:lumMod val="40000"/>
              <a:lumOff val="60000"/>
            </a:schemeClr>
          </a:solidFill>
          <a:ln w="38100">
            <a:solidFill>
              <a:schemeClr val="tx2">
                <a:lumMod val="75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ko-KR" sz="3600" b="1" i="0" u="none" strike="noStrike" kern="1200" cap="none" spc="0" normalizeH="0" baseline="0" noProof="0" dirty="0" err="1">
                <a:ln>
                  <a:noFill/>
                </a:ln>
                <a:solidFill>
                  <a:schemeClr val="accent1">
                    <a:lumMod val="5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Sugyon</a:t>
            </a:r>
            <a:r>
              <a:rPr kumimoji="1" lang="en-US" altLang="ko-KR" sz="36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Report</a:t>
            </a:r>
          </a:p>
        </p:txBody>
      </p:sp>
      <p:sp>
        <p:nvSpPr>
          <p:cNvPr id="2" name="テキスト ボックス 1">
            <a:extLst>
              <a:ext uri="{FF2B5EF4-FFF2-40B4-BE49-F238E27FC236}">
                <a16:creationId xmlns:a16="http://schemas.microsoft.com/office/drawing/2014/main" id="{E69E6256-5568-4AB6-9E65-26C9844C7374}"/>
              </a:ext>
            </a:extLst>
          </p:cNvPr>
          <p:cNvSpPr txBox="1"/>
          <p:nvPr/>
        </p:nvSpPr>
        <p:spPr>
          <a:xfrm>
            <a:off x="4505325" y="194993"/>
            <a:ext cx="7000634" cy="646331"/>
          </a:xfrm>
          <a:prstGeom prst="rect">
            <a:avLst/>
          </a:prstGeom>
          <a:noFill/>
        </p:spPr>
        <p:txBody>
          <a:bodyPr wrap="none" rtlCol="0">
            <a:spAutoFit/>
          </a:bodyPr>
          <a:lstStyle/>
          <a:p>
            <a:r>
              <a:rPr lang="ko-KR" altLang="en-US" sz="3600" b="1" kern="100" dirty="0">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③</a:t>
            </a:r>
            <a:r>
              <a:rPr lang="ko-KR" altLang="en-US" sz="3600" b="1" kern="100" dirty="0" err="1">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청평호반닭갈비막국수</a:t>
            </a:r>
            <a:r>
              <a:rPr lang="ko-KR" altLang="en-US" sz="3600" b="1" kern="100" dirty="0">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 </a:t>
            </a:r>
            <a:r>
              <a:rPr lang="ko-KR" altLang="en-US" sz="3600" b="1" kern="100" dirty="0" err="1">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설악점</a:t>
            </a:r>
            <a:r>
              <a:rPr lang="ko-KR" altLang="en-US" sz="3600" b="1" kern="100" dirty="0">
                <a:solidFill>
                  <a:schemeClr val="accent1">
                    <a:lumMod val="50000"/>
                  </a:schemeClr>
                </a:solidFill>
                <a:latin typeface="ＭＳ 明朝" panose="02020609040205080304" pitchFamily="17" charset="-128"/>
                <a:ea typeface="Batang" panose="02030600000101010101" pitchFamily="18" charset="-127"/>
                <a:cs typeface="Batang" panose="02030600000101010101" pitchFamily="18" charset="-127"/>
              </a:rPr>
              <a:t> </a:t>
            </a:r>
            <a:endParaRPr lang="ja-JP" altLang="ja-JP" sz="3600" b="1" kern="100" dirty="0">
              <a:solidFill>
                <a:schemeClr val="accent1">
                  <a:lumMod val="50000"/>
                </a:schemeClr>
              </a:solidFill>
              <a:effectLst/>
              <a:latin typeface="ＭＳ 明朝" panose="02020609040205080304" pitchFamily="17" charset="-128"/>
              <a:ea typeface="ＭＳ 明朝" panose="02020609040205080304" pitchFamily="17" charset="-128"/>
              <a:cs typeface="Batang" panose="02030600000101010101" pitchFamily="18" charset="-127"/>
            </a:endParaRPr>
          </a:p>
        </p:txBody>
      </p:sp>
      <p:pic>
        <p:nvPicPr>
          <p:cNvPr id="5" name="図 4">
            <a:extLst>
              <a:ext uri="{FF2B5EF4-FFF2-40B4-BE49-F238E27FC236}">
                <a16:creationId xmlns:a16="http://schemas.microsoft.com/office/drawing/2014/main" id="{30979312-8370-48A1-B9B0-3B9921F94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11" y="1358049"/>
            <a:ext cx="3585731" cy="2689298"/>
          </a:xfrm>
          <a:prstGeom prst="rect">
            <a:avLst/>
          </a:prstGeom>
        </p:spPr>
      </p:pic>
      <p:pic>
        <p:nvPicPr>
          <p:cNvPr id="8" name="図 7">
            <a:extLst>
              <a:ext uri="{FF2B5EF4-FFF2-40B4-BE49-F238E27FC236}">
                <a16:creationId xmlns:a16="http://schemas.microsoft.com/office/drawing/2014/main" id="{14700474-52F9-4833-88A1-438C5AA89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04830" y="789578"/>
            <a:ext cx="2815052" cy="3752697"/>
          </a:xfrm>
          <a:prstGeom prst="rect">
            <a:avLst/>
          </a:prstGeom>
        </p:spPr>
      </p:pic>
      <p:grpSp>
        <p:nvGrpSpPr>
          <p:cNvPr id="9" name="グループ化 8">
            <a:extLst>
              <a:ext uri="{FF2B5EF4-FFF2-40B4-BE49-F238E27FC236}">
                <a16:creationId xmlns:a16="http://schemas.microsoft.com/office/drawing/2014/main" id="{6E2E6F51-81CF-40AC-B983-9B0D2CC7AD60}"/>
              </a:ext>
            </a:extLst>
          </p:cNvPr>
          <p:cNvGrpSpPr/>
          <p:nvPr/>
        </p:nvGrpSpPr>
        <p:grpSpPr>
          <a:xfrm>
            <a:off x="746250" y="3802977"/>
            <a:ext cx="3178051" cy="735805"/>
            <a:chOff x="746250" y="3802977"/>
            <a:chExt cx="3178051" cy="735805"/>
          </a:xfrm>
        </p:grpSpPr>
        <p:pic>
          <p:nvPicPr>
            <p:cNvPr id="7" name="グラフィックス 6">
              <a:extLst>
                <a:ext uri="{FF2B5EF4-FFF2-40B4-BE49-F238E27FC236}">
                  <a16:creationId xmlns:a16="http://schemas.microsoft.com/office/drawing/2014/main" id="{2630025F-92B4-4F83-A86A-1A1B8EEAE1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250" y="3802977"/>
              <a:ext cx="3178051" cy="735805"/>
            </a:xfrm>
            <a:prstGeom prst="rect">
              <a:avLst/>
            </a:prstGeom>
          </p:spPr>
        </p:pic>
        <p:sp>
          <p:nvSpPr>
            <p:cNvPr id="6" name="テキスト ボックス 5">
              <a:extLst>
                <a:ext uri="{FF2B5EF4-FFF2-40B4-BE49-F238E27FC236}">
                  <a16:creationId xmlns:a16="http://schemas.microsoft.com/office/drawing/2014/main" id="{B4CB97D3-FCE6-46F6-87E2-61184CB2EC89}"/>
                </a:ext>
              </a:extLst>
            </p:cNvPr>
            <p:cNvSpPr txBox="1"/>
            <p:nvPr/>
          </p:nvSpPr>
          <p:spPr>
            <a:xfrm>
              <a:off x="812148" y="3924469"/>
              <a:ext cx="2954655" cy="461665"/>
            </a:xfrm>
            <a:prstGeom prst="rect">
              <a:avLst/>
            </a:prstGeom>
            <a:noFill/>
          </p:spPr>
          <p:txBody>
            <a:bodyPr wrap="none" rtlCol="0">
              <a:spAutoFit/>
            </a:bodyPr>
            <a:lstStyle/>
            <a:p>
              <a:r>
                <a:rPr lang="ja-JP" altLang="ja-JP" sz="2400" b="1" dirty="0">
                  <a:solidFill>
                    <a:schemeClr val="accent1">
                      <a:lumMod val="75000"/>
                    </a:schemeClr>
                  </a:solidFill>
                  <a:effectLst/>
                  <a:latin typeface="Helvetica" panose="020B0604020202020204" pitchFamily="34" charset="0"/>
                  <a:ea typeface="ＭＳ 明朝" panose="02020609040205080304" pitchFamily="17" charset="-128"/>
                  <a:cs typeface="Helvetica" panose="020B0604020202020204" pitchFamily="34" charset="0"/>
                </a:rPr>
                <a:t>タッカルビの食べ方</a:t>
              </a:r>
              <a:endParaRPr kumimoji="1" lang="ja-JP" altLang="en-US" sz="2400" b="1" dirty="0">
                <a:solidFill>
                  <a:schemeClr val="accent1">
                    <a:lumMod val="75000"/>
                  </a:schemeClr>
                </a:solidFill>
              </a:endParaRPr>
            </a:p>
          </p:txBody>
        </p:sp>
      </p:grpSp>
      <p:grpSp>
        <p:nvGrpSpPr>
          <p:cNvPr id="18" name="グループ化 17">
            <a:extLst>
              <a:ext uri="{FF2B5EF4-FFF2-40B4-BE49-F238E27FC236}">
                <a16:creationId xmlns:a16="http://schemas.microsoft.com/office/drawing/2014/main" id="{49BAFB2E-DD08-4037-83FC-A8260F8C197E}"/>
              </a:ext>
            </a:extLst>
          </p:cNvPr>
          <p:cNvGrpSpPr/>
          <p:nvPr/>
        </p:nvGrpSpPr>
        <p:grpSpPr>
          <a:xfrm>
            <a:off x="5457825" y="988083"/>
            <a:ext cx="3178051" cy="735805"/>
            <a:chOff x="4505325" y="1621751"/>
            <a:chExt cx="3178051" cy="735805"/>
          </a:xfrm>
        </p:grpSpPr>
        <p:pic>
          <p:nvPicPr>
            <p:cNvPr id="14" name="グラフィックス 13">
              <a:extLst>
                <a:ext uri="{FF2B5EF4-FFF2-40B4-BE49-F238E27FC236}">
                  <a16:creationId xmlns:a16="http://schemas.microsoft.com/office/drawing/2014/main" id="{644968E9-15DF-4802-812B-2F70A30F74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5325" y="1621751"/>
              <a:ext cx="3178051" cy="735805"/>
            </a:xfrm>
            <a:prstGeom prst="rect">
              <a:avLst/>
            </a:prstGeom>
          </p:spPr>
        </p:pic>
        <p:sp>
          <p:nvSpPr>
            <p:cNvPr id="16" name="テキスト ボックス 15">
              <a:extLst>
                <a:ext uri="{FF2B5EF4-FFF2-40B4-BE49-F238E27FC236}">
                  <a16:creationId xmlns:a16="http://schemas.microsoft.com/office/drawing/2014/main" id="{6BC8A382-ACB8-4787-817A-3A937D091D46}"/>
                </a:ext>
              </a:extLst>
            </p:cNvPr>
            <p:cNvSpPr txBox="1"/>
            <p:nvPr/>
          </p:nvSpPr>
          <p:spPr>
            <a:xfrm>
              <a:off x="4919188" y="1758820"/>
              <a:ext cx="2350323" cy="461665"/>
            </a:xfrm>
            <a:prstGeom prst="rect">
              <a:avLst/>
            </a:prstGeom>
            <a:noFill/>
          </p:spPr>
          <p:txBody>
            <a:bodyPr wrap="none" rtlCol="0">
              <a:spAutoFit/>
            </a:bodyPr>
            <a:lstStyle/>
            <a:p>
              <a:r>
                <a:rPr lang="ja-JP" altLang="en-US" sz="2400" b="1" dirty="0">
                  <a:solidFill>
                    <a:schemeClr val="accent1">
                      <a:lumMod val="75000"/>
                    </a:schemeClr>
                  </a:solidFill>
                  <a:effectLst/>
                  <a:latin typeface="Helvetica" panose="020B0604020202020204" pitchFamily="34" charset="0"/>
                  <a:ea typeface="ＭＳ 明朝" panose="02020609040205080304" pitchFamily="17" charset="-128"/>
                  <a:cs typeface="Helvetica" panose="020B0604020202020204" pitchFamily="34" charset="0"/>
                </a:rPr>
                <a:t>〆のポックンパ</a:t>
              </a:r>
              <a:endParaRPr kumimoji="1" lang="ja-JP" altLang="en-US" sz="2400" b="1" dirty="0">
                <a:solidFill>
                  <a:schemeClr val="accent1">
                    <a:lumMod val="75000"/>
                  </a:schemeClr>
                </a:solidFill>
              </a:endParaRPr>
            </a:p>
          </p:txBody>
        </p:sp>
      </p:grpSp>
      <p:grpSp>
        <p:nvGrpSpPr>
          <p:cNvPr id="19" name="グループ化 18">
            <a:extLst>
              <a:ext uri="{FF2B5EF4-FFF2-40B4-BE49-F238E27FC236}">
                <a16:creationId xmlns:a16="http://schemas.microsoft.com/office/drawing/2014/main" id="{E3060925-AFCC-4433-B207-703A3C36CB85}"/>
              </a:ext>
            </a:extLst>
          </p:cNvPr>
          <p:cNvGrpSpPr/>
          <p:nvPr/>
        </p:nvGrpSpPr>
        <p:grpSpPr>
          <a:xfrm>
            <a:off x="1108200" y="5299156"/>
            <a:ext cx="3178051" cy="735805"/>
            <a:chOff x="8690100" y="1621752"/>
            <a:chExt cx="3178051" cy="735805"/>
          </a:xfrm>
        </p:grpSpPr>
        <p:pic>
          <p:nvPicPr>
            <p:cNvPr id="15" name="グラフィックス 14">
              <a:extLst>
                <a:ext uri="{FF2B5EF4-FFF2-40B4-BE49-F238E27FC236}">
                  <a16:creationId xmlns:a16="http://schemas.microsoft.com/office/drawing/2014/main" id="{7FD3DF06-3805-4F5F-B6B7-8217086B7C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90100" y="1621752"/>
              <a:ext cx="3178051" cy="735805"/>
            </a:xfrm>
            <a:prstGeom prst="rect">
              <a:avLst/>
            </a:prstGeom>
          </p:spPr>
        </p:pic>
        <p:sp>
          <p:nvSpPr>
            <p:cNvPr id="17" name="テキスト ボックス 16">
              <a:extLst>
                <a:ext uri="{FF2B5EF4-FFF2-40B4-BE49-F238E27FC236}">
                  <a16:creationId xmlns:a16="http://schemas.microsoft.com/office/drawing/2014/main" id="{F5B6362F-2BCC-4842-BA1B-239B16D7266E}"/>
                </a:ext>
              </a:extLst>
            </p:cNvPr>
            <p:cNvSpPr txBox="1"/>
            <p:nvPr/>
          </p:nvSpPr>
          <p:spPr>
            <a:xfrm>
              <a:off x="8740734" y="1758820"/>
              <a:ext cx="2954655" cy="461665"/>
            </a:xfrm>
            <a:prstGeom prst="rect">
              <a:avLst/>
            </a:prstGeom>
            <a:noFill/>
          </p:spPr>
          <p:txBody>
            <a:bodyPr wrap="none" rtlCol="0">
              <a:spAutoFit/>
            </a:bodyPr>
            <a:lstStyle/>
            <a:p>
              <a:r>
                <a:rPr lang="ja-JP" altLang="en-US" sz="2400" b="1" dirty="0">
                  <a:solidFill>
                    <a:schemeClr val="accent1">
                      <a:lumMod val="75000"/>
                    </a:schemeClr>
                  </a:solidFill>
                  <a:effectLst/>
                  <a:latin typeface="Helvetica" panose="020B0604020202020204" pitchFamily="34" charset="0"/>
                  <a:ea typeface="ＭＳ 明朝" panose="02020609040205080304" pitchFamily="17" charset="-128"/>
                  <a:cs typeface="Helvetica" panose="020B0604020202020204" pitchFamily="34" charset="0"/>
                </a:rPr>
                <a:t>そば粉のマッククス</a:t>
              </a:r>
              <a:endParaRPr kumimoji="1" lang="ja-JP" altLang="en-US" sz="2400" b="1" dirty="0">
                <a:solidFill>
                  <a:schemeClr val="accent1">
                    <a:lumMod val="75000"/>
                  </a:schemeClr>
                </a:solidFill>
              </a:endParaRPr>
            </a:p>
          </p:txBody>
        </p:sp>
      </p:grpSp>
    </p:spTree>
    <p:extLst>
      <p:ext uri="{BB962C8B-B14F-4D97-AF65-F5344CB8AC3E}">
        <p14:creationId xmlns:p14="http://schemas.microsoft.com/office/powerpoint/2010/main" val="280888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83CF874-E280-4ED9-A80D-42288C3F9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746" y="1739900"/>
            <a:ext cx="2756154" cy="3897592"/>
          </a:xfrm>
          <a:prstGeom prst="rect">
            <a:avLst/>
          </a:prstGeom>
        </p:spPr>
      </p:pic>
      <p:sp>
        <p:nvSpPr>
          <p:cNvPr id="2" name="タイトル 1">
            <a:extLst>
              <a:ext uri="{FF2B5EF4-FFF2-40B4-BE49-F238E27FC236}">
                <a16:creationId xmlns:a16="http://schemas.microsoft.com/office/drawing/2014/main" id="{EA6AA40A-7557-4B6F-83AB-C450835AF038}"/>
              </a:ext>
            </a:extLst>
          </p:cNvPr>
          <p:cNvSpPr>
            <a:spLocks noGrp="1"/>
          </p:cNvSpPr>
          <p:nvPr>
            <p:ph type="ctrTitle"/>
          </p:nvPr>
        </p:nvSpPr>
        <p:spPr>
          <a:xfrm>
            <a:off x="323850" y="342900"/>
            <a:ext cx="11391900" cy="2419350"/>
          </a:xfrm>
        </p:spPr>
        <p:txBody>
          <a:bodyPr>
            <a:noAutofit/>
          </a:bodyPr>
          <a:lstStyle/>
          <a:p>
            <a:r>
              <a:rPr lang="ko-KR" altLang="en-US" sz="7200" b="1" dirty="0">
                <a:solidFill>
                  <a:srgbClr val="0020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우리 땅 기차 여행</a:t>
            </a: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a:t>
            </a:r>
            <a:br>
              <a:rPr lang="en-US" altLang="ja-JP"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b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仮想空間を列車旅行しよう</a:t>
            </a:r>
            <a:endParaRPr kumimoji="1" lang="ja-JP" altLang="en-US" sz="720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字幕 2">
            <a:extLst>
              <a:ext uri="{FF2B5EF4-FFF2-40B4-BE49-F238E27FC236}">
                <a16:creationId xmlns:a16="http://schemas.microsoft.com/office/drawing/2014/main" id="{0658E3E8-20E8-4B71-87CB-526D69885782}"/>
              </a:ext>
            </a:extLst>
          </p:cNvPr>
          <p:cNvSpPr>
            <a:spLocks noGrp="1"/>
          </p:cNvSpPr>
          <p:nvPr>
            <p:ph type="subTitle" idx="1"/>
          </p:nvPr>
        </p:nvSpPr>
        <p:spPr>
          <a:xfrm>
            <a:off x="2628900" y="4233597"/>
            <a:ext cx="6006846" cy="1046162"/>
          </a:xfrm>
        </p:spPr>
        <p:txBody>
          <a:bodyPr>
            <a:normAutofit fontScale="92500"/>
          </a:bodyPr>
          <a:lstStyle/>
          <a:p>
            <a:r>
              <a:rPr lang="en-US" altLang="ja-JP" sz="5400" b="1" i="1" dirty="0">
                <a:latin typeface="ＭＳ 明朝" panose="02020609040205080304" pitchFamily="17" charset="-128"/>
                <a:ea typeface="ＭＳ 明朝" panose="02020609040205080304" pitchFamily="17" charset="-128"/>
                <a:cs typeface="+mj-cs"/>
              </a:rPr>
              <a:t>2021/10/26 &amp; 10/27</a:t>
            </a:r>
            <a:endParaRPr lang="ja-JP" altLang="en-US" sz="5400" b="1" i="1" dirty="0">
              <a:latin typeface="ＭＳ 明朝" panose="02020609040205080304" pitchFamily="17" charset="-128"/>
              <a:ea typeface="ＭＳ 明朝" panose="02020609040205080304" pitchFamily="17" charset="-128"/>
              <a:cs typeface="+mj-cs"/>
            </a:endParaRPr>
          </a:p>
        </p:txBody>
      </p:sp>
      <p:sp>
        <p:nvSpPr>
          <p:cNvPr id="4" name="テキスト ボックス 3">
            <a:extLst>
              <a:ext uri="{FF2B5EF4-FFF2-40B4-BE49-F238E27FC236}">
                <a16:creationId xmlns:a16="http://schemas.microsoft.com/office/drawing/2014/main" id="{8EA3003B-AB04-41FD-BF1E-96D4557C14B0}"/>
              </a:ext>
            </a:extLst>
          </p:cNvPr>
          <p:cNvSpPr txBox="1"/>
          <p:nvPr/>
        </p:nvSpPr>
        <p:spPr>
          <a:xfrm flipH="1">
            <a:off x="4002904" y="2973588"/>
            <a:ext cx="3474220" cy="1015663"/>
          </a:xfrm>
          <a:prstGeom prst="rect">
            <a:avLst/>
          </a:prstGeom>
          <a:noFill/>
        </p:spPr>
        <p:txBody>
          <a:bodyPr wrap="square" rtlCol="0">
            <a:spAutoFit/>
          </a:bodyPr>
          <a:lstStyle/>
          <a:p>
            <a:r>
              <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その</a:t>
            </a:r>
            <a:r>
              <a:rPr lang="en-US" altLang="ja-JP"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16</a:t>
            </a:r>
            <a:endPar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endParaRPr>
          </a:p>
        </p:txBody>
      </p:sp>
      <p:pic>
        <p:nvPicPr>
          <p:cNvPr id="7" name="図 6">
            <a:extLst>
              <a:ext uri="{FF2B5EF4-FFF2-40B4-BE49-F238E27FC236}">
                <a16:creationId xmlns:a16="http://schemas.microsoft.com/office/drawing/2014/main" id="{BB61DD12-B11B-44F5-9BEA-CF9D0BB1C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563" y="5821279"/>
            <a:ext cx="5862437" cy="966788"/>
          </a:xfrm>
          <a:prstGeom prst="rect">
            <a:avLst/>
          </a:prstGeom>
        </p:spPr>
      </p:pic>
    </p:spTree>
    <p:extLst>
      <p:ext uri="{BB962C8B-B14F-4D97-AF65-F5344CB8AC3E}">
        <p14:creationId xmlns:p14="http://schemas.microsoft.com/office/powerpoint/2010/main" val="1601561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FDAD3AB6-8236-46BD-B11C-467B914D50D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12496" y="-831850"/>
            <a:ext cx="5793746" cy="7689850"/>
          </a:xfrm>
          <a:prstGeom prst="rect">
            <a:avLst/>
          </a:prstGeom>
          <a:noFill/>
          <a:ln>
            <a:noFill/>
          </a:ln>
        </p:spPr>
      </p:pic>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364366"/>
            <a:ext cx="2519045" cy="723877"/>
            <a:chOff x="0" y="0"/>
            <a:chExt cx="2519045" cy="723959"/>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638198" y="63247"/>
              <a:ext cx="1242648" cy="523279"/>
            </a:xfrm>
            <a:prstGeom prst="rect">
              <a:avLst/>
            </a:prstGeom>
            <a:noFill/>
          </p:spPr>
          <p:txBody>
            <a:bodyPr wrap="none" rtlCol="0">
              <a:spAutoFit/>
            </a:bodyPr>
            <a:lstStyle/>
            <a:p>
              <a:pPr algn="just"/>
              <a:r>
                <a:rPr lang="ko-KR" altLang="en-US" sz="2800" b="1"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경기</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11" name="グループ化 10">
            <a:extLst>
              <a:ext uri="{FF2B5EF4-FFF2-40B4-BE49-F238E27FC236}">
                <a16:creationId xmlns:a16="http://schemas.microsoft.com/office/drawing/2014/main" id="{52948849-5A56-40CE-8646-C3A1CF3AAF00}"/>
              </a:ext>
            </a:extLst>
          </p:cNvPr>
          <p:cNvGrpSpPr/>
          <p:nvPr/>
        </p:nvGrpSpPr>
        <p:grpSpPr>
          <a:xfrm>
            <a:off x="8839178" y="213995"/>
            <a:ext cx="3769382" cy="1634832"/>
            <a:chOff x="7753350" y="5463711"/>
            <a:chExt cx="3962400" cy="1671843"/>
          </a:xfrm>
        </p:grpSpPr>
        <p:pic>
          <p:nvPicPr>
            <p:cNvPr id="12" name="グラフィックス 11">
              <a:extLst>
                <a:ext uri="{FF2B5EF4-FFF2-40B4-BE49-F238E27FC236}">
                  <a16:creationId xmlns:a16="http://schemas.microsoft.com/office/drawing/2014/main" id="{8088A76B-218F-40EB-8FA8-26A683117D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5753E7DE-45AB-4F2E-AAFF-5B4306CE1F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32</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17" name="楕円 16">
            <a:extLst>
              <a:ext uri="{FF2B5EF4-FFF2-40B4-BE49-F238E27FC236}">
                <a16:creationId xmlns:a16="http://schemas.microsoft.com/office/drawing/2014/main" id="{436A6F15-2A9D-459C-B806-D38B35E12B79}"/>
              </a:ext>
            </a:extLst>
          </p:cNvPr>
          <p:cNvSpPr/>
          <p:nvPr/>
        </p:nvSpPr>
        <p:spPr>
          <a:xfrm>
            <a:off x="7524728" y="3168649"/>
            <a:ext cx="1219200" cy="793751"/>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CB57C012-BD21-4AF8-8B56-8779F406B3AC}"/>
              </a:ext>
            </a:extLst>
          </p:cNvPr>
          <p:cNvSpPr/>
          <p:nvPr/>
        </p:nvSpPr>
        <p:spPr>
          <a:xfrm>
            <a:off x="6915128" y="1254124"/>
            <a:ext cx="1219200" cy="793751"/>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8497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8CEBC15-9186-4601-8550-0F14B93766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02542" y="35350"/>
            <a:ext cx="6894288" cy="6787299"/>
          </a:xfrm>
          <a:prstGeom prst="rect">
            <a:avLst/>
          </a:prstGeom>
          <a:noFill/>
          <a:ln>
            <a:noFill/>
          </a:ln>
        </p:spPr>
      </p:pic>
      <p:grpSp>
        <p:nvGrpSpPr>
          <p:cNvPr id="11" name="グループ化 10">
            <a:extLst>
              <a:ext uri="{FF2B5EF4-FFF2-40B4-BE49-F238E27FC236}">
                <a16:creationId xmlns:a16="http://schemas.microsoft.com/office/drawing/2014/main" id="{52948849-5A56-40CE-8646-C3A1CF3AAF00}"/>
              </a:ext>
            </a:extLst>
          </p:cNvPr>
          <p:cNvGrpSpPr/>
          <p:nvPr/>
        </p:nvGrpSpPr>
        <p:grpSpPr>
          <a:xfrm>
            <a:off x="2055982" y="-135280"/>
            <a:ext cx="3769382" cy="1634832"/>
            <a:chOff x="7753350" y="5463711"/>
            <a:chExt cx="3962400" cy="1671843"/>
          </a:xfrm>
        </p:grpSpPr>
        <p:pic>
          <p:nvPicPr>
            <p:cNvPr id="12" name="グラフィックス 11">
              <a:extLst>
                <a:ext uri="{FF2B5EF4-FFF2-40B4-BE49-F238E27FC236}">
                  <a16:creationId xmlns:a16="http://schemas.microsoft.com/office/drawing/2014/main" id="{8088A76B-218F-40EB-8FA8-26A683117D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5753E7DE-45AB-4F2E-AAFF-5B4306CE1F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25</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775675"/>
            <a:ext cx="2519045" cy="723877"/>
            <a:chOff x="0" y="0"/>
            <a:chExt cx="2519045" cy="723959"/>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461867" y="63247"/>
              <a:ext cx="1595309" cy="523279"/>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경상</a:t>
              </a:r>
              <a:r>
                <a:rPr lang="ko-KR" altLang="en-US" sz="2800" b="1"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북</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17" name="楕円 16">
            <a:extLst>
              <a:ext uri="{FF2B5EF4-FFF2-40B4-BE49-F238E27FC236}">
                <a16:creationId xmlns:a16="http://schemas.microsoft.com/office/drawing/2014/main" id="{2ADFD502-C290-49FE-AC9C-61621A0EC28F}"/>
              </a:ext>
            </a:extLst>
          </p:cNvPr>
          <p:cNvSpPr/>
          <p:nvPr/>
        </p:nvSpPr>
        <p:spPr>
          <a:xfrm>
            <a:off x="9046225" y="447570"/>
            <a:ext cx="1219200" cy="1123950"/>
          </a:xfrm>
          <a:prstGeom prst="ellipse">
            <a:avLst/>
          </a:prstGeom>
          <a:solidFill>
            <a:srgbClr val="FEE3FF">
              <a:alpha val="4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B8A5466B-1DCA-42A5-988E-CA7FE729503B}"/>
              </a:ext>
            </a:extLst>
          </p:cNvPr>
          <p:cNvSpPr txBox="1"/>
          <p:nvPr/>
        </p:nvSpPr>
        <p:spPr>
          <a:xfrm>
            <a:off x="571500" y="2314575"/>
            <a:ext cx="3467100" cy="923330"/>
          </a:xfrm>
          <a:prstGeom prst="rect">
            <a:avLst/>
          </a:prstGeom>
          <a:noFill/>
        </p:spPr>
        <p:txBody>
          <a:bodyPr wrap="square" rtlCol="0">
            <a:spAutoFit/>
          </a:bodyPr>
          <a:lstStyle/>
          <a:p>
            <a:r>
              <a:rPr lang="en-US" altLang="ko-KR" sz="18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1968</a:t>
            </a:r>
            <a:r>
              <a:rPr lang="ja-JP" altLang="en-US" sz="18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年</a:t>
            </a:r>
            <a:endParaRPr lang="en-US" altLang="ja-JP" sz="18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ko-KR" altLang="ja-JP" sz="1800" kern="0" dirty="0" err="1">
                <a:solidFill>
                  <a:srgbClr val="222222"/>
                </a:solidFill>
                <a:effectLst/>
                <a:ea typeface="Batang" panose="02030600000101010101" pitchFamily="18" charset="-127"/>
                <a:cs typeface="Batang" panose="02030600000101010101" pitchFamily="18" charset="-127"/>
              </a:rPr>
              <a:t>울진</a:t>
            </a:r>
            <a:r>
              <a:rPr lang="ko-KR" altLang="ja-JP" sz="1800" kern="0" dirty="0" err="1">
                <a:solidFill>
                  <a:srgbClr val="222222"/>
                </a:solidFill>
                <a:effectLst/>
                <a:ea typeface="ＭＳ 明朝" panose="02020609040205080304" pitchFamily="17" charset="-128"/>
                <a:cs typeface="ＭＳ 明朝" panose="02020609040205080304" pitchFamily="17" charset="-128"/>
              </a:rPr>
              <a:t>·</a:t>
            </a:r>
            <a:r>
              <a:rPr lang="ko-KR" altLang="ja-JP" sz="1800" kern="0" dirty="0" err="1">
                <a:solidFill>
                  <a:srgbClr val="222222"/>
                </a:solidFill>
                <a:effectLst/>
                <a:ea typeface="Batang" panose="02030600000101010101" pitchFamily="18" charset="-127"/>
                <a:cs typeface="Batang" panose="02030600000101010101" pitchFamily="18" charset="-127"/>
              </a:rPr>
              <a:t>삼척</a:t>
            </a:r>
            <a:r>
              <a:rPr lang="ko-KR" altLang="ja-JP" sz="1800" kern="0" dirty="0">
                <a:solidFill>
                  <a:srgbClr val="222222"/>
                </a:solidFill>
                <a:effectLst/>
                <a:ea typeface="ＭＳ 明朝" panose="02020609040205080304" pitchFamily="17" charset="-128"/>
                <a:cs typeface="Arial" panose="020B0604020202020204" pitchFamily="34" charset="0"/>
              </a:rPr>
              <a:t> </a:t>
            </a:r>
            <a:r>
              <a:rPr lang="ko-KR" altLang="ja-JP" sz="1800" kern="0" dirty="0">
                <a:solidFill>
                  <a:srgbClr val="222222"/>
                </a:solidFill>
                <a:effectLst/>
                <a:ea typeface="Batang" panose="02030600000101010101" pitchFamily="18" charset="-127"/>
                <a:cs typeface="Batang" panose="02030600000101010101" pitchFamily="18" charset="-127"/>
              </a:rPr>
              <a:t>무장</a:t>
            </a:r>
            <a:r>
              <a:rPr lang="ko-KR" altLang="ja-JP" sz="1800" kern="0" dirty="0">
                <a:solidFill>
                  <a:srgbClr val="222222"/>
                </a:solidFill>
                <a:effectLst/>
                <a:ea typeface="ＭＳ 明朝" panose="02020609040205080304" pitchFamily="17" charset="-128"/>
                <a:cs typeface="Arial" panose="020B0604020202020204" pitchFamily="34" charset="0"/>
              </a:rPr>
              <a:t> </a:t>
            </a:r>
            <a:r>
              <a:rPr lang="ko-KR" altLang="ja-JP" sz="1800" kern="0" dirty="0">
                <a:solidFill>
                  <a:srgbClr val="222222"/>
                </a:solidFill>
                <a:effectLst/>
                <a:ea typeface="Batang" panose="02030600000101010101" pitchFamily="18" charset="-127"/>
                <a:cs typeface="Batang" panose="02030600000101010101" pitchFamily="18" charset="-127"/>
              </a:rPr>
              <a:t>공비</a:t>
            </a:r>
            <a:r>
              <a:rPr lang="ko-KR" altLang="ja-JP" sz="1800" kern="0" dirty="0">
                <a:solidFill>
                  <a:srgbClr val="222222"/>
                </a:solidFill>
                <a:effectLst/>
                <a:ea typeface="ＭＳ 明朝" panose="02020609040205080304" pitchFamily="17" charset="-128"/>
                <a:cs typeface="Arial" panose="020B0604020202020204" pitchFamily="34" charset="0"/>
              </a:rPr>
              <a:t> </a:t>
            </a:r>
            <a:r>
              <a:rPr lang="ko-KR" altLang="ja-JP" sz="1800" kern="0" dirty="0">
                <a:solidFill>
                  <a:srgbClr val="222222"/>
                </a:solidFill>
                <a:effectLst/>
                <a:ea typeface="Batang" panose="02030600000101010101" pitchFamily="18" charset="-127"/>
                <a:cs typeface="Batang" panose="02030600000101010101" pitchFamily="18" charset="-127"/>
              </a:rPr>
              <a:t>침투</a:t>
            </a:r>
            <a:r>
              <a:rPr lang="ko-KR" altLang="ja-JP" sz="1800" kern="0" dirty="0">
                <a:solidFill>
                  <a:srgbClr val="222222"/>
                </a:solidFill>
                <a:effectLst/>
                <a:ea typeface="ＭＳ 明朝" panose="02020609040205080304" pitchFamily="17" charset="-128"/>
                <a:cs typeface="Arial" panose="020B0604020202020204" pitchFamily="34" charset="0"/>
              </a:rPr>
              <a:t> </a:t>
            </a:r>
            <a:r>
              <a:rPr lang="ko-KR" altLang="ja-JP" sz="1800" kern="0" dirty="0">
                <a:solidFill>
                  <a:srgbClr val="222222"/>
                </a:solidFill>
                <a:effectLst/>
                <a:ea typeface="Batang" panose="02030600000101010101" pitchFamily="18" charset="-127"/>
                <a:cs typeface="Batang" panose="02030600000101010101" pitchFamily="18" charset="-127"/>
              </a:rPr>
              <a:t>사건</a:t>
            </a:r>
            <a:endParaRPr lang="en-US" altLang="ko-KR" sz="1800" kern="0" dirty="0">
              <a:solidFill>
                <a:srgbClr val="222222"/>
              </a:solidFill>
              <a:effectLst/>
              <a:ea typeface="Batang" panose="02030600000101010101" pitchFamily="18" charset="-127"/>
              <a:cs typeface="Batang" panose="02030600000101010101" pitchFamily="18" charset="-127"/>
            </a:endParaRPr>
          </a:p>
          <a:p>
            <a:r>
              <a:rPr lang="ja-JP" altLang="ja-JP" sz="1800" kern="0" dirty="0">
                <a:solidFill>
                  <a:srgbClr val="222222"/>
                </a:solidFill>
                <a:effectLst/>
                <a:ea typeface="ＭＳ 明朝" panose="02020609040205080304" pitchFamily="17" charset="-128"/>
                <a:cs typeface="Arial" panose="020B0604020202020204" pitchFamily="34" charset="0"/>
              </a:rPr>
              <a:t>蔚珍・三陟武装共産軍浸透事件</a:t>
            </a:r>
            <a:endParaRPr kumimoji="1" lang="ja-JP" altLang="en-US" dirty="0"/>
          </a:p>
        </p:txBody>
      </p:sp>
    </p:spTree>
    <p:extLst>
      <p:ext uri="{BB962C8B-B14F-4D97-AF65-F5344CB8AC3E}">
        <p14:creationId xmlns:p14="http://schemas.microsoft.com/office/powerpoint/2010/main" val="1855760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1E1022D-5E51-47A4-A391-11A465254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9995" y="-29557"/>
            <a:ext cx="7362914" cy="6917113"/>
          </a:xfrm>
          <a:prstGeom prst="rect">
            <a:avLst/>
          </a:prstGeom>
        </p:spPr>
      </p:pic>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sp>
        <p:nvSpPr>
          <p:cNvPr id="9" name="四角形: 角を丸くする 8">
            <a:extLst>
              <a:ext uri="{FF2B5EF4-FFF2-40B4-BE49-F238E27FC236}">
                <a16:creationId xmlns:a16="http://schemas.microsoft.com/office/drawing/2014/main" id="{5C3D61B0-33FB-4EF3-8104-B57D6F373FE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grpSp>
        <p:nvGrpSpPr>
          <p:cNvPr id="14" name="グループ化 13">
            <a:extLst>
              <a:ext uri="{FF2B5EF4-FFF2-40B4-BE49-F238E27FC236}">
                <a16:creationId xmlns:a16="http://schemas.microsoft.com/office/drawing/2014/main" id="{949DB30A-0BEF-4584-AC87-A886B153D74A}"/>
              </a:ext>
            </a:extLst>
          </p:cNvPr>
          <p:cNvGrpSpPr/>
          <p:nvPr/>
        </p:nvGrpSpPr>
        <p:grpSpPr>
          <a:xfrm>
            <a:off x="614362" y="1266450"/>
            <a:ext cx="3769382" cy="1634832"/>
            <a:chOff x="7753350" y="5463711"/>
            <a:chExt cx="3962400" cy="1671843"/>
          </a:xfrm>
        </p:grpSpPr>
        <p:pic>
          <p:nvPicPr>
            <p:cNvPr id="16" name="グラフィックス 15">
              <a:extLst>
                <a:ext uri="{FF2B5EF4-FFF2-40B4-BE49-F238E27FC236}">
                  <a16:creationId xmlns:a16="http://schemas.microsoft.com/office/drawing/2014/main" id="{F1A0B7F5-618A-4583-9721-9FDADF5074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350" y="5463711"/>
              <a:ext cx="3962400" cy="1671843"/>
            </a:xfrm>
            <a:prstGeom prst="rect">
              <a:avLst/>
            </a:prstGeom>
          </p:spPr>
        </p:pic>
        <p:sp>
          <p:nvSpPr>
            <p:cNvPr id="19" name="テキスト ボックス 18">
              <a:extLst>
                <a:ext uri="{FF2B5EF4-FFF2-40B4-BE49-F238E27FC236}">
                  <a16:creationId xmlns:a16="http://schemas.microsoft.com/office/drawing/2014/main" id="{CFC36E3B-F02C-4C7F-82C0-1657000AF816}"/>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33</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20" name="楕円 19">
            <a:extLst>
              <a:ext uri="{FF2B5EF4-FFF2-40B4-BE49-F238E27FC236}">
                <a16:creationId xmlns:a16="http://schemas.microsoft.com/office/drawing/2014/main" id="{01892F02-0ADA-497D-9F3E-58897EA3DE34}"/>
              </a:ext>
            </a:extLst>
          </p:cNvPr>
          <p:cNvSpPr/>
          <p:nvPr/>
        </p:nvSpPr>
        <p:spPr>
          <a:xfrm>
            <a:off x="7879376" y="1960852"/>
            <a:ext cx="1236049" cy="638176"/>
          </a:xfrm>
          <a:prstGeom prst="ellipse">
            <a:avLst/>
          </a:prstGeom>
          <a:solidFill>
            <a:srgbClr val="FEE3FF">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1&amp;</a:t>
            </a:r>
            <a:r>
              <a:rPr lang="ja-JP" altLang="en-US" b="1" dirty="0">
                <a:solidFill>
                  <a:srgbClr val="FF0000"/>
                </a:solidFill>
                <a:latin typeface="HG丸ｺﾞｼｯｸM-PRO" panose="020F0600000000000000" pitchFamily="50" charset="-128"/>
                <a:ea typeface="HG丸ｺﾞｼｯｸM-PRO" panose="020F0600000000000000" pitchFamily="50" charset="-128"/>
              </a:rPr>
              <a:t>２</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21" name="楕円 20">
            <a:extLst>
              <a:ext uri="{FF2B5EF4-FFF2-40B4-BE49-F238E27FC236}">
                <a16:creationId xmlns:a16="http://schemas.microsoft.com/office/drawing/2014/main" id="{39BFC366-6F61-4348-949E-8BDF8CD85480}"/>
              </a:ext>
            </a:extLst>
          </p:cNvPr>
          <p:cNvSpPr/>
          <p:nvPr/>
        </p:nvSpPr>
        <p:spPr>
          <a:xfrm>
            <a:off x="5112748" y="2414903"/>
            <a:ext cx="679208" cy="638176"/>
          </a:xfrm>
          <a:prstGeom prst="ellipse">
            <a:avLst/>
          </a:prstGeom>
          <a:solidFill>
            <a:srgbClr val="FEE3FF">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４</a:t>
            </a:r>
          </a:p>
        </p:txBody>
      </p:sp>
      <p:sp>
        <p:nvSpPr>
          <p:cNvPr id="22" name="楕円 21">
            <a:extLst>
              <a:ext uri="{FF2B5EF4-FFF2-40B4-BE49-F238E27FC236}">
                <a16:creationId xmlns:a16="http://schemas.microsoft.com/office/drawing/2014/main" id="{D9442454-15FB-4114-AC4F-989147354062}"/>
              </a:ext>
            </a:extLst>
          </p:cNvPr>
          <p:cNvSpPr/>
          <p:nvPr/>
        </p:nvSpPr>
        <p:spPr>
          <a:xfrm>
            <a:off x="6966955" y="1776727"/>
            <a:ext cx="679208" cy="638176"/>
          </a:xfrm>
          <a:prstGeom prst="ellipse">
            <a:avLst/>
          </a:prstGeom>
          <a:solidFill>
            <a:srgbClr val="FEE3FF">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7</a:t>
            </a:r>
          </a:p>
        </p:txBody>
      </p:sp>
      <p:sp>
        <p:nvSpPr>
          <p:cNvPr id="23" name="楕円 22">
            <a:extLst>
              <a:ext uri="{FF2B5EF4-FFF2-40B4-BE49-F238E27FC236}">
                <a16:creationId xmlns:a16="http://schemas.microsoft.com/office/drawing/2014/main" id="{01DEFFD2-E6E9-4ADE-B23E-297E4F354E9D}"/>
              </a:ext>
            </a:extLst>
          </p:cNvPr>
          <p:cNvSpPr/>
          <p:nvPr/>
        </p:nvSpPr>
        <p:spPr>
          <a:xfrm>
            <a:off x="9266208" y="1388715"/>
            <a:ext cx="1452592" cy="638176"/>
          </a:xfrm>
          <a:prstGeom prst="ellipse">
            <a:avLst/>
          </a:prstGeom>
          <a:solidFill>
            <a:srgbClr val="FEE3FF">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3</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24" name="楕円 23">
            <a:extLst>
              <a:ext uri="{FF2B5EF4-FFF2-40B4-BE49-F238E27FC236}">
                <a16:creationId xmlns:a16="http://schemas.microsoft.com/office/drawing/2014/main" id="{CB975BAA-7637-4C12-A33E-EB6ABC84903C}"/>
              </a:ext>
            </a:extLst>
          </p:cNvPr>
          <p:cNvSpPr/>
          <p:nvPr/>
        </p:nvSpPr>
        <p:spPr>
          <a:xfrm>
            <a:off x="8903978" y="2320889"/>
            <a:ext cx="679208" cy="638176"/>
          </a:xfrm>
          <a:prstGeom prst="ellipse">
            <a:avLst/>
          </a:prstGeom>
          <a:solidFill>
            <a:srgbClr val="FEE3FF">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6</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25" name="楕円 24">
            <a:extLst>
              <a:ext uri="{FF2B5EF4-FFF2-40B4-BE49-F238E27FC236}">
                <a16:creationId xmlns:a16="http://schemas.microsoft.com/office/drawing/2014/main" id="{1EFF80BF-D247-4B12-B891-415594ED7BE7}"/>
              </a:ext>
            </a:extLst>
          </p:cNvPr>
          <p:cNvSpPr/>
          <p:nvPr/>
        </p:nvSpPr>
        <p:spPr>
          <a:xfrm>
            <a:off x="7579648" y="176347"/>
            <a:ext cx="1452591" cy="1424467"/>
          </a:xfrm>
          <a:prstGeom prst="ellipse">
            <a:avLst/>
          </a:prstGeom>
          <a:solidFill>
            <a:srgbClr val="FEE3FF">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8</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26" name="楕円 25">
            <a:extLst>
              <a:ext uri="{FF2B5EF4-FFF2-40B4-BE49-F238E27FC236}">
                <a16:creationId xmlns:a16="http://schemas.microsoft.com/office/drawing/2014/main" id="{8070A1F6-993F-43E4-B0A8-8C654AE733A3}"/>
              </a:ext>
            </a:extLst>
          </p:cNvPr>
          <p:cNvSpPr/>
          <p:nvPr/>
        </p:nvSpPr>
        <p:spPr>
          <a:xfrm>
            <a:off x="8116581" y="1142657"/>
            <a:ext cx="679208" cy="638176"/>
          </a:xfrm>
          <a:prstGeom prst="ellipse">
            <a:avLst/>
          </a:prstGeom>
          <a:solidFill>
            <a:srgbClr val="FEE3FF">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9</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27" name="楕円 26">
            <a:extLst>
              <a:ext uri="{FF2B5EF4-FFF2-40B4-BE49-F238E27FC236}">
                <a16:creationId xmlns:a16="http://schemas.microsoft.com/office/drawing/2014/main" id="{8EBBAB40-8A3B-4CB9-80D8-DCE7A23999E5}"/>
              </a:ext>
            </a:extLst>
          </p:cNvPr>
          <p:cNvSpPr/>
          <p:nvPr/>
        </p:nvSpPr>
        <p:spPr>
          <a:xfrm>
            <a:off x="8927938" y="1841819"/>
            <a:ext cx="679208" cy="638176"/>
          </a:xfrm>
          <a:prstGeom prst="ellipse">
            <a:avLst/>
          </a:prstGeom>
          <a:solidFill>
            <a:srgbClr val="FEE3FF">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5</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28" name="楕円 27">
            <a:extLst>
              <a:ext uri="{FF2B5EF4-FFF2-40B4-BE49-F238E27FC236}">
                <a16:creationId xmlns:a16="http://schemas.microsoft.com/office/drawing/2014/main" id="{DCA38CE0-5376-4A7E-AB14-587B56F8B81A}"/>
              </a:ext>
            </a:extLst>
          </p:cNvPr>
          <p:cNvSpPr/>
          <p:nvPr/>
        </p:nvSpPr>
        <p:spPr>
          <a:xfrm>
            <a:off x="7646162" y="340414"/>
            <a:ext cx="776477" cy="638176"/>
          </a:xfrm>
          <a:prstGeom prst="ellipse">
            <a:avLst/>
          </a:prstGeom>
          <a:solidFill>
            <a:srgbClr val="FEE3FF">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10</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52300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sp>
        <p:nvSpPr>
          <p:cNvPr id="8" name="テキスト ボックス 7">
            <a:extLst>
              <a:ext uri="{FF2B5EF4-FFF2-40B4-BE49-F238E27FC236}">
                <a16:creationId xmlns:a16="http://schemas.microsoft.com/office/drawing/2014/main" id="{50F41235-7371-4776-8E59-44122FF1CF91}"/>
              </a:ext>
            </a:extLst>
          </p:cNvPr>
          <p:cNvSpPr txBox="1"/>
          <p:nvPr/>
        </p:nvSpPr>
        <p:spPr>
          <a:xfrm>
            <a:off x="295531" y="1187577"/>
            <a:ext cx="5400676" cy="2677656"/>
          </a:xfrm>
          <a:prstGeom prst="rect">
            <a:avLst/>
          </a:prstGeom>
          <a:noFill/>
        </p:spPr>
        <p:txBody>
          <a:bodyPr wrap="square" rtlCol="0">
            <a:spAutoFit/>
          </a:bodyPr>
          <a:lstStyle/>
          <a:p>
            <a:r>
              <a:rPr lang="ko-KR" altLang="en-US" sz="2800" dirty="0">
                <a:effectLst/>
                <a:latin typeface="ＭＳ 明朝" panose="02020609040205080304" pitchFamily="17" charset="-128"/>
                <a:ea typeface="ＭＳ 明朝" panose="02020609040205080304" pitchFamily="17" charset="-128"/>
                <a:cs typeface="Batang" panose="02030600000101010101" pitchFamily="18" charset="-127"/>
              </a:rPr>
              <a:t>지반 운동에 의해 급경사와 </a:t>
            </a:r>
            <a:r>
              <a:rPr lang="ko-KR" altLang="en-US" sz="2800" dirty="0" err="1">
                <a:effectLst/>
                <a:latin typeface="ＭＳ 明朝" panose="02020609040205080304" pitchFamily="17" charset="-128"/>
                <a:ea typeface="ＭＳ 明朝" panose="02020609040205080304" pitchFamily="17" charset="-128"/>
                <a:cs typeface="Batang" panose="02030600000101010101" pitchFamily="18" charset="-127"/>
              </a:rPr>
              <a:t>완경사의</a:t>
            </a:r>
            <a:r>
              <a:rPr lang="ko-KR" altLang="en-US" sz="28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2800" dirty="0" err="1">
                <a:effectLst/>
                <a:latin typeface="ＭＳ 明朝" panose="02020609040205080304" pitchFamily="17" charset="-128"/>
                <a:ea typeface="ＭＳ 明朝" panose="02020609040205080304" pitchFamily="17" charset="-128"/>
                <a:cs typeface="Batang" panose="02030600000101010101" pitchFamily="18" charset="-127"/>
              </a:rPr>
              <a:t>비대칭적인</a:t>
            </a:r>
            <a:r>
              <a:rPr lang="ko-KR" altLang="en-US" sz="2800" dirty="0">
                <a:effectLst/>
                <a:latin typeface="ＭＳ 明朝" panose="02020609040205080304" pitchFamily="17" charset="-128"/>
                <a:ea typeface="ＭＳ 明朝" panose="02020609040205080304" pitchFamily="17" charset="-128"/>
                <a:cs typeface="Batang" panose="02030600000101010101" pitchFamily="18" charset="-127"/>
              </a:rPr>
              <a:t> 사면을 갖게 된 지형을 일컫는다</a:t>
            </a:r>
            <a:r>
              <a:rPr lang="en-US" altLang="ko-KR" sz="28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2800" dirty="0">
                <a:effectLst/>
                <a:latin typeface="ＭＳ 明朝" panose="02020609040205080304" pitchFamily="17" charset="-128"/>
                <a:ea typeface="ＭＳ 明朝" panose="02020609040205080304" pitchFamily="17" charset="-128"/>
                <a:cs typeface="Batang" panose="02030600000101010101" pitchFamily="18" charset="-127"/>
              </a:rPr>
              <a:t>대한민국에서는 중부지방의 태백산맥을 중심으로 나타난다</a:t>
            </a:r>
            <a:r>
              <a:rPr lang="en-US" altLang="ko-KR" sz="2800" dirty="0">
                <a:effectLst/>
                <a:latin typeface="ＭＳ 明朝" panose="02020609040205080304" pitchFamily="17" charset="-128"/>
                <a:ea typeface="ＭＳ 明朝" panose="02020609040205080304" pitchFamily="17" charset="-128"/>
                <a:cs typeface="Batang" panose="02030600000101010101" pitchFamily="18" charset="-127"/>
              </a:rPr>
              <a:t>.</a:t>
            </a:r>
          </a:p>
          <a:p>
            <a:r>
              <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rPr>
              <a:t>日本語では傾動地塊と言う。</a:t>
            </a:r>
          </a:p>
        </p:txBody>
      </p:sp>
      <p:grpSp>
        <p:nvGrpSpPr>
          <p:cNvPr id="10" name="グループ化 9">
            <a:extLst>
              <a:ext uri="{FF2B5EF4-FFF2-40B4-BE49-F238E27FC236}">
                <a16:creationId xmlns:a16="http://schemas.microsoft.com/office/drawing/2014/main" id="{601BB48F-E789-4323-8F15-37B20A6CCF88}"/>
              </a:ext>
            </a:extLst>
          </p:cNvPr>
          <p:cNvGrpSpPr/>
          <p:nvPr/>
        </p:nvGrpSpPr>
        <p:grpSpPr>
          <a:xfrm>
            <a:off x="7241968" y="269523"/>
            <a:ext cx="4183675" cy="584776"/>
            <a:chOff x="3631247" y="1266449"/>
            <a:chExt cx="2591692" cy="584776"/>
          </a:xfrm>
        </p:grpSpPr>
        <p:pic>
          <p:nvPicPr>
            <p:cNvPr id="12" name="グラフィックス 11">
              <a:extLst>
                <a:ext uri="{FF2B5EF4-FFF2-40B4-BE49-F238E27FC236}">
                  <a16:creationId xmlns:a16="http://schemas.microsoft.com/office/drawing/2014/main" id="{A9C84DF8-C7EA-4E52-911A-398006A4C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1247" y="1266450"/>
              <a:ext cx="2525730" cy="584775"/>
            </a:xfrm>
            <a:prstGeom prst="rect">
              <a:avLst/>
            </a:prstGeom>
          </p:spPr>
        </p:pic>
        <p:sp>
          <p:nvSpPr>
            <p:cNvPr id="13" name="テキスト ボックス 12">
              <a:extLst>
                <a:ext uri="{FF2B5EF4-FFF2-40B4-BE49-F238E27FC236}">
                  <a16:creationId xmlns:a16="http://schemas.microsoft.com/office/drawing/2014/main" id="{89E3F7B0-64BC-45E2-82CE-484BC1AD8748}"/>
                </a:ext>
              </a:extLst>
            </p:cNvPr>
            <p:cNvSpPr txBox="1"/>
            <p:nvPr/>
          </p:nvSpPr>
          <p:spPr>
            <a:xfrm>
              <a:off x="3691522" y="1266449"/>
              <a:ext cx="2531417" cy="584775"/>
            </a:xfrm>
            <a:prstGeom prst="rect">
              <a:avLst/>
            </a:prstGeom>
            <a:noFill/>
          </p:spPr>
          <p:txBody>
            <a:bodyPr wrap="none" rtlCol="0">
              <a:spAutoFit/>
            </a:bodyPr>
            <a:lstStyle/>
            <a:p>
              <a:r>
                <a:rPr lang="en-US" altLang="ko-KR" sz="3200" b="1" i="0" dirty="0">
                  <a:solidFill>
                    <a:srgbClr val="1A68B3"/>
                  </a:solidFill>
                  <a:effectLst/>
                  <a:latin typeface="ＭＳ 明朝" panose="02020609040205080304" pitchFamily="17" charset="-128"/>
                  <a:ea typeface="ＭＳ 明朝" panose="02020609040205080304" pitchFamily="17" charset="-128"/>
                </a:rPr>
                <a:t>1)</a:t>
              </a:r>
              <a:r>
                <a:rPr lang="ko-KR" altLang="en-US" sz="3200" b="1" i="0" dirty="0">
                  <a:solidFill>
                    <a:srgbClr val="1A68B3"/>
                  </a:solidFill>
                  <a:effectLst/>
                  <a:latin typeface="Batang" panose="02030600000101010101" pitchFamily="18" charset="-127"/>
                  <a:ea typeface="Batang" panose="02030600000101010101" pitchFamily="18" charset="-127"/>
                </a:rPr>
                <a:t>경동 지형 傾動地形</a:t>
              </a:r>
            </a:p>
          </p:txBody>
        </p:sp>
      </p:grpSp>
      <p:pic>
        <p:nvPicPr>
          <p:cNvPr id="4" name="図 3">
            <a:extLst>
              <a:ext uri="{FF2B5EF4-FFF2-40B4-BE49-F238E27FC236}">
                <a16:creationId xmlns:a16="http://schemas.microsoft.com/office/drawing/2014/main" id="{2705627D-183C-423D-B59B-068325E6D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5682" y="887762"/>
            <a:ext cx="6672425" cy="5700713"/>
          </a:xfrm>
          <a:prstGeom prst="rect">
            <a:avLst/>
          </a:prstGeom>
        </p:spPr>
      </p:pic>
      <p:sp>
        <p:nvSpPr>
          <p:cNvPr id="11" name="四角形: 角を丸くする 10">
            <a:extLst>
              <a:ext uri="{FF2B5EF4-FFF2-40B4-BE49-F238E27FC236}">
                <a16:creationId xmlns:a16="http://schemas.microsoft.com/office/drawing/2014/main" id="{45784A8F-088B-4354-A64A-2022F5E4BB6E}"/>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Tree>
    <p:extLst>
      <p:ext uri="{BB962C8B-B14F-4D97-AF65-F5344CB8AC3E}">
        <p14:creationId xmlns:p14="http://schemas.microsoft.com/office/powerpoint/2010/main" val="3658018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sp>
        <p:nvSpPr>
          <p:cNvPr id="11" name="テキスト ボックス 10">
            <a:extLst>
              <a:ext uri="{FF2B5EF4-FFF2-40B4-BE49-F238E27FC236}">
                <a16:creationId xmlns:a16="http://schemas.microsoft.com/office/drawing/2014/main" id="{4813C7F7-6554-42D0-A6C3-434434288F89}"/>
              </a:ext>
            </a:extLst>
          </p:cNvPr>
          <p:cNvSpPr txBox="1"/>
          <p:nvPr/>
        </p:nvSpPr>
        <p:spPr>
          <a:xfrm>
            <a:off x="204151" y="1006601"/>
            <a:ext cx="6324601" cy="1815882"/>
          </a:xfrm>
          <a:prstGeom prst="rect">
            <a:avLst/>
          </a:prstGeom>
          <a:noFill/>
        </p:spPr>
        <p:txBody>
          <a:bodyPr wrap="square" rtlCol="0">
            <a:spAutoFit/>
          </a:bodyPr>
          <a:lstStyle/>
          <a:p>
            <a:r>
              <a:rPr lang="ko-KR" altLang="en-US" sz="2800" dirty="0">
                <a:effectLst/>
                <a:latin typeface="ＭＳ 明朝" panose="02020609040205080304" pitchFamily="17" charset="-128"/>
                <a:ea typeface="ＭＳ 明朝" panose="02020609040205080304" pitchFamily="17" charset="-128"/>
                <a:cs typeface="Batang" panose="02030600000101010101" pitchFamily="18" charset="-127"/>
              </a:rPr>
              <a:t>강원도 강릉시와 평창군을 잇는 높이 </a:t>
            </a:r>
            <a:endParaRPr lang="en-US" altLang="ko-KR" sz="2800" dirty="0">
              <a:effectLst/>
              <a:latin typeface="ＭＳ 明朝" panose="02020609040205080304" pitchFamily="17" charset="-128"/>
              <a:ea typeface="ＭＳ 明朝" panose="02020609040205080304" pitchFamily="17" charset="-128"/>
              <a:cs typeface="Batang" panose="02030600000101010101" pitchFamily="18" charset="-127"/>
            </a:endParaRPr>
          </a:p>
          <a:p>
            <a:r>
              <a:rPr lang="en-US" altLang="ko-KR" sz="2800" dirty="0">
                <a:effectLst/>
                <a:latin typeface="ＭＳ 明朝" panose="02020609040205080304" pitchFamily="17" charset="-128"/>
                <a:ea typeface="ＭＳ 明朝" panose="02020609040205080304" pitchFamily="17" charset="-128"/>
                <a:cs typeface="Batang" panose="02030600000101010101" pitchFamily="18" charset="-127"/>
              </a:rPr>
              <a:t>832 m</a:t>
            </a:r>
            <a:r>
              <a:rPr lang="ko-KR" altLang="en-US" sz="2800" dirty="0">
                <a:effectLst/>
                <a:latin typeface="ＭＳ 明朝" panose="02020609040205080304" pitchFamily="17" charset="-128"/>
                <a:ea typeface="ＭＳ 明朝" panose="02020609040205080304" pitchFamily="17" charset="-128"/>
                <a:cs typeface="Batang" panose="02030600000101010101" pitchFamily="18" charset="-127"/>
              </a:rPr>
              <a:t>의 고개로</a:t>
            </a:r>
            <a:r>
              <a:rPr lang="en-US" altLang="ko-KR" sz="28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2800" dirty="0">
                <a:effectLst/>
                <a:latin typeface="ＭＳ 明朝" panose="02020609040205080304" pitchFamily="17" charset="-128"/>
                <a:ea typeface="ＭＳ 明朝" panose="02020609040205080304" pitchFamily="17" charset="-128"/>
                <a:cs typeface="Batang" panose="02030600000101010101" pitchFamily="18" charset="-127"/>
              </a:rPr>
              <a:t>태백산맥의 주요 고개이다</a:t>
            </a:r>
            <a:r>
              <a:rPr lang="en-US" altLang="ko-KR" sz="2800" dirty="0">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2800" dirty="0">
                <a:effectLst/>
                <a:latin typeface="ＭＳ 明朝" panose="02020609040205080304" pitchFamily="17" charset="-128"/>
                <a:ea typeface="ＭＳ 明朝" panose="02020609040205080304" pitchFamily="17" charset="-128"/>
                <a:cs typeface="Batang" panose="02030600000101010101" pitchFamily="18" charset="-127"/>
              </a:rPr>
              <a:t>영서와 영동을 나누는 분수령이기도 하다</a:t>
            </a:r>
            <a:r>
              <a:rPr lang="en-US" altLang="ko-KR" sz="2800" dirty="0">
                <a:effectLst/>
                <a:latin typeface="ＭＳ 明朝" panose="02020609040205080304" pitchFamily="17" charset="-128"/>
                <a:ea typeface="ＭＳ 明朝" panose="02020609040205080304" pitchFamily="17" charset="-128"/>
                <a:cs typeface="Batang" panose="02030600000101010101" pitchFamily="18" charset="-127"/>
              </a:rPr>
              <a:t>.</a:t>
            </a:r>
            <a:endParaRPr lang="ja-JP" altLang="en-US" sz="2800" dirty="0">
              <a:effectLst/>
              <a:latin typeface="ＭＳ 明朝" panose="02020609040205080304" pitchFamily="17" charset="-128"/>
              <a:ea typeface="ＭＳ 明朝" panose="02020609040205080304" pitchFamily="17" charset="-128"/>
              <a:cs typeface="Batang" panose="02030600000101010101" pitchFamily="18" charset="-127"/>
            </a:endParaRPr>
          </a:p>
        </p:txBody>
      </p:sp>
      <p:pic>
        <p:nvPicPr>
          <p:cNvPr id="3" name="図 2">
            <a:extLst>
              <a:ext uri="{FF2B5EF4-FFF2-40B4-BE49-F238E27FC236}">
                <a16:creationId xmlns:a16="http://schemas.microsoft.com/office/drawing/2014/main" id="{DAD9A269-F577-4B35-9BD3-102DCAF3E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14" y="4385997"/>
            <a:ext cx="2619375" cy="1743075"/>
          </a:xfrm>
          <a:prstGeom prst="rect">
            <a:avLst/>
          </a:prstGeom>
        </p:spPr>
      </p:pic>
      <p:pic>
        <p:nvPicPr>
          <p:cNvPr id="6" name="図 5">
            <a:extLst>
              <a:ext uri="{FF2B5EF4-FFF2-40B4-BE49-F238E27FC236}">
                <a16:creationId xmlns:a16="http://schemas.microsoft.com/office/drawing/2014/main" id="{4B00598C-1B1F-44D2-8580-790F1FEB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225" y="4385997"/>
            <a:ext cx="2823527" cy="1835293"/>
          </a:xfrm>
          <a:prstGeom prst="rect">
            <a:avLst/>
          </a:prstGeom>
        </p:spPr>
      </p:pic>
      <p:pic>
        <p:nvPicPr>
          <p:cNvPr id="15" name="図 14">
            <a:extLst>
              <a:ext uri="{FF2B5EF4-FFF2-40B4-BE49-F238E27FC236}">
                <a16:creationId xmlns:a16="http://schemas.microsoft.com/office/drawing/2014/main" id="{FC2D1E06-34B3-4EA4-A0F1-89E5DFB5B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7971" y="4392269"/>
            <a:ext cx="2823527" cy="1882351"/>
          </a:xfrm>
          <a:prstGeom prst="rect">
            <a:avLst/>
          </a:prstGeom>
        </p:spPr>
      </p:pic>
      <p:pic>
        <p:nvPicPr>
          <p:cNvPr id="17" name="図 16">
            <a:extLst>
              <a:ext uri="{FF2B5EF4-FFF2-40B4-BE49-F238E27FC236}">
                <a16:creationId xmlns:a16="http://schemas.microsoft.com/office/drawing/2014/main" id="{DA186F7D-EB19-436E-93B5-9293DE7190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595" y="106997"/>
            <a:ext cx="5186109" cy="3605213"/>
          </a:xfrm>
          <a:prstGeom prst="rect">
            <a:avLst/>
          </a:prstGeom>
        </p:spPr>
      </p:pic>
      <p:sp>
        <p:nvSpPr>
          <p:cNvPr id="10" name="四角形: 角を丸くする 9">
            <a:extLst>
              <a:ext uri="{FF2B5EF4-FFF2-40B4-BE49-F238E27FC236}">
                <a16:creationId xmlns:a16="http://schemas.microsoft.com/office/drawing/2014/main" id="{DE11EE14-0A15-43AF-8D5B-D57AEA51BF5C}"/>
              </a:ext>
            </a:extLst>
          </p:cNvPr>
          <p:cNvSpPr/>
          <p:nvPr/>
        </p:nvSpPr>
        <p:spPr>
          <a:xfrm>
            <a:off x="1408429" y="150685"/>
            <a:ext cx="2992121" cy="822453"/>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평창</a:t>
            </a:r>
            <a:r>
              <a:rPr lang="en-US" altLang="ja-JP"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2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대관령</a:t>
            </a:r>
            <a:endPar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2" name="正方形/長方形 1">
            <a:extLst>
              <a:ext uri="{FF2B5EF4-FFF2-40B4-BE49-F238E27FC236}">
                <a16:creationId xmlns:a16="http://schemas.microsoft.com/office/drawing/2014/main" id="{EB21C301-A9E2-4D2B-A959-8D49D4608552}"/>
              </a:ext>
            </a:extLst>
          </p:cNvPr>
          <p:cNvSpPr/>
          <p:nvPr/>
        </p:nvSpPr>
        <p:spPr>
          <a:xfrm>
            <a:off x="3705225" y="2911062"/>
            <a:ext cx="3813811" cy="5689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ko-KR" altLang="en-US" sz="2400" b="1" dirty="0">
                <a:solidFill>
                  <a:schemeClr val="accent1">
                    <a:lumMod val="75000"/>
                  </a:schemeClr>
                </a:solidFill>
                <a:latin typeface="ＭＳ 明朝" panose="02020609040205080304" pitchFamily="17" charset="-128"/>
                <a:ea typeface="Batang" panose="02030600000101010101" pitchFamily="18" charset="-127"/>
              </a:rPr>
              <a:t>김홍도</a:t>
            </a:r>
            <a:r>
              <a:rPr lang="ja-JP" altLang="en-US" sz="2400" b="1" i="0" dirty="0">
                <a:solidFill>
                  <a:schemeClr val="accent1">
                    <a:lumMod val="75000"/>
                  </a:schemeClr>
                </a:solidFill>
                <a:effectLst/>
                <a:latin typeface="ＭＳ 明朝" panose="02020609040205080304" pitchFamily="17" charset="-128"/>
                <a:ea typeface="ＭＳ 明朝" panose="02020609040205080304" pitchFamily="17" charset="-128"/>
              </a:rPr>
              <a:t>金弘道  </a:t>
            </a:r>
            <a:r>
              <a:rPr kumimoji="1" lang="ko-KR" altLang="en-US" sz="2400" b="1" dirty="0">
                <a:solidFill>
                  <a:schemeClr val="accent1">
                    <a:lumMod val="75000"/>
                  </a:schemeClr>
                </a:solidFill>
                <a:latin typeface="ＭＳ 明朝" panose="02020609040205080304" pitchFamily="17" charset="-128"/>
                <a:ea typeface="Batang" panose="02030600000101010101" pitchFamily="18" charset="-127"/>
              </a:rPr>
              <a:t>대관령</a:t>
            </a:r>
            <a:endParaRPr kumimoji="1" lang="ja-JP" altLang="en-US" sz="2400" b="1" dirty="0">
              <a:solidFill>
                <a:schemeClr val="accent1">
                  <a:lumMod val="75000"/>
                </a:schemeClr>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50068148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27590</TotalTime>
  <Words>1339</Words>
  <Application>Microsoft Office PowerPoint</Application>
  <PresentationFormat>ワイド画面</PresentationFormat>
  <Paragraphs>219</Paragraphs>
  <Slides>49</Slides>
  <Notes>0</Notes>
  <HiddenSlides>0</HiddenSlides>
  <MMClips>4</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49</vt:i4>
      </vt:variant>
    </vt:vector>
  </HeadingPairs>
  <TitlesOfParts>
    <vt:vector size="63" baseType="lpstr">
      <vt:lpstr>AR P丸ゴシック体04M</vt:lpstr>
      <vt:lpstr>Batang</vt:lpstr>
      <vt:lpstr>HG丸ｺﾞｼｯｸM-PRO</vt:lpstr>
      <vt:lpstr>ＭＳ 明朝</vt:lpstr>
      <vt:lpstr>Noto Sans KR</vt:lpstr>
      <vt:lpstr>メイリオ</vt:lpstr>
      <vt:lpstr>游ゴシック</vt:lpstr>
      <vt:lpstr>游ゴシック Light</vt:lpstr>
      <vt:lpstr>游明朝</vt:lpstr>
      <vt:lpstr>Arial</vt:lpstr>
      <vt:lpstr>Arial</vt:lpstr>
      <vt:lpstr>Helvetica</vt:lpstr>
      <vt:lpstr>Segoe UI Emoji</vt:lpstr>
      <vt:lpstr>Office テーマ</vt:lpstr>
      <vt:lpstr>우리 땅 기차 여행で 仮想空間を列車旅行しよう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vt:lpstr>
      <vt:lpstr>①</vt:lpstr>
      <vt:lpstr>①</vt:lpstr>
      <vt:lpstr>①</vt:lpstr>
      <vt:lpstr>①</vt:lpstr>
      <vt:lpstr>①</vt:lpstr>
      <vt:lpstr>①</vt:lpstr>
      <vt:lpstr>①</vt:lpstr>
      <vt:lpstr>①</vt:lpstr>
      <vt:lpstr>①</vt:lpstr>
      <vt:lpstr>①</vt:lpstr>
      <vt:lpstr>①</vt:lpstr>
      <vt:lpstr>①</vt:lpstr>
      <vt:lpstr>①</vt:lpstr>
      <vt:lpstr>①</vt:lpstr>
      <vt:lpstr>②</vt:lpstr>
      <vt:lpstr>②</vt:lpstr>
      <vt:lpstr>③</vt:lpstr>
      <vt:lpstr>③</vt:lpstr>
      <vt:lpstr>③</vt:lpstr>
      <vt:lpstr>④</vt:lpstr>
      <vt:lpstr>④</vt:lpstr>
      <vt:lpstr>④</vt:lpstr>
      <vt:lpstr>④</vt:lpstr>
      <vt:lpstr>④</vt:lpstr>
      <vt:lpstr>④</vt:lpstr>
      <vt:lpstr>④</vt:lpstr>
      <vt:lpstr>④</vt:lpstr>
      <vt:lpstr>④</vt:lpstr>
      <vt:lpstr>④</vt:lpstr>
      <vt:lpstr>PowerPoint プレゼンテーション</vt:lpstr>
      <vt:lpstr>PowerPoint プレゼンテーション</vt:lpstr>
      <vt:lpstr>PowerPoint プレゼンテーション</vt:lpstr>
      <vt:lpstr>PowerPoint プレゼンテーション</vt:lpstr>
      <vt:lpstr>④</vt:lpstr>
      <vt:lpstr>④</vt:lpstr>
      <vt:lpstr>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우리 땅 기차 여행で 仮想空間を列車旅行しよう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우리 땅 기차 여행で仮想空間を列車旅行しよう</dc:title>
  <dc:creator>Saigusa Hatsuko</dc:creator>
  <cp:lastModifiedBy>Saigusa Hatsuko</cp:lastModifiedBy>
  <cp:revision>960</cp:revision>
  <cp:lastPrinted>2020-08-03T12:07:08Z</cp:lastPrinted>
  <dcterms:created xsi:type="dcterms:W3CDTF">2020-07-24T06:00:28Z</dcterms:created>
  <dcterms:modified xsi:type="dcterms:W3CDTF">2021-09-27T13:16:19Z</dcterms:modified>
</cp:coreProperties>
</file>