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612" r:id="rId2"/>
    <p:sldId id="717" r:id="rId3"/>
    <p:sldId id="718" r:id="rId4"/>
    <p:sldId id="464" r:id="rId5"/>
    <p:sldId id="546" r:id="rId6"/>
    <p:sldId id="670" r:id="rId7"/>
    <p:sldId id="671" r:id="rId8"/>
    <p:sldId id="679" r:id="rId9"/>
    <p:sldId id="683" r:id="rId10"/>
    <p:sldId id="688" r:id="rId11"/>
    <p:sldId id="690" r:id="rId12"/>
    <p:sldId id="691" r:id="rId13"/>
    <p:sldId id="692" r:id="rId14"/>
    <p:sldId id="703" r:id="rId15"/>
    <p:sldId id="689" r:id="rId16"/>
    <p:sldId id="693" r:id="rId17"/>
    <p:sldId id="682" r:id="rId18"/>
    <p:sldId id="685" r:id="rId19"/>
    <p:sldId id="686" r:id="rId20"/>
    <p:sldId id="694" r:id="rId21"/>
    <p:sldId id="715" r:id="rId22"/>
    <p:sldId id="716" r:id="rId23"/>
    <p:sldId id="695" r:id="rId24"/>
    <p:sldId id="696" r:id="rId25"/>
    <p:sldId id="697" r:id="rId26"/>
    <p:sldId id="698" r:id="rId27"/>
    <p:sldId id="699" r:id="rId28"/>
    <p:sldId id="700" r:id="rId29"/>
    <p:sldId id="702" r:id="rId30"/>
    <p:sldId id="701" r:id="rId31"/>
    <p:sldId id="704" r:id="rId32"/>
    <p:sldId id="706" r:id="rId33"/>
    <p:sldId id="705" r:id="rId34"/>
    <p:sldId id="707" r:id="rId35"/>
    <p:sldId id="708" r:id="rId36"/>
    <p:sldId id="709" r:id="rId37"/>
    <p:sldId id="710" r:id="rId38"/>
    <p:sldId id="711" r:id="rId39"/>
    <p:sldId id="712" r:id="rId40"/>
    <p:sldId id="713" r:id="rId41"/>
    <p:sldId id="681" r:id="rId42"/>
    <p:sldId id="672" r:id="rId43"/>
    <p:sldId id="673" r:id="rId44"/>
    <p:sldId id="674" r:id="rId45"/>
    <p:sldId id="675" r:id="rId46"/>
    <p:sldId id="676" r:id="rId47"/>
    <p:sldId id="677" r:id="rId48"/>
    <p:sldId id="678" r:id="rId49"/>
    <p:sldId id="714" r:id="rId50"/>
    <p:sldId id="687" r:id="rId51"/>
  </p:sldIdLst>
  <p:sldSz cx="12192000" cy="6858000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igusa Hatsuko" initials="SH" lastIdx="2" clrIdx="0">
    <p:extLst>
      <p:ext uri="{19B8F6BF-5375-455C-9EA6-DF929625EA0E}">
        <p15:presenceInfo xmlns:p15="http://schemas.microsoft.com/office/powerpoint/2012/main" userId="b142db85d87d605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EE3FF"/>
    <a:srgbClr val="F7E3FF"/>
    <a:srgbClr val="FECAFF"/>
    <a:srgbClr val="84CCCB"/>
    <a:srgbClr val="E9EBF5"/>
    <a:srgbClr val="FF6699"/>
    <a:srgbClr val="E694BD"/>
    <a:srgbClr val="C246C2"/>
    <a:srgbClr val="20AE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淡色スタイル 3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濃色スタイル 1 - アクセント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C54BC-F285-42B3-A053-1A29FC1D38D8}" type="datetimeFigureOut">
              <a:rPr kumimoji="1" lang="ja-JP" altLang="en-US" smtClean="0"/>
              <a:t>2021/10/27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D9678-0E7E-43FF-906A-4A5ECC1B3F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6626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572CB0-4D3C-45C2-8BB9-6842D10D3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30B99C1-75D0-4572-BAC6-49577287A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86355F6-1D91-416A-A63A-FED710ED3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71F2D2C-CFCF-4B86-88EB-8064C6C58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35D234-B347-4F0B-AD97-3D5A19BB0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8183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3E5DD8-7E46-46AC-B91F-8A6D8F20D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C4F8C63-A527-4BE4-97CC-5AEAF9126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86C9C96-F4BB-4147-97BE-B95C8D184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B8258EA-43F6-4489-80A5-8FB31D42D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BAA36A-938F-4359-96E1-3EC998C6C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2827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C3E9C3C-2E2E-452E-88F6-D5C2DD559C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D7F1EA1-3BBB-4D0E-8332-F0180BACC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7F415E3-A881-4188-AAFA-9623F242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2A9D757-EFF3-4FFA-B006-4CCFD1AA4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7197993-6745-4E4E-AD1B-E2A9D6D9F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9532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2A71E9-3E1E-4BC3-BF65-F0A55F2EA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3014D76-F30A-4984-8F8F-FC9E7B052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58143DD-23D3-47EC-A57F-81BC86E24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4DE3509-963F-4D95-8416-BCC6100F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774301-CA56-41EE-B25D-F39EC699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6320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39E9BE-05F2-4CDC-80E3-1445C142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912522E-7CD5-4299-91C5-0AE445398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FDF1ADF-A4E5-469C-B698-665825A2B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03F9723-84EB-440A-A7BF-ECAA32329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AC2EA3E-AD62-4ED5-814A-5F618E8E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7914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F59F40-6678-4036-A878-5AAAEC21B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7A65E6-2C59-4197-9E54-1D42C57272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36240A7-FFE6-4D91-BB65-86A9B68DC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6965E19-43F3-4D57-BAC3-5CA330D8C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2021/10/27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73C626F-BC30-4240-9E96-794B79E6C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58C6422-7775-4EEC-AECE-B9ADA9738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4502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E39FC9-1133-4A62-A47D-6F93B678A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442F275-CBE7-4835-8C47-24D05141E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1DEA22A-5306-43E2-A56E-1F78A8095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9F5506A-189C-4647-B06E-C9911EE848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2A10D0A-9DAC-4FA2-9EE1-8261A0790A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A1287CE-6297-46EC-AEAF-CFE482210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2021/10/27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9F319BB-1449-44B0-8FAC-E69246F9C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E3284FC-9A07-4945-8518-A7FA07FB2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0092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6E09B5-20DE-4E23-A678-E3F3F8EEB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FB743B0-0EF7-4FB2-A52B-2606E3B0F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2021/10/27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4AE99D-BC1D-47DC-8B57-6A5CA08E7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0D2597F-6407-4A25-9DD7-7E08A61B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3307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D705C77-6C79-4D26-B367-4E9FE1D36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2021/10/27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0F1340B-52ED-4876-BBF7-E41ED85CD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E4D909-FB90-411D-9D2B-CCC1857CF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8851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1AFE5A-05DB-4E51-AEA4-4042991DE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149E199-84F8-4DCC-BBE4-9ED67DFF7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FFA225E-7DB6-40F5-9780-BE50483C4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0E47A2B-490F-40D1-91C1-6170E5505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2021/10/27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6B3F910-6EE2-4444-B960-7C963348D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B5145EC-32C6-4D6A-86C2-D53FB4FEB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804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A83C54-2F7A-4271-BC92-AD3A34AFD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5AD7882-F8BB-4233-9AC4-9C33326EDB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A96DFCD-1DB5-4E9F-B78B-668E1E4DB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DF8196A-8739-441A-A642-2F6E62527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2021/10/27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59B4E74-5EFC-48FD-87F9-BE8BF855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DE58208-48E5-40D7-809A-C449F0AA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2789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957A3C1-1D62-47B3-B514-B740554BC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E120468-2191-44ED-BBD9-F7DBF5362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CC88945-23D8-4134-888C-E7048CEE06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D701A-8E53-40E5-9873-A6B9CA5A98F2}" type="datetimeFigureOut">
              <a:rPr kumimoji="1" lang="ja-JP" altLang="en-US" smtClean="0"/>
              <a:t>2021/10/27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59CF9F7-4507-4569-84DC-56DBB842D1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473702F-CD7E-44F5-9C18-6BF635C711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436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ByqsiNEUN8?feature=oembed" TargetMode="External"/><Relationship Id="rId5" Type="http://schemas.openxmlformats.org/officeDocument/2006/relationships/image" Target="../media/image39.jpeg"/><Relationship Id="rId4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16.png"/><Relationship Id="rId7" Type="http://schemas.openxmlformats.org/officeDocument/2006/relationships/image" Target="../media/image45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1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17.sv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17.sv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16.png"/><Relationship Id="rId7" Type="http://schemas.openxmlformats.org/officeDocument/2006/relationships/image" Target="../media/image63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image" Target="../media/image17.svg"/><Relationship Id="rId9" Type="http://schemas.openxmlformats.org/officeDocument/2006/relationships/image" Target="../media/image6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g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8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4" Type="http://schemas.openxmlformats.org/officeDocument/2006/relationships/image" Target="../media/image17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83CF874-E280-4ED9-A80D-42288C3F9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746" y="1739900"/>
            <a:ext cx="2756154" cy="389759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A6AA40A-7557-4B6F-83AB-C450835AF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0" y="342900"/>
            <a:ext cx="11391900" cy="2419350"/>
          </a:xfrm>
        </p:spPr>
        <p:txBody>
          <a:bodyPr>
            <a:noAutofit/>
          </a:bodyPr>
          <a:lstStyle/>
          <a:p>
            <a:r>
              <a:rPr lang="ko-KR" alt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우리 땅 기차 여행</a:t>
            </a:r>
            <a:r>
              <a:rPr lang="ja-JP" alt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で</a:t>
            </a:r>
            <a:br>
              <a:rPr lang="en-US" altLang="ja-JP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ja-JP" alt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仮想空間を列車旅行しよう</a:t>
            </a:r>
            <a:endParaRPr kumimoji="1" lang="ja-JP" altLang="en-US" sz="7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658E3E8-20E8-4B71-87CB-526D69885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8900" y="4233597"/>
            <a:ext cx="6006846" cy="1046162"/>
          </a:xfrm>
        </p:spPr>
        <p:txBody>
          <a:bodyPr>
            <a:normAutofit fontScale="92500"/>
          </a:bodyPr>
          <a:lstStyle/>
          <a:p>
            <a:r>
              <a:rPr lang="en-US" altLang="ja-JP" sz="5400" b="1" i="1" dirty="0"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rPr>
              <a:t>2021/10/26 &amp; 10/27</a:t>
            </a:r>
            <a:endParaRPr lang="ja-JP" altLang="en-US" sz="5400" b="1" i="1" dirty="0">
              <a:latin typeface="ＭＳ 明朝" panose="02020609040205080304" pitchFamily="17" charset="-128"/>
              <a:ea typeface="ＭＳ 明朝" panose="02020609040205080304" pitchFamily="17" charset="-128"/>
              <a:cs typeface="+mj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EA3003B-AB04-41FD-BF1E-96D4557C14B0}"/>
              </a:ext>
            </a:extLst>
          </p:cNvPr>
          <p:cNvSpPr txBox="1"/>
          <p:nvPr/>
        </p:nvSpPr>
        <p:spPr>
          <a:xfrm flipH="1">
            <a:off x="4002904" y="2973588"/>
            <a:ext cx="3474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b="1" dirty="0">
                <a:solidFill>
                  <a:schemeClr val="accent5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rPr>
              <a:t>その</a:t>
            </a:r>
            <a:r>
              <a:rPr lang="en-US" altLang="ja-JP" sz="6000" b="1" dirty="0">
                <a:solidFill>
                  <a:schemeClr val="accent5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rPr>
              <a:t>16</a:t>
            </a:r>
            <a:endParaRPr lang="ja-JP" altLang="en-US" sz="6000" b="1" dirty="0">
              <a:solidFill>
                <a:schemeClr val="accent5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+mj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B61DD12-B11B-44F5-9BEA-CF9D0BB1C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563" y="5821279"/>
            <a:ext cx="5862437" cy="96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61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4BF0754-68AF-4A27-9796-709ECE7DE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634" y="707886"/>
            <a:ext cx="6767216" cy="6144739"/>
          </a:xfrm>
          <a:prstGeom prst="rect">
            <a:avLst/>
          </a:prstGeom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속초시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束草市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8436CE87-35C5-451A-9E22-5DC2770D77FC}"/>
              </a:ext>
            </a:extLst>
          </p:cNvPr>
          <p:cNvGrpSpPr/>
          <p:nvPr/>
        </p:nvGrpSpPr>
        <p:grpSpPr>
          <a:xfrm>
            <a:off x="8210686" y="-318210"/>
            <a:ext cx="3769382" cy="1634832"/>
            <a:chOff x="7753350" y="5463711"/>
            <a:chExt cx="3962400" cy="1671843"/>
          </a:xfrm>
        </p:grpSpPr>
        <p:pic>
          <p:nvPicPr>
            <p:cNvPr id="10" name="グラフィックス 9">
              <a:extLst>
                <a:ext uri="{FF2B5EF4-FFF2-40B4-BE49-F238E27FC236}">
                  <a16:creationId xmlns:a16="http://schemas.microsoft.com/office/drawing/2014/main" id="{CE87B940-ECE4-436C-BCAC-5D68B9AD6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53350" y="5463711"/>
              <a:ext cx="3962400" cy="1671843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F17B82EA-0B2D-4E6A-9783-9E4D29DA2A01}"/>
                </a:ext>
              </a:extLst>
            </p:cNvPr>
            <p:cNvSpPr txBox="1"/>
            <p:nvPr/>
          </p:nvSpPr>
          <p:spPr>
            <a:xfrm>
              <a:off x="8206849" y="5789125"/>
              <a:ext cx="3055401" cy="723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material 1</a:t>
              </a:r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の</a:t>
              </a:r>
              <a:r>
                <a:rPr lang="en-US" altLang="ja-JP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36</a:t>
              </a:r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  <a:endParaRPr kumimoji="1" lang="en-US" altLang="ja-JP" sz="2000" b="1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真ん中の部分</a:t>
              </a:r>
            </a:p>
          </p:txBody>
        </p:sp>
      </p:grpSp>
      <p:sp>
        <p:nvSpPr>
          <p:cNvPr id="8" name="楕円 7">
            <a:extLst>
              <a:ext uri="{FF2B5EF4-FFF2-40B4-BE49-F238E27FC236}">
                <a16:creationId xmlns:a16="http://schemas.microsoft.com/office/drawing/2014/main" id="{34FD86E7-FC7B-4DD7-8EA1-5A8A71C0C212}"/>
              </a:ext>
            </a:extLst>
          </p:cNvPr>
          <p:cNvSpPr/>
          <p:nvPr/>
        </p:nvSpPr>
        <p:spPr>
          <a:xfrm>
            <a:off x="5916901" y="4239264"/>
            <a:ext cx="1219200" cy="11239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DBBF950-BD10-4366-BA28-77865707CF44}"/>
              </a:ext>
            </a:extLst>
          </p:cNvPr>
          <p:cNvGrpSpPr/>
          <p:nvPr/>
        </p:nvGrpSpPr>
        <p:grpSpPr>
          <a:xfrm>
            <a:off x="8836815" y="1026096"/>
            <a:ext cx="3143253" cy="773239"/>
            <a:chOff x="3756000" y="1266433"/>
            <a:chExt cx="2827239" cy="584775"/>
          </a:xfrm>
        </p:grpSpPr>
        <p:pic>
          <p:nvPicPr>
            <p:cNvPr id="15" name="グラフィックス 14">
              <a:extLst>
                <a:ext uri="{FF2B5EF4-FFF2-40B4-BE49-F238E27FC236}">
                  <a16:creationId xmlns:a16="http://schemas.microsoft.com/office/drawing/2014/main" id="{AF8E3AB0-68D3-4AE6-B7B8-C3B9FB46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56000" y="1266433"/>
              <a:ext cx="2745529" cy="584775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8EA06CB5-93FB-4CB0-8151-C1B1DA05E8F3}"/>
                </a:ext>
              </a:extLst>
            </p:cNvPr>
            <p:cNvSpPr txBox="1"/>
            <p:nvPr/>
          </p:nvSpPr>
          <p:spPr>
            <a:xfrm>
              <a:off x="3808172" y="1302467"/>
              <a:ext cx="2775067" cy="442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200" b="1" i="0" dirty="0">
                  <a:solidFill>
                    <a:srgbClr val="1A68B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アバイ村って？</a:t>
              </a:r>
              <a:endParaRPr lang="ko-KR" altLang="en-US" sz="3200" b="1" i="0" dirty="0">
                <a:solidFill>
                  <a:srgbClr val="1A68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Batang" panose="02030600000101010101" pitchFamily="18" charset="-127"/>
              </a:endParaRPr>
            </a:p>
          </p:txBody>
        </p:sp>
      </p:grpSp>
      <p:sp>
        <p:nvSpPr>
          <p:cNvPr id="17" name="楕円 16">
            <a:extLst>
              <a:ext uri="{FF2B5EF4-FFF2-40B4-BE49-F238E27FC236}">
                <a16:creationId xmlns:a16="http://schemas.microsoft.com/office/drawing/2014/main" id="{8BEF655C-5818-4C27-B186-E0D17B3443FD}"/>
              </a:ext>
            </a:extLst>
          </p:cNvPr>
          <p:cNvSpPr/>
          <p:nvPr/>
        </p:nvSpPr>
        <p:spPr>
          <a:xfrm>
            <a:off x="6010275" y="2618736"/>
            <a:ext cx="971550" cy="6864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22331602-20E1-46DA-91BB-0D56E1E11AC6}"/>
              </a:ext>
            </a:extLst>
          </p:cNvPr>
          <p:cNvSpPr/>
          <p:nvPr/>
        </p:nvSpPr>
        <p:spPr>
          <a:xfrm>
            <a:off x="5391149" y="2523486"/>
            <a:ext cx="797867" cy="6864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7E3B3A10-CB2D-4E16-92F2-9A183F35436B}"/>
              </a:ext>
            </a:extLst>
          </p:cNvPr>
          <p:cNvSpPr/>
          <p:nvPr/>
        </p:nvSpPr>
        <p:spPr>
          <a:xfrm>
            <a:off x="4033111" y="3638746"/>
            <a:ext cx="1142204" cy="3299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E4FA6F2C-0319-49FB-9242-0BCF93F5EF00}"/>
              </a:ext>
            </a:extLst>
          </p:cNvPr>
          <p:cNvGrpSpPr/>
          <p:nvPr/>
        </p:nvGrpSpPr>
        <p:grpSpPr>
          <a:xfrm>
            <a:off x="7136101" y="4353173"/>
            <a:ext cx="4309051" cy="1985605"/>
            <a:chOff x="7136101" y="4353173"/>
            <a:chExt cx="4309051" cy="1985605"/>
          </a:xfrm>
        </p:grpSpPr>
        <p:sp>
          <p:nvSpPr>
            <p:cNvPr id="19" name="楕円 18">
              <a:extLst>
                <a:ext uri="{FF2B5EF4-FFF2-40B4-BE49-F238E27FC236}">
                  <a16:creationId xmlns:a16="http://schemas.microsoft.com/office/drawing/2014/main" id="{445A23E4-3DF8-405F-B111-F907CE296B4A}"/>
                </a:ext>
              </a:extLst>
            </p:cNvPr>
            <p:cNvSpPr/>
            <p:nvPr/>
          </p:nvSpPr>
          <p:spPr>
            <a:xfrm>
              <a:off x="7136101" y="5877061"/>
              <a:ext cx="459076" cy="46171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" name="直線コネクタ 3">
              <a:extLst>
                <a:ext uri="{FF2B5EF4-FFF2-40B4-BE49-F238E27FC236}">
                  <a16:creationId xmlns:a16="http://schemas.microsoft.com/office/drawing/2014/main" id="{584D1505-7922-45C9-8AA9-88F53762E293}"/>
                </a:ext>
              </a:extLst>
            </p:cNvPr>
            <p:cNvCxnSpPr/>
            <p:nvPr/>
          </p:nvCxnSpPr>
          <p:spPr>
            <a:xfrm flipH="1">
              <a:off x="7324627" y="5005633"/>
              <a:ext cx="1102936" cy="11123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637F0168-E3FF-438D-AF87-00E161DF18A4}"/>
                </a:ext>
              </a:extLst>
            </p:cNvPr>
            <p:cNvCxnSpPr>
              <a:cxnSpLocks/>
            </p:cNvCxnSpPr>
            <p:nvPr/>
          </p:nvCxnSpPr>
          <p:spPr>
            <a:xfrm>
              <a:off x="8408709" y="5005633"/>
              <a:ext cx="270549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614891EF-6AFF-4246-9DF0-BDEF0D523071}"/>
                </a:ext>
              </a:extLst>
            </p:cNvPr>
            <p:cNvSpPr/>
            <p:nvPr/>
          </p:nvSpPr>
          <p:spPr>
            <a:xfrm>
              <a:off x="8077758" y="4353173"/>
              <a:ext cx="3367394" cy="8961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b="1" i="0" dirty="0" err="1">
                  <a:solidFill>
                    <a:srgbClr val="FF0000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더블루테라호텔</a:t>
              </a:r>
              <a:endParaRPr kumimoji="1" lang="ja-JP" altLang="en-US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楕円 25">
            <a:extLst>
              <a:ext uri="{FF2B5EF4-FFF2-40B4-BE49-F238E27FC236}">
                <a16:creationId xmlns:a16="http://schemas.microsoft.com/office/drawing/2014/main" id="{57080B65-105D-4627-B0D0-FD1D4729DE49}"/>
              </a:ext>
            </a:extLst>
          </p:cNvPr>
          <p:cNvSpPr/>
          <p:nvPr/>
        </p:nvSpPr>
        <p:spPr>
          <a:xfrm>
            <a:off x="3548466" y="3099061"/>
            <a:ext cx="1142204" cy="3299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565FAF71-7B32-4637-9BF0-5D800F794769}"/>
              </a:ext>
            </a:extLst>
          </p:cNvPr>
          <p:cNvSpPr/>
          <p:nvPr/>
        </p:nvSpPr>
        <p:spPr>
          <a:xfrm>
            <a:off x="3762624" y="5642235"/>
            <a:ext cx="1142204" cy="3299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3263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속초시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束草市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DBBF950-BD10-4366-BA28-77865707CF44}"/>
              </a:ext>
            </a:extLst>
          </p:cNvPr>
          <p:cNvGrpSpPr/>
          <p:nvPr/>
        </p:nvGrpSpPr>
        <p:grpSpPr>
          <a:xfrm>
            <a:off x="5470266" y="226761"/>
            <a:ext cx="4997709" cy="773239"/>
            <a:chOff x="3756000" y="1266433"/>
            <a:chExt cx="2745529" cy="584775"/>
          </a:xfrm>
        </p:grpSpPr>
        <p:pic>
          <p:nvPicPr>
            <p:cNvPr id="15" name="グラフィックス 14">
              <a:extLst>
                <a:ext uri="{FF2B5EF4-FFF2-40B4-BE49-F238E27FC236}">
                  <a16:creationId xmlns:a16="http://schemas.microsoft.com/office/drawing/2014/main" id="{AF8E3AB0-68D3-4AE6-B7B8-C3B9FB46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56000" y="1266433"/>
              <a:ext cx="2745529" cy="584775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8EA06CB5-93FB-4CB0-8151-C1B1DA05E8F3}"/>
                </a:ext>
              </a:extLst>
            </p:cNvPr>
            <p:cNvSpPr txBox="1"/>
            <p:nvPr/>
          </p:nvSpPr>
          <p:spPr>
            <a:xfrm>
              <a:off x="3808172" y="1302467"/>
              <a:ext cx="2558179" cy="442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1)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아바이 마을 アバイ村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4FDEFD0-38CC-49EA-9119-CDBFEB8D496D}"/>
              </a:ext>
            </a:extLst>
          </p:cNvPr>
          <p:cNvSpPr txBox="1"/>
          <p:nvPr/>
        </p:nvSpPr>
        <p:spPr>
          <a:xfrm>
            <a:off x="352424" y="1265773"/>
            <a:ext cx="11487151" cy="214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4000"/>
              </a:lnSpc>
              <a:tabLst>
                <a:tab pos="4960620" algn="l"/>
              </a:tabLst>
            </a:pPr>
            <a:r>
              <a:rPr lang="ko-KR" altLang="en-US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함경도 출신 실향민들의 집단촌이다</a:t>
            </a:r>
            <a:r>
              <a:rPr lang="en-US" altLang="ko-KR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. </a:t>
            </a:r>
            <a:r>
              <a:rPr lang="ko-KR" altLang="en-US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행정구역상 속초시 청호동에 </a:t>
            </a:r>
            <a:r>
              <a:rPr lang="ko-KR" altLang="en-US" sz="3600" kern="100" dirty="0" err="1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속해있으며</a:t>
            </a:r>
            <a:r>
              <a:rPr lang="ko-KR" altLang="en-US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 속칭으로 </a:t>
            </a:r>
            <a:r>
              <a:rPr lang="en-US" altLang="ko-KR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'</a:t>
            </a:r>
            <a:r>
              <a:rPr lang="ko-KR" altLang="en-US" sz="3600" kern="100" dirty="0" err="1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아바이촌</a:t>
            </a:r>
            <a:r>
              <a:rPr lang="en-US" altLang="ko-KR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' </a:t>
            </a:r>
            <a:r>
              <a:rPr lang="ko-KR" altLang="en-US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또는 </a:t>
            </a:r>
            <a:r>
              <a:rPr lang="en-US" altLang="ko-KR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'</a:t>
            </a:r>
            <a:r>
              <a:rPr lang="ko-KR" altLang="en-US" sz="3600" kern="100" dirty="0" err="1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아바이집단촌</a:t>
            </a:r>
            <a:r>
              <a:rPr lang="en-US" altLang="ko-KR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' </a:t>
            </a:r>
            <a:r>
              <a:rPr lang="ko-KR" altLang="en-US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이라고도 불린다</a:t>
            </a:r>
            <a:r>
              <a:rPr lang="en-US" altLang="ko-KR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. </a:t>
            </a:r>
            <a:r>
              <a:rPr lang="ko-KR" altLang="en-US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한국 전쟁 당시 월남한 실향민이 이 곳 인구의 </a:t>
            </a:r>
            <a:r>
              <a:rPr lang="en-US" altLang="ko-KR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70%</a:t>
            </a:r>
            <a:r>
              <a:rPr lang="ko-KR" altLang="en-US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를 차지하고 있다</a:t>
            </a:r>
            <a:r>
              <a:rPr lang="en-US" altLang="ko-KR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.</a:t>
            </a:r>
            <a:endParaRPr lang="ja-JP" altLang="ja-JP" sz="36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0088931-EA9E-48AD-A9CB-B870145C0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574" y="3409950"/>
            <a:ext cx="4095750" cy="309562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D7271DE-A83C-4D95-BECC-FA0F00B10E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3382428"/>
            <a:ext cx="2932648" cy="293264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625C76B-687B-4A6A-9153-8800F84F7E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23" y="3458627"/>
            <a:ext cx="4487327" cy="218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16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8D7FD6B-6194-4793-8AB4-F2222965B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265" y="859183"/>
            <a:ext cx="5512060" cy="4130626"/>
          </a:xfrm>
          <a:prstGeom prst="rect">
            <a:avLst/>
          </a:prstGeom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속초시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束草市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DBBF950-BD10-4366-BA28-77865707CF44}"/>
              </a:ext>
            </a:extLst>
          </p:cNvPr>
          <p:cNvGrpSpPr/>
          <p:nvPr/>
        </p:nvGrpSpPr>
        <p:grpSpPr>
          <a:xfrm>
            <a:off x="5470266" y="226761"/>
            <a:ext cx="4997709" cy="773239"/>
            <a:chOff x="3756000" y="1266433"/>
            <a:chExt cx="2745529" cy="584775"/>
          </a:xfrm>
        </p:grpSpPr>
        <p:pic>
          <p:nvPicPr>
            <p:cNvPr id="15" name="グラフィックス 14">
              <a:extLst>
                <a:ext uri="{FF2B5EF4-FFF2-40B4-BE49-F238E27FC236}">
                  <a16:creationId xmlns:a16="http://schemas.microsoft.com/office/drawing/2014/main" id="{AF8E3AB0-68D3-4AE6-B7B8-C3B9FB46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56000" y="1266433"/>
              <a:ext cx="2745529" cy="584775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8EA06CB5-93FB-4CB0-8151-C1B1DA05E8F3}"/>
                </a:ext>
              </a:extLst>
            </p:cNvPr>
            <p:cNvSpPr txBox="1"/>
            <p:nvPr/>
          </p:nvSpPr>
          <p:spPr>
            <a:xfrm>
              <a:off x="3808172" y="1302467"/>
              <a:ext cx="2558179" cy="442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1)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아바이 마을 アバイ村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DE1A63-9C25-4E0D-AAC2-1E464F9F2173}"/>
              </a:ext>
            </a:extLst>
          </p:cNvPr>
          <p:cNvSpPr txBox="1"/>
          <p:nvPr/>
        </p:nvSpPr>
        <p:spPr>
          <a:xfrm>
            <a:off x="66675" y="1080177"/>
            <a:ext cx="65465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35353A"/>
                </a:solidFill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“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사람이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직접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끄는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이색적인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체험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여행</a:t>
            </a:r>
            <a:r>
              <a:rPr lang="en-US" altLang="ja-JP" sz="2800" dirty="0">
                <a:solidFill>
                  <a:srgbClr val="35353A"/>
                </a:solidFill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”</a:t>
            </a:r>
            <a:br>
              <a:rPr lang="en-US" altLang="ja-JP" sz="2800" dirty="0">
                <a:solidFill>
                  <a:srgbClr val="35353A"/>
                </a:solidFill>
                <a:effectLst/>
                <a:latin typeface="Helvetica" panose="020B0604020202020204" pitchFamily="34" charset="0"/>
                <a:ea typeface="ＭＳ 明朝" panose="02020609040205080304" pitchFamily="17" charset="-128"/>
              </a:rPr>
            </a:b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속초시내와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 err="1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아바이마을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사이에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놓인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속초항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수로를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넘나드는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도선</a:t>
            </a:r>
            <a:r>
              <a:rPr lang="en-US" altLang="ja-JP" sz="2800" dirty="0">
                <a:solidFill>
                  <a:srgbClr val="35353A"/>
                </a:solidFill>
                <a:effectLst/>
                <a:latin typeface="Arial" panose="020B0604020202020204" pitchFamily="34" charset="0"/>
                <a:ea typeface="ＭＳ 明朝" panose="02020609040205080304" pitchFamily="17" charset="-128"/>
                <a:cs typeface="Batang" panose="02030600000101010101" pitchFamily="18" charset="-127"/>
              </a:rPr>
              <a:t>(</a:t>
            </a:r>
            <a:r>
              <a:rPr lang="ko-KR" altLang="ja-JP" sz="2800" dirty="0">
                <a:solidFill>
                  <a:srgbClr val="35353A"/>
                </a:solidFill>
                <a:effectLst/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渡船</a:t>
            </a:r>
            <a:r>
              <a:rPr lang="en-US" altLang="ja-JP" sz="2800" dirty="0">
                <a:solidFill>
                  <a:srgbClr val="35353A"/>
                </a:solidFill>
                <a:effectLst/>
                <a:latin typeface="Arial" panose="020B0604020202020204" pitchFamily="34" charset="0"/>
                <a:ea typeface="ＭＳ 明朝" panose="02020609040205080304" pitchFamily="17" charset="-128"/>
                <a:cs typeface="Batang" panose="02030600000101010101" pitchFamily="18" charset="-127"/>
              </a:rPr>
              <a:t>)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이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바로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 err="1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갯배이다</a:t>
            </a:r>
            <a:r>
              <a:rPr lang="en-US" altLang="ja-JP" sz="2800" dirty="0">
                <a:solidFill>
                  <a:srgbClr val="35353A"/>
                </a:solidFill>
                <a:effectLst/>
                <a:latin typeface="Arial" panose="020B0604020202020204" pitchFamily="34" charset="0"/>
                <a:ea typeface="ＭＳ 明朝" panose="02020609040205080304" pitchFamily="17" charset="-128"/>
                <a:cs typeface="Batang" panose="02030600000101010101" pitchFamily="18" charset="-127"/>
              </a:rPr>
              <a:t>. </a:t>
            </a:r>
            <a:r>
              <a:rPr lang="ko-KR" altLang="ja-JP" sz="2800" dirty="0" err="1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갯배는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동력선이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 err="1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아니라서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탑승자가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쇠갈고리로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와이어를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당겨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반대편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선착장까지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배를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끌고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가야한다</a:t>
            </a:r>
            <a:r>
              <a:rPr lang="en-US" altLang="ja-JP" sz="2800" dirty="0">
                <a:solidFill>
                  <a:srgbClr val="35353A"/>
                </a:solidFill>
                <a:effectLst/>
                <a:latin typeface="Arial" panose="020B0604020202020204" pitchFamily="34" charset="0"/>
                <a:ea typeface="ＭＳ 明朝" panose="02020609040205080304" pitchFamily="17" charset="-128"/>
                <a:cs typeface="Batang" panose="02030600000101010101" pitchFamily="18" charset="-127"/>
              </a:rPr>
              <a:t>. </a:t>
            </a:r>
            <a:r>
              <a:rPr lang="ko-KR" altLang="ja-JP" sz="2800" dirty="0" err="1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갯배는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곧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 err="1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아바이마을의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상징이다</a:t>
            </a:r>
            <a:r>
              <a:rPr lang="en-US" altLang="ja-JP" sz="2800" dirty="0">
                <a:solidFill>
                  <a:srgbClr val="35353A"/>
                </a:solidFill>
                <a:effectLst/>
                <a:latin typeface="Arial" panose="020B0604020202020204" pitchFamily="34" charset="0"/>
                <a:ea typeface="ＭＳ 明朝" panose="02020609040205080304" pitchFamily="17" charset="-128"/>
                <a:cs typeface="Batang" panose="02030600000101010101" pitchFamily="18" charset="-127"/>
              </a:rPr>
              <a:t>.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직접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사람이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배를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끄는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재미에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 err="1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아바이마을과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함께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속초의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대표적인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관광상품으로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큰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인기를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끌고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Arial" panose="020B0604020202020204" pitchFamily="34" charset="0"/>
                <a:cs typeface="Batang" panose="02030600000101010101" pitchFamily="18" charset="-127"/>
              </a:rPr>
              <a:t> </a:t>
            </a:r>
            <a:r>
              <a:rPr lang="ko-KR" altLang="ja-JP" sz="2800" dirty="0">
                <a:solidFill>
                  <a:srgbClr val="35353A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있다</a:t>
            </a:r>
            <a:r>
              <a:rPr lang="en-US" altLang="ja-JP" sz="2800" dirty="0">
                <a:solidFill>
                  <a:srgbClr val="35353A"/>
                </a:solidFill>
                <a:effectLst/>
                <a:latin typeface="Arial" panose="020B0604020202020204" pitchFamily="34" charset="0"/>
                <a:ea typeface="ＭＳ 明朝" panose="02020609040205080304" pitchFamily="17" charset="-128"/>
                <a:cs typeface="Batang" panose="02030600000101010101" pitchFamily="18" charset="-127"/>
              </a:rPr>
              <a:t>.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612760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속초시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束草市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DBBF950-BD10-4366-BA28-77865707CF44}"/>
              </a:ext>
            </a:extLst>
          </p:cNvPr>
          <p:cNvGrpSpPr/>
          <p:nvPr/>
        </p:nvGrpSpPr>
        <p:grpSpPr>
          <a:xfrm>
            <a:off x="5470266" y="226761"/>
            <a:ext cx="4997709" cy="773239"/>
            <a:chOff x="3756000" y="1266433"/>
            <a:chExt cx="2745529" cy="584775"/>
          </a:xfrm>
        </p:grpSpPr>
        <p:pic>
          <p:nvPicPr>
            <p:cNvPr id="15" name="グラフィックス 14">
              <a:extLst>
                <a:ext uri="{FF2B5EF4-FFF2-40B4-BE49-F238E27FC236}">
                  <a16:creationId xmlns:a16="http://schemas.microsoft.com/office/drawing/2014/main" id="{AF8E3AB0-68D3-4AE6-B7B8-C3B9FB46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56000" y="1266433"/>
              <a:ext cx="2745529" cy="584775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8EA06CB5-93FB-4CB0-8151-C1B1DA05E8F3}"/>
                </a:ext>
              </a:extLst>
            </p:cNvPr>
            <p:cNvSpPr txBox="1"/>
            <p:nvPr/>
          </p:nvSpPr>
          <p:spPr>
            <a:xfrm>
              <a:off x="3808172" y="1302467"/>
              <a:ext cx="2558179" cy="442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1)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아바이 마을 アバイ村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E369708D-97B7-4ABB-A356-5659DA9C1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047647"/>
            <a:ext cx="7293786" cy="546581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1CD0A66-AD30-40FF-9751-60D8B75A82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75" y="1184061"/>
            <a:ext cx="3776662" cy="252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16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속초시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束草市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DBBF950-BD10-4366-BA28-77865707CF44}"/>
              </a:ext>
            </a:extLst>
          </p:cNvPr>
          <p:cNvGrpSpPr/>
          <p:nvPr/>
        </p:nvGrpSpPr>
        <p:grpSpPr>
          <a:xfrm>
            <a:off x="5470266" y="226761"/>
            <a:ext cx="4997709" cy="773239"/>
            <a:chOff x="3756000" y="1266433"/>
            <a:chExt cx="2745529" cy="584775"/>
          </a:xfrm>
        </p:grpSpPr>
        <p:pic>
          <p:nvPicPr>
            <p:cNvPr id="15" name="グラフィックス 14">
              <a:extLst>
                <a:ext uri="{FF2B5EF4-FFF2-40B4-BE49-F238E27FC236}">
                  <a16:creationId xmlns:a16="http://schemas.microsoft.com/office/drawing/2014/main" id="{AF8E3AB0-68D3-4AE6-B7B8-C3B9FB46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56000" y="1266433"/>
              <a:ext cx="2745529" cy="584775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8EA06CB5-93FB-4CB0-8151-C1B1DA05E8F3}"/>
                </a:ext>
              </a:extLst>
            </p:cNvPr>
            <p:cNvSpPr txBox="1"/>
            <p:nvPr/>
          </p:nvSpPr>
          <p:spPr>
            <a:xfrm>
              <a:off x="3808172" y="1302467"/>
              <a:ext cx="2558179" cy="442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1)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아바이 마을 アバイ村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32D2666-5E00-4528-9382-2E2347B1AED5}"/>
              </a:ext>
            </a:extLst>
          </p:cNvPr>
          <p:cNvSpPr txBox="1"/>
          <p:nvPr/>
        </p:nvSpPr>
        <p:spPr>
          <a:xfrm>
            <a:off x="1012139" y="1206632"/>
            <a:ext cx="9772125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ko-KR" altLang="ja-JP" sz="3600" b="1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가자미식해</a:t>
            </a:r>
            <a:r>
              <a:rPr lang="ko-KR" altLang="ja-JP" sz="3600" b="1" kern="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 </a:t>
            </a:r>
            <a:r>
              <a:rPr lang="en-US" altLang="ja-JP" sz="3600" b="1" kern="0" dirty="0">
                <a:solidFill>
                  <a:schemeClr val="accent1">
                    <a:lumMod val="75000"/>
                  </a:schemeClr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/ </a:t>
            </a:r>
            <a:r>
              <a:rPr lang="ko-KR" altLang="ja-JP" sz="3600" b="1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가재미식혜</a:t>
            </a:r>
            <a:r>
              <a:rPr lang="ko-KR" altLang="ja-JP" sz="3600" b="1" kern="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 </a:t>
            </a:r>
            <a:r>
              <a:rPr lang="ja-JP" altLang="ja-JP" sz="3600" b="1" kern="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カレイの</a:t>
            </a:r>
            <a:r>
              <a:rPr lang="ko-KR" altLang="ja-JP" sz="3600" b="1" kern="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発酵塩漬</a:t>
            </a:r>
            <a:r>
              <a:rPr lang="ja-JP" altLang="ja-JP" sz="3600" b="1" kern="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け</a:t>
            </a:r>
            <a:endParaRPr lang="ja-JP" altLang="ja-JP" sz="3600" kern="100" dirty="0">
              <a:solidFill>
                <a:schemeClr val="accent1">
                  <a:lumMod val="75000"/>
                </a:schemeClr>
              </a:solidFill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60331E6-12D4-49C1-80D2-F55CB2A86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31" y="1824681"/>
            <a:ext cx="4958876" cy="278936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BE75D05-A497-457D-ADE9-C8DF36AF0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332" y="3839855"/>
            <a:ext cx="3910376" cy="263950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3B18F517-3F61-4BD4-A891-1067FE3F5B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572" y="1719680"/>
            <a:ext cx="4023675" cy="2715981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57FC3B4-49E5-4F62-8FA8-B31E885FFDF8}"/>
              </a:ext>
            </a:extLst>
          </p:cNvPr>
          <p:cNvSpPr/>
          <p:nvPr/>
        </p:nvSpPr>
        <p:spPr>
          <a:xfrm>
            <a:off x="292231" y="4435661"/>
            <a:ext cx="4023675" cy="695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kern="0" dirty="0" err="1">
                <a:solidFill>
                  <a:srgbClr val="0070C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김송순</a:t>
            </a:r>
            <a:r>
              <a:rPr lang="ko-KR" altLang="en-US" sz="2400" b="1" kern="0" dirty="0">
                <a:solidFill>
                  <a:srgbClr val="0070C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 </a:t>
            </a:r>
            <a:r>
              <a:rPr lang="ko-KR" altLang="en-US" sz="2400" b="1" kern="0" dirty="0" err="1">
                <a:solidFill>
                  <a:srgbClr val="0070C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아마이젓갈</a:t>
            </a:r>
            <a:endParaRPr kumimoji="1" lang="ja-JP" altLang="en-US" sz="2400" b="1" dirty="0">
              <a:solidFill>
                <a:srgbClr val="0070C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1678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97F562F8-256C-4DF2-8C21-D05A0DEC6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80" y="2944527"/>
            <a:ext cx="6545599" cy="3686712"/>
          </a:xfrm>
          <a:prstGeom prst="rect">
            <a:avLst/>
          </a:prstGeom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속초시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束草市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DBBF950-BD10-4366-BA28-77865707CF44}"/>
              </a:ext>
            </a:extLst>
          </p:cNvPr>
          <p:cNvGrpSpPr/>
          <p:nvPr/>
        </p:nvGrpSpPr>
        <p:grpSpPr>
          <a:xfrm>
            <a:off x="5470266" y="226761"/>
            <a:ext cx="6481227" cy="773239"/>
            <a:chOff x="3756000" y="1266433"/>
            <a:chExt cx="2827239" cy="584775"/>
          </a:xfrm>
        </p:grpSpPr>
        <p:pic>
          <p:nvPicPr>
            <p:cNvPr id="15" name="グラフィックス 14">
              <a:extLst>
                <a:ext uri="{FF2B5EF4-FFF2-40B4-BE49-F238E27FC236}">
                  <a16:creationId xmlns:a16="http://schemas.microsoft.com/office/drawing/2014/main" id="{AF8E3AB0-68D3-4AE6-B7B8-C3B9FB46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56000" y="1266433"/>
              <a:ext cx="2745529" cy="584775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8EA06CB5-93FB-4CB0-8151-C1B1DA05E8F3}"/>
                </a:ext>
              </a:extLst>
            </p:cNvPr>
            <p:cNvSpPr txBox="1"/>
            <p:nvPr/>
          </p:nvSpPr>
          <p:spPr>
            <a:xfrm>
              <a:off x="3808172" y="1302467"/>
              <a:ext cx="2775067" cy="442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dirty="0">
                  <a:solidFill>
                    <a:srgbClr val="1A68B3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rPr>
                <a:t>2</a:t>
              </a:r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)</a:t>
              </a:r>
              <a:r>
                <a:rPr lang="ko-KR" altLang="en-US" sz="3200" b="1" i="0" dirty="0" err="1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청호동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 벽화골목 ‘아바이길’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4FDEFD0-38CC-49EA-9119-CDBFEB8D496D}"/>
              </a:ext>
            </a:extLst>
          </p:cNvPr>
          <p:cNvSpPr txBox="1"/>
          <p:nvPr/>
        </p:nvSpPr>
        <p:spPr>
          <a:xfrm>
            <a:off x="352424" y="1086225"/>
            <a:ext cx="11487151" cy="214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4000"/>
              </a:lnSpc>
              <a:tabLst>
                <a:tab pos="4960620" algn="l"/>
              </a:tabLst>
            </a:pPr>
            <a:r>
              <a:rPr lang="ko-KR" altLang="ja-JP" sz="3600" kern="100" dirty="0" err="1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아바이마을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골목길에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가면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실향의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애환과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삶의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의지를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새겨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넣은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벽화를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만날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수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있다</a:t>
            </a:r>
            <a:r>
              <a:rPr lang="en-US" altLang="ja-JP" sz="3600" kern="1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.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피난길에도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버릴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수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없었던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보따리와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분단의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상징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철조망을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오브제로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삼고</a:t>
            </a:r>
            <a:r>
              <a:rPr lang="en-US" altLang="ja-JP" sz="3600" kern="1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,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실향문학의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생생한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언어가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작품으로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표현된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길이다</a:t>
            </a:r>
            <a:r>
              <a:rPr lang="en-US" altLang="ja-JP" sz="3600" kern="1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.</a:t>
            </a:r>
            <a:endParaRPr lang="ja-JP" altLang="ja-JP" sz="36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873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속초시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束草市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DBBF950-BD10-4366-BA28-77865707CF44}"/>
              </a:ext>
            </a:extLst>
          </p:cNvPr>
          <p:cNvGrpSpPr/>
          <p:nvPr/>
        </p:nvGrpSpPr>
        <p:grpSpPr>
          <a:xfrm>
            <a:off x="5470266" y="226761"/>
            <a:ext cx="6481227" cy="773239"/>
            <a:chOff x="3756000" y="1266433"/>
            <a:chExt cx="2827239" cy="584775"/>
          </a:xfrm>
        </p:grpSpPr>
        <p:pic>
          <p:nvPicPr>
            <p:cNvPr id="15" name="グラフィックス 14">
              <a:extLst>
                <a:ext uri="{FF2B5EF4-FFF2-40B4-BE49-F238E27FC236}">
                  <a16:creationId xmlns:a16="http://schemas.microsoft.com/office/drawing/2014/main" id="{AF8E3AB0-68D3-4AE6-B7B8-C3B9FB46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56000" y="1266433"/>
              <a:ext cx="2745529" cy="584775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8EA06CB5-93FB-4CB0-8151-C1B1DA05E8F3}"/>
                </a:ext>
              </a:extLst>
            </p:cNvPr>
            <p:cNvSpPr txBox="1"/>
            <p:nvPr/>
          </p:nvSpPr>
          <p:spPr>
            <a:xfrm>
              <a:off x="3808172" y="1302467"/>
              <a:ext cx="2775067" cy="442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dirty="0">
                  <a:solidFill>
                    <a:srgbClr val="1A68B3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rPr>
                <a:t>2</a:t>
              </a:r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)</a:t>
              </a:r>
              <a:r>
                <a:rPr lang="ko-KR" altLang="en-US" sz="3200" b="1" i="0" dirty="0" err="1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청호동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 벽화골목 ‘아바이길’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896DAEBB-8E17-46E2-AA0C-D071EAFA7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121" y="3510930"/>
            <a:ext cx="4062879" cy="330886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551D808-DFC5-4E5B-884C-5D4C36B28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347" y="1047647"/>
            <a:ext cx="4095750" cy="309562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378DC47-577E-42C1-B90E-96D9E359CD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69" y="1043297"/>
            <a:ext cx="3215595" cy="267444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8915F950-F8F5-4CBE-876B-F43729D1B1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19" y="3804600"/>
            <a:ext cx="3053400" cy="30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08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90C1AD57-59AE-4045-BE22-1B669594D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100" y="613381"/>
            <a:ext cx="8314472" cy="6198271"/>
          </a:xfrm>
          <a:prstGeom prst="rect">
            <a:avLst/>
          </a:prstGeom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속초시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束草市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8436CE87-35C5-451A-9E22-5DC2770D77FC}"/>
              </a:ext>
            </a:extLst>
          </p:cNvPr>
          <p:cNvGrpSpPr/>
          <p:nvPr/>
        </p:nvGrpSpPr>
        <p:grpSpPr>
          <a:xfrm>
            <a:off x="8210686" y="-318210"/>
            <a:ext cx="3769382" cy="1634832"/>
            <a:chOff x="7753350" y="5463711"/>
            <a:chExt cx="3962400" cy="1671843"/>
          </a:xfrm>
        </p:grpSpPr>
        <p:pic>
          <p:nvPicPr>
            <p:cNvPr id="10" name="グラフィックス 9">
              <a:extLst>
                <a:ext uri="{FF2B5EF4-FFF2-40B4-BE49-F238E27FC236}">
                  <a16:creationId xmlns:a16="http://schemas.microsoft.com/office/drawing/2014/main" id="{CE87B940-ECE4-436C-BCAC-5D68B9AD6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53350" y="5463711"/>
              <a:ext cx="3962400" cy="1671843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F17B82EA-0B2D-4E6A-9783-9E4D29DA2A01}"/>
                </a:ext>
              </a:extLst>
            </p:cNvPr>
            <p:cNvSpPr txBox="1"/>
            <p:nvPr/>
          </p:nvSpPr>
          <p:spPr>
            <a:xfrm>
              <a:off x="8206849" y="5789125"/>
              <a:ext cx="3055401" cy="723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material 1</a:t>
              </a:r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の</a:t>
              </a:r>
              <a:r>
                <a:rPr lang="en-US" altLang="ja-JP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36</a:t>
              </a:r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  <a:endParaRPr kumimoji="1" lang="en-US" altLang="ja-JP" sz="2000" b="1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北の部分</a:t>
              </a:r>
            </a:p>
          </p:txBody>
        </p:sp>
      </p:grpSp>
      <p:sp>
        <p:nvSpPr>
          <p:cNvPr id="8" name="楕円 7">
            <a:extLst>
              <a:ext uri="{FF2B5EF4-FFF2-40B4-BE49-F238E27FC236}">
                <a16:creationId xmlns:a16="http://schemas.microsoft.com/office/drawing/2014/main" id="{34FD86E7-FC7B-4DD7-8EA1-5A8A71C0C212}"/>
              </a:ext>
            </a:extLst>
          </p:cNvPr>
          <p:cNvSpPr/>
          <p:nvPr/>
        </p:nvSpPr>
        <p:spPr>
          <a:xfrm>
            <a:off x="3640426" y="2724789"/>
            <a:ext cx="1219200" cy="11239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D624929A-B698-4590-8FFF-BB868683C548}"/>
              </a:ext>
            </a:extLst>
          </p:cNvPr>
          <p:cNvSpPr/>
          <p:nvPr/>
        </p:nvSpPr>
        <p:spPr>
          <a:xfrm>
            <a:off x="8661144" y="3105149"/>
            <a:ext cx="1351507" cy="7524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386C88D7-4D67-4413-97BA-2E4867C2F98D}"/>
              </a:ext>
            </a:extLst>
          </p:cNvPr>
          <p:cNvSpPr/>
          <p:nvPr/>
        </p:nvSpPr>
        <p:spPr>
          <a:xfrm>
            <a:off x="8982075" y="3741091"/>
            <a:ext cx="1113301" cy="6173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0756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속초시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束草市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72D032D-F4C3-452D-AC69-4263D33D9A2C}"/>
              </a:ext>
            </a:extLst>
          </p:cNvPr>
          <p:cNvGrpSpPr/>
          <p:nvPr/>
        </p:nvGrpSpPr>
        <p:grpSpPr>
          <a:xfrm>
            <a:off x="5086350" y="127556"/>
            <a:ext cx="3771899" cy="773239"/>
            <a:chOff x="3631247" y="1266450"/>
            <a:chExt cx="2879410" cy="584775"/>
          </a:xfrm>
        </p:grpSpPr>
        <p:pic>
          <p:nvPicPr>
            <p:cNvPr id="14" name="グラフィックス 13">
              <a:extLst>
                <a:ext uri="{FF2B5EF4-FFF2-40B4-BE49-F238E27FC236}">
                  <a16:creationId xmlns:a16="http://schemas.microsoft.com/office/drawing/2014/main" id="{C0FDF931-5B5E-4331-ABA4-4A46654A8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31247" y="1266450"/>
              <a:ext cx="2879410" cy="584775"/>
            </a:xfrm>
            <a:prstGeom prst="rect">
              <a:avLst/>
            </a:prstGeom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F5C2F46-839E-4DD1-AD13-E2211E657781}"/>
                </a:ext>
              </a:extLst>
            </p:cNvPr>
            <p:cNvSpPr txBox="1"/>
            <p:nvPr/>
          </p:nvSpPr>
          <p:spPr>
            <a:xfrm>
              <a:off x="3808173" y="1302467"/>
              <a:ext cx="2525556" cy="442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3)</a:t>
              </a:r>
              <a:r>
                <a:rPr lang="ko-KR" altLang="en-US" sz="3200" b="1" i="0" dirty="0" err="1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영랑호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 永郞湖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6738539-8003-4735-A1F3-1942819F5B7B}"/>
              </a:ext>
            </a:extLst>
          </p:cNvPr>
          <p:cNvSpPr txBox="1"/>
          <p:nvPr/>
        </p:nvSpPr>
        <p:spPr>
          <a:xfrm>
            <a:off x="322677" y="1122586"/>
            <a:ext cx="711634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신라시대의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화랑인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영랑</a:t>
            </a:r>
            <a:r>
              <a:rPr lang="en-US" altLang="ja-JP" sz="3600" kern="0" dirty="0">
                <a:solidFill>
                  <a:srgbClr val="222222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Arial" panose="020B0604020202020204" pitchFamily="34" charset="0"/>
              </a:rPr>
              <a:t>(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永郞</a:t>
            </a:r>
            <a:r>
              <a:rPr lang="en-US" altLang="ja-JP" sz="3600" kern="0" dirty="0">
                <a:solidFill>
                  <a:srgbClr val="222222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Arial" panose="020B0604020202020204" pitchFamily="34" charset="0"/>
              </a:rPr>
              <a:t>)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이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발견했다는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기록이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삼국유사</a:t>
            </a:r>
            <a:r>
              <a:rPr lang="en-US" altLang="ja-JP" sz="3600" kern="0" dirty="0">
                <a:solidFill>
                  <a:srgbClr val="222222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Arial" panose="020B0604020202020204" pitchFamily="34" charset="0"/>
              </a:rPr>
              <a:t>(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三國遺事</a:t>
            </a:r>
            <a:r>
              <a:rPr lang="en-US" altLang="ja-JP" sz="3600" kern="0" dirty="0">
                <a:solidFill>
                  <a:srgbClr val="222222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Arial" panose="020B0604020202020204" pitchFamily="34" charset="0"/>
              </a:rPr>
              <a:t>)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에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있어서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현재의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이름이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지어졌다</a:t>
            </a:r>
            <a:r>
              <a:rPr lang="en-US" altLang="ja-JP" sz="3600" kern="0" dirty="0">
                <a:solidFill>
                  <a:srgbClr val="222222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Arial" panose="020B0604020202020204" pitchFamily="34" charset="0"/>
              </a:rPr>
              <a:t>.</a:t>
            </a:r>
            <a:endParaRPr kumimoji="1" lang="en-US" altLang="ja-JP" sz="3600" kern="0" dirty="0">
              <a:solidFill>
                <a:srgbClr val="222222"/>
              </a:solidFill>
              <a:latin typeface="ＭＳ 明朝" panose="02020609040205080304" pitchFamily="17" charset="-128"/>
              <a:ea typeface="游明朝" panose="02020400000000000000" pitchFamily="18" charset="-128"/>
              <a:cs typeface="Arial" panose="020B0604020202020204" pitchFamily="34" charset="0"/>
            </a:endParaRPr>
          </a:p>
          <a:p>
            <a:r>
              <a:rPr lang="ko-KR" altLang="en-US" sz="3600" kern="0" dirty="0">
                <a:solidFill>
                  <a:srgbClr val="222222"/>
                </a:solidFill>
                <a:latin typeface="游明朝" panose="02020400000000000000" pitchFamily="18" charset="-128"/>
                <a:ea typeface="Batang" panose="02030600000101010101" pitchFamily="18" charset="-127"/>
              </a:rPr>
              <a:t>바다의 일부가 사취</a:t>
            </a:r>
            <a:r>
              <a:rPr lang="en-US" altLang="ko-KR" sz="3600" kern="0" dirty="0">
                <a:solidFill>
                  <a:srgbClr val="222222"/>
                </a:solidFill>
                <a:latin typeface="游明朝" panose="02020400000000000000" pitchFamily="18" charset="-128"/>
                <a:ea typeface="Batang" panose="02030600000101010101" pitchFamily="18" charset="-127"/>
              </a:rPr>
              <a:t>, </a:t>
            </a:r>
            <a:r>
              <a:rPr lang="ko-KR" altLang="en-US" sz="3600" kern="0" dirty="0">
                <a:solidFill>
                  <a:srgbClr val="222222"/>
                </a:solidFill>
                <a:latin typeface="游明朝" panose="02020400000000000000" pitchFamily="18" charset="-128"/>
                <a:ea typeface="Batang" panose="02030600000101010101" pitchFamily="18" charset="-127"/>
              </a:rPr>
              <a:t>사주 등에 의하여 바깥 바다와 분리되어 형상된 석호이다</a:t>
            </a:r>
            <a:r>
              <a:rPr lang="en-US" altLang="ko-KR" sz="3600" kern="0" dirty="0">
                <a:solidFill>
                  <a:srgbClr val="222222"/>
                </a:solidFill>
                <a:latin typeface="游明朝" panose="02020400000000000000" pitchFamily="18" charset="-128"/>
                <a:ea typeface="Batang" panose="02030600000101010101" pitchFamily="18" charset="-127"/>
              </a:rPr>
              <a:t>. </a:t>
            </a:r>
            <a:r>
              <a:rPr lang="ko-KR" altLang="en-US" sz="3600" kern="0" dirty="0">
                <a:solidFill>
                  <a:srgbClr val="222222"/>
                </a:solidFill>
                <a:latin typeface="游明朝" panose="02020400000000000000" pitchFamily="18" charset="-128"/>
                <a:ea typeface="Batang" panose="02030600000101010101" pitchFamily="18" charset="-127"/>
              </a:rPr>
              <a:t>고성의 </a:t>
            </a:r>
            <a:r>
              <a:rPr lang="ko-KR" altLang="en-US" sz="3600" kern="0" dirty="0" err="1">
                <a:solidFill>
                  <a:srgbClr val="222222"/>
                </a:solidFill>
                <a:latin typeface="游明朝" panose="02020400000000000000" pitchFamily="18" charset="-128"/>
                <a:ea typeface="Batang" panose="02030600000101010101" pitchFamily="18" charset="-127"/>
              </a:rPr>
              <a:t>화진호</a:t>
            </a:r>
            <a:r>
              <a:rPr lang="en-US" altLang="ko-KR" sz="3600" kern="0" dirty="0">
                <a:solidFill>
                  <a:srgbClr val="222222"/>
                </a:solidFill>
                <a:latin typeface="游明朝" panose="02020400000000000000" pitchFamily="18" charset="-128"/>
                <a:ea typeface="Batang" panose="02030600000101010101" pitchFamily="18" charset="-127"/>
              </a:rPr>
              <a:t>, </a:t>
            </a:r>
            <a:r>
              <a:rPr lang="ko-KR" altLang="en-US" sz="3600" kern="0" dirty="0">
                <a:solidFill>
                  <a:srgbClr val="222222"/>
                </a:solidFill>
                <a:latin typeface="游明朝" panose="02020400000000000000" pitchFamily="18" charset="-128"/>
                <a:ea typeface="Batang" panose="02030600000101010101" pitchFamily="18" charset="-127"/>
              </a:rPr>
              <a:t>송지호</a:t>
            </a:r>
            <a:r>
              <a:rPr lang="en-US" altLang="ko-KR" sz="3600" kern="0" dirty="0">
                <a:solidFill>
                  <a:srgbClr val="222222"/>
                </a:solidFill>
                <a:latin typeface="游明朝" panose="02020400000000000000" pitchFamily="18" charset="-128"/>
                <a:ea typeface="Batang" panose="02030600000101010101" pitchFamily="18" charset="-127"/>
              </a:rPr>
              <a:t>, </a:t>
            </a:r>
            <a:r>
              <a:rPr lang="ko-KR" altLang="en-US" sz="3600" kern="0" dirty="0" err="1">
                <a:solidFill>
                  <a:srgbClr val="222222"/>
                </a:solidFill>
                <a:latin typeface="游明朝" panose="02020400000000000000" pitchFamily="18" charset="-128"/>
                <a:ea typeface="Batang" panose="02030600000101010101" pitchFamily="18" charset="-127"/>
              </a:rPr>
              <a:t>영랑호</a:t>
            </a:r>
            <a:r>
              <a:rPr lang="en-US" altLang="ko-KR" sz="3600" kern="0" dirty="0">
                <a:solidFill>
                  <a:srgbClr val="222222"/>
                </a:solidFill>
                <a:latin typeface="游明朝" panose="02020400000000000000" pitchFamily="18" charset="-128"/>
                <a:ea typeface="Batang" panose="02030600000101010101" pitchFamily="18" charset="-127"/>
              </a:rPr>
              <a:t>, </a:t>
            </a:r>
            <a:r>
              <a:rPr lang="ko-KR" altLang="en-US" sz="3600" kern="0" dirty="0" err="1">
                <a:solidFill>
                  <a:srgbClr val="222222"/>
                </a:solidFill>
                <a:latin typeface="游明朝" panose="02020400000000000000" pitchFamily="18" charset="-128"/>
                <a:ea typeface="Batang" panose="02030600000101010101" pitchFamily="18" charset="-127"/>
              </a:rPr>
              <a:t>청초호</a:t>
            </a:r>
            <a:r>
              <a:rPr lang="ko-KR" altLang="en-US" sz="3600" kern="0" dirty="0">
                <a:solidFill>
                  <a:srgbClr val="222222"/>
                </a:solidFill>
                <a:latin typeface="游明朝" panose="02020400000000000000" pitchFamily="18" charset="-128"/>
                <a:ea typeface="Batang" panose="02030600000101010101" pitchFamily="18" charset="-127"/>
              </a:rPr>
              <a:t> 등이 </a:t>
            </a:r>
            <a:r>
              <a:rPr lang="ko-KR" altLang="en-US" sz="3600" kern="0" dirty="0" err="1">
                <a:solidFill>
                  <a:srgbClr val="FF00FF"/>
                </a:solidFill>
                <a:latin typeface="游明朝" panose="02020400000000000000" pitchFamily="18" charset="-128"/>
                <a:ea typeface="Batang" panose="02030600000101010101" pitchFamily="18" charset="-127"/>
              </a:rPr>
              <a:t>석호</a:t>
            </a:r>
            <a:r>
              <a:rPr lang="ko-KR" altLang="en-US" sz="3600" kern="0" dirty="0" err="1">
                <a:solidFill>
                  <a:srgbClr val="222222"/>
                </a:solidFill>
                <a:latin typeface="游明朝" panose="02020400000000000000" pitchFamily="18" charset="-128"/>
                <a:ea typeface="Batang" panose="02030600000101010101" pitchFamily="18" charset="-127"/>
              </a:rPr>
              <a:t>에</a:t>
            </a:r>
            <a:r>
              <a:rPr lang="ko-KR" altLang="en-US" sz="3600" kern="0" dirty="0">
                <a:solidFill>
                  <a:srgbClr val="222222"/>
                </a:solidFill>
                <a:latin typeface="游明朝" panose="02020400000000000000" pitchFamily="18" charset="-128"/>
                <a:ea typeface="Batang" panose="02030600000101010101" pitchFamily="18" charset="-127"/>
              </a:rPr>
              <a:t> 해당한다</a:t>
            </a:r>
            <a:r>
              <a:rPr lang="en-US" altLang="ko-KR" sz="3600" kern="0" dirty="0">
                <a:solidFill>
                  <a:srgbClr val="222222"/>
                </a:solidFill>
                <a:latin typeface="游明朝" panose="02020400000000000000" pitchFamily="18" charset="-128"/>
                <a:ea typeface="Batang" panose="02030600000101010101" pitchFamily="18" charset="-127"/>
              </a:rPr>
              <a:t>.</a:t>
            </a:r>
            <a:endParaRPr lang="ja-JP" altLang="en-US" sz="3600" kern="0" dirty="0">
              <a:solidFill>
                <a:srgbClr val="222222"/>
              </a:solidFill>
              <a:latin typeface="游明朝" panose="02020400000000000000" pitchFamily="18" charset="-128"/>
              <a:ea typeface="Batang" panose="02030600000101010101" pitchFamily="18" charset="-127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0D3E6B0-29D5-4260-BC60-B332DF77F6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895" y="1057275"/>
            <a:ext cx="3635989" cy="249555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651C86A-3B3A-4331-90A4-587BC757D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775" y="3806321"/>
            <a:ext cx="4288248" cy="241214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6E08F65-66AA-4692-88FF-C60F178F5E4E}"/>
              </a:ext>
            </a:extLst>
          </p:cNvPr>
          <p:cNvSpPr txBox="1"/>
          <p:nvPr/>
        </p:nvSpPr>
        <p:spPr>
          <a:xfrm>
            <a:off x="8858245" y="238125"/>
            <a:ext cx="3635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ja-JP" sz="3600" b="1" kern="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석호</a:t>
            </a:r>
            <a:r>
              <a:rPr lang="ja-JP" altLang="ja-JP" sz="3600" b="1" kern="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潟湖</a:t>
            </a:r>
            <a:r>
              <a:rPr lang="ja-JP" altLang="ja-JP" sz="3600" b="1" kern="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明朝" panose="02020609040205080304" pitchFamily="17" charset="-128"/>
                <a:cs typeface="Batang" panose="02030600000101010101" pitchFamily="18" charset="-127"/>
              </a:rPr>
              <a:t>せきこ</a:t>
            </a:r>
            <a:endParaRPr kumimoji="1" lang="ja-JP" altLang="en-US" sz="36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971D94E-0A75-43D8-AB26-729CC0907A40}"/>
              </a:ext>
            </a:extLst>
          </p:cNvPr>
          <p:cNvSpPr/>
          <p:nvPr/>
        </p:nvSpPr>
        <p:spPr>
          <a:xfrm>
            <a:off x="6161502" y="5523136"/>
            <a:ext cx="2358581" cy="695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kern="0" dirty="0" err="1">
                <a:solidFill>
                  <a:srgbClr val="0070C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영랑호</a:t>
            </a:r>
            <a:r>
              <a:rPr lang="ko-KR" altLang="en-US" sz="2400" b="1" kern="0" dirty="0">
                <a:solidFill>
                  <a:srgbClr val="0070C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 </a:t>
            </a:r>
            <a:r>
              <a:rPr lang="ko-KR" altLang="en-US" sz="2400" b="1" kern="0" dirty="0" err="1">
                <a:solidFill>
                  <a:srgbClr val="0070C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범바위</a:t>
            </a:r>
            <a:endParaRPr kumimoji="1" lang="ja-JP" altLang="en-US" sz="2400" b="1" dirty="0">
              <a:solidFill>
                <a:srgbClr val="0070C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920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속초시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束草市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72D032D-F4C3-452D-AC69-4263D33D9A2C}"/>
              </a:ext>
            </a:extLst>
          </p:cNvPr>
          <p:cNvGrpSpPr/>
          <p:nvPr/>
        </p:nvGrpSpPr>
        <p:grpSpPr>
          <a:xfrm>
            <a:off x="6096000" y="164848"/>
            <a:ext cx="3771899" cy="773239"/>
            <a:chOff x="3631247" y="1266450"/>
            <a:chExt cx="2879410" cy="584775"/>
          </a:xfrm>
        </p:grpSpPr>
        <p:pic>
          <p:nvPicPr>
            <p:cNvPr id="14" name="グラフィックス 13">
              <a:extLst>
                <a:ext uri="{FF2B5EF4-FFF2-40B4-BE49-F238E27FC236}">
                  <a16:creationId xmlns:a16="http://schemas.microsoft.com/office/drawing/2014/main" id="{C0FDF931-5B5E-4331-ABA4-4A46654A8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31247" y="1266450"/>
              <a:ext cx="2879410" cy="584775"/>
            </a:xfrm>
            <a:prstGeom prst="rect">
              <a:avLst/>
            </a:prstGeom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F5C2F46-839E-4DD1-AD13-E2211E657781}"/>
                </a:ext>
              </a:extLst>
            </p:cNvPr>
            <p:cNvSpPr txBox="1"/>
            <p:nvPr/>
          </p:nvSpPr>
          <p:spPr>
            <a:xfrm>
              <a:off x="3808173" y="1302467"/>
              <a:ext cx="2525556" cy="442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dirty="0">
                  <a:solidFill>
                    <a:srgbClr val="1A68B3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rPr>
                <a:t>3</a:t>
              </a:r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)</a:t>
              </a:r>
              <a:r>
                <a:rPr lang="ko-KR" altLang="en-US" sz="3200" b="1" i="0" dirty="0" err="1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영랑호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 永郞湖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pic>
        <p:nvPicPr>
          <p:cNvPr id="3" name="オンライン メディア 2" title="영랑호 범바위-화랑 영랑이 반한 기암.">
            <a:hlinkClick r:id="" action="ppaction://media"/>
            <a:extLst>
              <a:ext uri="{FF2B5EF4-FFF2-40B4-BE49-F238E27FC236}">
                <a16:creationId xmlns:a16="http://schemas.microsoft.com/office/drawing/2014/main" id="{6DB25701-3DE7-40D5-AECD-A7D2269BFAF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99735" y="1085850"/>
            <a:ext cx="9840136" cy="555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4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E5DB479-83AC-4961-8683-C5B116967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1" t="3889" r="5404" b="31805"/>
          <a:stretch/>
        </p:blipFill>
        <p:spPr>
          <a:xfrm>
            <a:off x="5900029" y="114300"/>
            <a:ext cx="5987172" cy="622935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BCB82D7-45AC-4CA2-83BD-933581C4F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9" y="193166"/>
            <a:ext cx="3615709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84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속초시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束草市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DBBF950-BD10-4366-BA28-77865707CF44}"/>
              </a:ext>
            </a:extLst>
          </p:cNvPr>
          <p:cNvGrpSpPr/>
          <p:nvPr/>
        </p:nvGrpSpPr>
        <p:grpSpPr>
          <a:xfrm>
            <a:off x="5432166" y="226761"/>
            <a:ext cx="6361627" cy="773239"/>
            <a:chOff x="3739380" y="1266433"/>
            <a:chExt cx="2775067" cy="584775"/>
          </a:xfrm>
        </p:grpSpPr>
        <p:pic>
          <p:nvPicPr>
            <p:cNvPr id="15" name="グラフィックス 14">
              <a:extLst>
                <a:ext uri="{FF2B5EF4-FFF2-40B4-BE49-F238E27FC236}">
                  <a16:creationId xmlns:a16="http://schemas.microsoft.com/office/drawing/2014/main" id="{AF8E3AB0-68D3-4AE6-B7B8-C3B9FB46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39380" y="1266433"/>
              <a:ext cx="2745529" cy="584775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8EA06CB5-93FB-4CB0-8151-C1B1DA05E8F3}"/>
                </a:ext>
              </a:extLst>
            </p:cNvPr>
            <p:cNvSpPr txBox="1"/>
            <p:nvPr/>
          </p:nvSpPr>
          <p:spPr>
            <a:xfrm>
              <a:off x="3739380" y="1295248"/>
              <a:ext cx="2775067" cy="442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dirty="0">
                  <a:solidFill>
                    <a:srgbClr val="1A68B3"/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4</a:t>
              </a:r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속초등대전망대 束草灯台展望台</a:t>
              </a:r>
            </a:p>
          </p:txBody>
        </p:sp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32163B3C-B24A-46E9-9EEC-8F6ECCE423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16" y="1214437"/>
            <a:ext cx="5552295" cy="368141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51A81F3-0616-4E97-A4BE-2C6F13BB94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852" y="1238250"/>
            <a:ext cx="4913269" cy="3681412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E70739A-6F11-4736-97CB-8E833FE6B13A}"/>
              </a:ext>
            </a:extLst>
          </p:cNvPr>
          <p:cNvSpPr/>
          <p:nvPr/>
        </p:nvSpPr>
        <p:spPr>
          <a:xfrm>
            <a:off x="8488619" y="4571999"/>
            <a:ext cx="3305174" cy="695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영금정</a:t>
            </a:r>
            <a:r>
              <a:rPr lang="ko-KR" altLang="en-US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 해맞이 정자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30396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D6691040-6D47-415F-9E8E-57E6C9871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326" y="200025"/>
            <a:ext cx="7128898" cy="6858000"/>
          </a:xfrm>
          <a:prstGeom prst="rect">
            <a:avLst/>
          </a:prstGeom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208278" y="296668"/>
            <a:ext cx="7354572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속초시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束草市</a:t>
            </a:r>
            <a:r>
              <a:rPr lang="ja-JP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バスターミナル到着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DBBF950-BD10-4366-BA28-77865707CF44}"/>
              </a:ext>
            </a:extLst>
          </p:cNvPr>
          <p:cNvGrpSpPr/>
          <p:nvPr/>
        </p:nvGrpSpPr>
        <p:grpSpPr>
          <a:xfrm>
            <a:off x="884418" y="1851755"/>
            <a:ext cx="3483234" cy="773239"/>
            <a:chOff x="3739380" y="1266433"/>
            <a:chExt cx="2745529" cy="584775"/>
          </a:xfrm>
        </p:grpSpPr>
        <p:pic>
          <p:nvPicPr>
            <p:cNvPr id="15" name="グラフィックス 14">
              <a:extLst>
                <a:ext uri="{FF2B5EF4-FFF2-40B4-BE49-F238E27FC236}">
                  <a16:creationId xmlns:a16="http://schemas.microsoft.com/office/drawing/2014/main" id="{AF8E3AB0-68D3-4AE6-B7B8-C3B9FB46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39380" y="1266433"/>
              <a:ext cx="2745529" cy="584775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8EA06CB5-93FB-4CB0-8151-C1B1DA05E8F3}"/>
                </a:ext>
              </a:extLst>
            </p:cNvPr>
            <p:cNvSpPr txBox="1"/>
            <p:nvPr/>
          </p:nvSpPr>
          <p:spPr>
            <a:xfrm>
              <a:off x="3958250" y="1319302"/>
              <a:ext cx="2368049" cy="442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b="1" i="0" dirty="0" err="1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더블루테라호텔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B66CA617-C374-431B-AA16-715A228B5793}"/>
              </a:ext>
            </a:extLst>
          </p:cNvPr>
          <p:cNvGrpSpPr/>
          <p:nvPr/>
        </p:nvGrpSpPr>
        <p:grpSpPr>
          <a:xfrm>
            <a:off x="9802496" y="148365"/>
            <a:ext cx="2389503" cy="1843087"/>
            <a:chOff x="9802496" y="148365"/>
            <a:chExt cx="2389503" cy="1843087"/>
          </a:xfrm>
        </p:grpSpPr>
        <p:pic>
          <p:nvPicPr>
            <p:cNvPr id="21" name="グラフィックス 20">
              <a:extLst>
                <a:ext uri="{FF2B5EF4-FFF2-40B4-BE49-F238E27FC236}">
                  <a16:creationId xmlns:a16="http://schemas.microsoft.com/office/drawing/2014/main" id="{1208998E-8F98-4B4A-8E15-405AFB5EA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02496" y="148365"/>
              <a:ext cx="2389503" cy="1843087"/>
            </a:xfrm>
            <a:prstGeom prst="rect">
              <a:avLst/>
            </a:prstGeom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4710A7E2-4D9A-4CDE-A258-5429F0727DFE}"/>
                </a:ext>
              </a:extLst>
            </p:cNvPr>
            <p:cNvSpPr txBox="1"/>
            <p:nvPr/>
          </p:nvSpPr>
          <p:spPr>
            <a:xfrm>
              <a:off x="10075646" y="495895"/>
              <a:ext cx="181171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b="1" dirty="0">
                  <a:solidFill>
                    <a:srgbClr val="0070C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ホテルは</a:t>
              </a:r>
              <a:endParaRPr kumimoji="1" lang="en-US" altLang="ja-JP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b="1" dirty="0">
                  <a:solidFill>
                    <a:srgbClr val="0070C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ターミナルから</a:t>
              </a:r>
              <a:endParaRPr kumimoji="1" lang="en-US" altLang="ja-JP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b="1" dirty="0">
                  <a:solidFill>
                    <a:srgbClr val="0070C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徒歩</a:t>
              </a:r>
              <a:r>
                <a:rPr kumimoji="1" lang="en-US" altLang="ja-JP" b="1" dirty="0">
                  <a:solidFill>
                    <a:srgbClr val="0070C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7</a:t>
              </a:r>
              <a:r>
                <a:rPr kumimoji="1" lang="ja-JP" altLang="en-US" b="1" dirty="0">
                  <a:solidFill>
                    <a:srgbClr val="0070C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分くらい</a:t>
              </a:r>
            </a:p>
          </p:txBody>
        </p:sp>
      </p:grpSp>
      <p:sp>
        <p:nvSpPr>
          <p:cNvPr id="23" name="楕円 22">
            <a:extLst>
              <a:ext uri="{FF2B5EF4-FFF2-40B4-BE49-F238E27FC236}">
                <a16:creationId xmlns:a16="http://schemas.microsoft.com/office/drawing/2014/main" id="{1F00BC85-F0C9-4169-8001-E392E206BB2F}"/>
              </a:ext>
            </a:extLst>
          </p:cNvPr>
          <p:cNvSpPr/>
          <p:nvPr/>
        </p:nvSpPr>
        <p:spPr>
          <a:xfrm>
            <a:off x="9915525" y="1714501"/>
            <a:ext cx="250875" cy="2769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A8C34670-3096-4A9D-979D-2446655B9512}"/>
              </a:ext>
            </a:extLst>
          </p:cNvPr>
          <p:cNvSpPr/>
          <p:nvPr/>
        </p:nvSpPr>
        <p:spPr>
          <a:xfrm>
            <a:off x="9334500" y="1419225"/>
            <a:ext cx="857250" cy="20955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3F765B01-567A-48EE-9615-8456669BC119}"/>
              </a:ext>
            </a:extLst>
          </p:cNvPr>
          <p:cNvGrpSpPr/>
          <p:nvPr/>
        </p:nvGrpSpPr>
        <p:grpSpPr>
          <a:xfrm>
            <a:off x="5276850" y="2675797"/>
            <a:ext cx="1933575" cy="460527"/>
            <a:chOff x="5276850" y="2675797"/>
            <a:chExt cx="1933575" cy="460527"/>
          </a:xfrm>
        </p:grpSpPr>
        <p:pic>
          <p:nvPicPr>
            <p:cNvPr id="30" name="グラフィックス 29">
              <a:extLst>
                <a:ext uri="{FF2B5EF4-FFF2-40B4-BE49-F238E27FC236}">
                  <a16:creationId xmlns:a16="http://schemas.microsoft.com/office/drawing/2014/main" id="{0ED3DE12-D801-4BD0-BBBD-2D1AABFCA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276850" y="2675797"/>
              <a:ext cx="1933575" cy="447675"/>
            </a:xfrm>
            <a:prstGeom prst="rect">
              <a:avLst/>
            </a:prstGeom>
          </p:spPr>
        </p:pic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812F1BB7-4E97-446C-9680-F6AE508E76D9}"/>
                </a:ext>
              </a:extLst>
            </p:cNvPr>
            <p:cNvSpPr txBox="1"/>
            <p:nvPr/>
          </p:nvSpPr>
          <p:spPr>
            <a:xfrm>
              <a:off x="5343390" y="2766992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>
                  <a:solidFill>
                    <a:srgbClr val="0070C0"/>
                  </a:solidFill>
                </a:rPr>
                <a:t>バスターミナル</a:t>
              </a:r>
            </a:p>
          </p:txBody>
        </p:sp>
      </p:grp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56479AC5-EC35-4FCF-A74E-0C561B5F63C3}"/>
              </a:ext>
            </a:extLst>
          </p:cNvPr>
          <p:cNvCxnSpPr>
            <a:cxnSpLocks/>
          </p:cNvCxnSpPr>
          <p:nvPr/>
        </p:nvCxnSpPr>
        <p:spPr>
          <a:xfrm flipH="1">
            <a:off x="6139274" y="1628775"/>
            <a:ext cx="3338102" cy="1219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F52AB043-B298-4424-87E2-33F321CE1830}"/>
              </a:ext>
            </a:extLst>
          </p:cNvPr>
          <p:cNvGrpSpPr/>
          <p:nvPr/>
        </p:nvGrpSpPr>
        <p:grpSpPr>
          <a:xfrm>
            <a:off x="7596293" y="2661063"/>
            <a:ext cx="1933575" cy="460527"/>
            <a:chOff x="5276850" y="2675797"/>
            <a:chExt cx="1933575" cy="460527"/>
          </a:xfrm>
        </p:grpSpPr>
        <p:pic>
          <p:nvPicPr>
            <p:cNvPr id="36" name="グラフィックス 35">
              <a:extLst>
                <a:ext uri="{FF2B5EF4-FFF2-40B4-BE49-F238E27FC236}">
                  <a16:creationId xmlns:a16="http://schemas.microsoft.com/office/drawing/2014/main" id="{4F7202AC-E1DE-4EA6-AE7A-BD551D512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276850" y="2675797"/>
              <a:ext cx="1933575" cy="447675"/>
            </a:xfrm>
            <a:prstGeom prst="rect">
              <a:avLst/>
            </a:prstGeom>
          </p:spPr>
        </p:pic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ECBBB9B1-0EBD-4A87-85AE-6AD8BF950445}"/>
                </a:ext>
              </a:extLst>
            </p:cNvPr>
            <p:cNvSpPr txBox="1"/>
            <p:nvPr/>
          </p:nvSpPr>
          <p:spPr>
            <a:xfrm>
              <a:off x="5343390" y="2766992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>
                  <a:solidFill>
                    <a:srgbClr val="0070C0"/>
                  </a:solidFill>
                </a:rPr>
                <a:t>ホテル</a:t>
              </a:r>
            </a:p>
          </p:txBody>
        </p:sp>
      </p:grp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57C74143-B086-40C9-B910-6425007446E7}"/>
              </a:ext>
            </a:extLst>
          </p:cNvPr>
          <p:cNvCxnSpPr>
            <a:cxnSpLocks/>
          </p:cNvCxnSpPr>
          <p:nvPr/>
        </p:nvCxnSpPr>
        <p:spPr>
          <a:xfrm flipH="1">
            <a:off x="8705641" y="1875139"/>
            <a:ext cx="1355775" cy="10396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6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74F532A-F845-47BB-8FF8-0B679C521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33" y="1190625"/>
            <a:ext cx="3905250" cy="4762500"/>
          </a:xfrm>
          <a:prstGeom prst="rect">
            <a:avLst/>
          </a:prstGeom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속초시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束草市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FAEC171-1844-4F40-BF53-75E129F4A2D2}"/>
              </a:ext>
            </a:extLst>
          </p:cNvPr>
          <p:cNvSpPr txBox="1"/>
          <p:nvPr/>
        </p:nvSpPr>
        <p:spPr>
          <a:xfrm>
            <a:off x="238125" y="1228725"/>
            <a:ext cx="86586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0" i="0" dirty="0">
                <a:solidFill>
                  <a:srgbClr val="0070C0"/>
                </a:solidFill>
                <a:effectLst/>
                <a:latin typeface="Noto Sans KR"/>
              </a:rPr>
              <a:t>강원 속초시 동해대로 </a:t>
            </a:r>
            <a:r>
              <a:rPr lang="en-US" altLang="ko-KR" sz="2800" b="0" i="0" dirty="0">
                <a:solidFill>
                  <a:srgbClr val="0070C0"/>
                </a:solidFill>
                <a:effectLst/>
                <a:latin typeface="Noto Sans KR"/>
              </a:rPr>
              <a:t>3920 (</a:t>
            </a:r>
            <a:r>
              <a:rPr lang="ko-KR" altLang="en-US" sz="2800" b="0" i="0" dirty="0" err="1">
                <a:solidFill>
                  <a:srgbClr val="0070C0"/>
                </a:solidFill>
                <a:effectLst/>
                <a:latin typeface="Noto Sans KR"/>
              </a:rPr>
              <a:t>조양동</a:t>
            </a:r>
            <a:r>
              <a:rPr lang="en-US" altLang="ko-KR" sz="2800" b="0" i="0" dirty="0">
                <a:solidFill>
                  <a:srgbClr val="0070C0"/>
                </a:solidFill>
                <a:effectLst/>
                <a:latin typeface="Noto Sans KR"/>
              </a:rPr>
              <a:t>) </a:t>
            </a:r>
          </a:p>
          <a:p>
            <a:r>
              <a:rPr lang="en-US" altLang="ja-JP" sz="2800" b="0" i="0" dirty="0">
                <a:solidFill>
                  <a:srgbClr val="0070C0"/>
                </a:solidFill>
                <a:effectLst/>
                <a:latin typeface="Noto Sans KR"/>
              </a:rPr>
              <a:t>THE BLUETERRA HOTEL BY BLUE HORIZON T.033-633-2801</a:t>
            </a:r>
            <a:endParaRPr kumimoji="1" lang="ja-JP" altLang="en-US" sz="2800" dirty="0">
              <a:solidFill>
                <a:srgbClr val="0070C0"/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C3185D7-CCA5-455E-9D96-FD207BD39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43" y="3174116"/>
            <a:ext cx="4667250" cy="3314700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9CB2BBF0-1D77-4263-BD3E-A4943B38B7B9}"/>
              </a:ext>
            </a:extLst>
          </p:cNvPr>
          <p:cNvGrpSpPr/>
          <p:nvPr/>
        </p:nvGrpSpPr>
        <p:grpSpPr>
          <a:xfrm>
            <a:off x="350717" y="2044432"/>
            <a:ext cx="3608268" cy="2769136"/>
            <a:chOff x="647699" y="2144732"/>
            <a:chExt cx="3608268" cy="2769136"/>
          </a:xfrm>
        </p:grpSpPr>
        <p:pic>
          <p:nvPicPr>
            <p:cNvPr id="10" name="グラフィックス 9">
              <a:extLst>
                <a:ext uri="{FF2B5EF4-FFF2-40B4-BE49-F238E27FC236}">
                  <a16:creationId xmlns:a16="http://schemas.microsoft.com/office/drawing/2014/main" id="{8ABE3BE9-2792-4265-AB45-41BA692C0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647699" y="2144732"/>
              <a:ext cx="3608268" cy="2769136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5134393-620B-42F6-AD9B-2D0FE2961830}"/>
                </a:ext>
              </a:extLst>
            </p:cNvPr>
            <p:cNvSpPr txBox="1"/>
            <p:nvPr/>
          </p:nvSpPr>
          <p:spPr>
            <a:xfrm>
              <a:off x="1228725" y="2785553"/>
              <a:ext cx="2646878" cy="12178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kumimoji="1" lang="ja-JP" altLang="en-US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まずは</a:t>
              </a:r>
              <a:endParaRPr kumimoji="1" lang="en-US" altLang="ja-JP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>
                <a:lnSpc>
                  <a:spcPts val="4500"/>
                </a:lnSpc>
              </a:pPr>
              <a:r>
                <a:rPr kumimoji="1" lang="ja-JP" altLang="en-US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荷物を預けに</a:t>
              </a: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3B4BB04D-F810-4996-BD6F-30D5DC1BD29D}"/>
              </a:ext>
            </a:extLst>
          </p:cNvPr>
          <p:cNvGrpSpPr/>
          <p:nvPr/>
        </p:nvGrpSpPr>
        <p:grpSpPr>
          <a:xfrm>
            <a:off x="6096000" y="161241"/>
            <a:ext cx="3483234" cy="773239"/>
            <a:chOff x="3739380" y="1266433"/>
            <a:chExt cx="2745529" cy="584775"/>
          </a:xfrm>
        </p:grpSpPr>
        <p:pic>
          <p:nvPicPr>
            <p:cNvPr id="18" name="グラフィックス 17">
              <a:extLst>
                <a:ext uri="{FF2B5EF4-FFF2-40B4-BE49-F238E27FC236}">
                  <a16:creationId xmlns:a16="http://schemas.microsoft.com/office/drawing/2014/main" id="{97944DEB-191A-43D4-81D3-0B2D1BFE3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39380" y="1266433"/>
              <a:ext cx="2745529" cy="584775"/>
            </a:xfrm>
            <a:prstGeom prst="rect">
              <a:avLst/>
            </a:prstGeom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7BC2E8AF-38DA-4A66-8F5E-3CA6AA075B50}"/>
                </a:ext>
              </a:extLst>
            </p:cNvPr>
            <p:cNvSpPr txBox="1"/>
            <p:nvPr/>
          </p:nvSpPr>
          <p:spPr>
            <a:xfrm>
              <a:off x="3958250" y="1319302"/>
              <a:ext cx="2368049" cy="442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b="1" i="0" dirty="0" err="1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더블루테라호텔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435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속초시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束草市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DBBF950-BD10-4366-BA28-77865707CF44}"/>
              </a:ext>
            </a:extLst>
          </p:cNvPr>
          <p:cNvGrpSpPr/>
          <p:nvPr/>
        </p:nvGrpSpPr>
        <p:grpSpPr>
          <a:xfrm>
            <a:off x="5432166" y="226761"/>
            <a:ext cx="3834382" cy="773239"/>
            <a:chOff x="3739380" y="1266433"/>
            <a:chExt cx="2881323" cy="584775"/>
          </a:xfrm>
        </p:grpSpPr>
        <p:pic>
          <p:nvPicPr>
            <p:cNvPr id="15" name="グラフィックス 14">
              <a:extLst>
                <a:ext uri="{FF2B5EF4-FFF2-40B4-BE49-F238E27FC236}">
                  <a16:creationId xmlns:a16="http://schemas.microsoft.com/office/drawing/2014/main" id="{AF8E3AB0-68D3-4AE6-B7B8-C3B9FB46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39380" y="1266433"/>
              <a:ext cx="2745529" cy="584775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8EA06CB5-93FB-4CB0-8151-C1B1DA05E8F3}"/>
                </a:ext>
              </a:extLst>
            </p:cNvPr>
            <p:cNvSpPr txBox="1"/>
            <p:nvPr/>
          </p:nvSpPr>
          <p:spPr>
            <a:xfrm>
              <a:off x="3845636" y="1319302"/>
              <a:ext cx="2775067" cy="442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5)</a:t>
              </a:r>
              <a:r>
                <a:rPr lang="ko-KR" altLang="en-US" sz="3200" b="1" i="0" dirty="0" err="1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더블루테라호텔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36F50044-FC47-409A-A636-A43DB9062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27" y="1179138"/>
            <a:ext cx="6280642" cy="409683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5612D8B-5FC9-4B26-AAF0-1FA6D62B2E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224" y="1285632"/>
            <a:ext cx="4569226" cy="194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41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속초시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束草市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DBBF950-BD10-4366-BA28-77865707CF44}"/>
              </a:ext>
            </a:extLst>
          </p:cNvPr>
          <p:cNvGrpSpPr/>
          <p:nvPr/>
        </p:nvGrpSpPr>
        <p:grpSpPr>
          <a:xfrm>
            <a:off x="5538456" y="246891"/>
            <a:ext cx="4953576" cy="773239"/>
            <a:chOff x="3802200" y="1281657"/>
            <a:chExt cx="2927643" cy="584775"/>
          </a:xfrm>
        </p:grpSpPr>
        <p:pic>
          <p:nvPicPr>
            <p:cNvPr id="15" name="グラフィックス 14">
              <a:extLst>
                <a:ext uri="{FF2B5EF4-FFF2-40B4-BE49-F238E27FC236}">
                  <a16:creationId xmlns:a16="http://schemas.microsoft.com/office/drawing/2014/main" id="{AF8E3AB0-68D3-4AE6-B7B8-C3B9FB46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02200" y="1281657"/>
              <a:ext cx="2745529" cy="584775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8EA06CB5-93FB-4CB0-8151-C1B1DA05E8F3}"/>
                </a:ext>
              </a:extLst>
            </p:cNvPr>
            <p:cNvSpPr txBox="1"/>
            <p:nvPr/>
          </p:nvSpPr>
          <p:spPr>
            <a:xfrm>
              <a:off x="3845236" y="1343775"/>
              <a:ext cx="2884607" cy="442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6)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칠성조선소七星造船所</a:t>
              </a: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70B4424-7490-4B88-82A9-E717E1F0144C}"/>
              </a:ext>
            </a:extLst>
          </p:cNvPr>
          <p:cNvSpPr txBox="1"/>
          <p:nvPr/>
        </p:nvSpPr>
        <p:spPr>
          <a:xfrm>
            <a:off x="197962" y="1451728"/>
            <a:ext cx="1171751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kern="100" spc="-25" dirty="0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1952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년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북에서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내려온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배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목수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고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spc="-25" dirty="0" err="1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최철봉씨가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spc="-25" dirty="0" err="1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청초호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일부를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메워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만든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조선소인데요</a:t>
            </a:r>
            <a:r>
              <a:rPr lang="en-US" altLang="ja-JP" sz="4000" kern="100" spc="-25" dirty="0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이후</a:t>
            </a:r>
            <a:r>
              <a:rPr lang="en-US" altLang="ja-JP" sz="4000" kern="100" spc="-25" dirty="0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 2017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년까지</a:t>
            </a:r>
            <a:r>
              <a:rPr lang="en-US" altLang="ja-JP" sz="4000" kern="100" spc="-25" dirty="0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 65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년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동안</a:t>
            </a:r>
            <a:r>
              <a:rPr lang="en-US" altLang="ja-JP" sz="4000" kern="100" spc="-25" dirty="0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 3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대에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걸쳐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운영되었습니다</a:t>
            </a:r>
            <a:r>
              <a:rPr lang="en-US" altLang="ja-JP" sz="4000" kern="100" spc="-25" dirty="0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처음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spc="-25" dirty="0" err="1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최철봉씨는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한국전쟁이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끝나면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고향으로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돌아갈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생각으로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속초에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자리를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잡았지만</a:t>
            </a:r>
            <a:r>
              <a:rPr lang="en-US" altLang="ja-JP" sz="4000" kern="100" spc="-25" dirty="0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결국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돌아가지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못하고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원산조선소란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이름으로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사업을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시작하게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됐다고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합니다</a:t>
            </a:r>
            <a:r>
              <a:rPr lang="en-US" altLang="ja-JP" sz="4000" kern="100" spc="-25" dirty="0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.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3873265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속초시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束草市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267411F-5958-4B1E-B78B-01E048F90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27" y="1020130"/>
            <a:ext cx="3906748" cy="293006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9882383-70DF-49B0-B64B-6823FF769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1129777"/>
            <a:ext cx="3906748" cy="293006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F63D892-B06E-4156-8830-126ABCDAC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25" y="4023559"/>
            <a:ext cx="3792520" cy="284438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04689E4-9A0D-41E3-B70A-64DE6EF0C6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832" y="4169485"/>
            <a:ext cx="3995787" cy="2663858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E57A02B3-0D6C-447A-AC73-05BBE8BDE9FD}"/>
              </a:ext>
            </a:extLst>
          </p:cNvPr>
          <p:cNvGrpSpPr/>
          <p:nvPr/>
        </p:nvGrpSpPr>
        <p:grpSpPr>
          <a:xfrm>
            <a:off x="5538456" y="246891"/>
            <a:ext cx="4953576" cy="773239"/>
            <a:chOff x="3802200" y="1281657"/>
            <a:chExt cx="2927643" cy="584775"/>
          </a:xfrm>
        </p:grpSpPr>
        <p:pic>
          <p:nvPicPr>
            <p:cNvPr id="18" name="グラフィックス 17">
              <a:extLst>
                <a:ext uri="{FF2B5EF4-FFF2-40B4-BE49-F238E27FC236}">
                  <a16:creationId xmlns:a16="http://schemas.microsoft.com/office/drawing/2014/main" id="{414BD91E-4FA6-481C-8CA8-5C8C228B0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02200" y="1281657"/>
              <a:ext cx="2745529" cy="584775"/>
            </a:xfrm>
            <a:prstGeom prst="rect">
              <a:avLst/>
            </a:prstGeom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D534C8D4-1878-4D06-836E-ABDE7CF3D1B5}"/>
                </a:ext>
              </a:extLst>
            </p:cNvPr>
            <p:cNvSpPr txBox="1"/>
            <p:nvPr/>
          </p:nvSpPr>
          <p:spPr>
            <a:xfrm>
              <a:off x="3845236" y="1343775"/>
              <a:ext cx="2884607" cy="442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6)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칠성조선소七星造船所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9510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속초시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束草市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DBBF950-BD10-4366-BA28-77865707CF44}"/>
              </a:ext>
            </a:extLst>
          </p:cNvPr>
          <p:cNvGrpSpPr/>
          <p:nvPr/>
        </p:nvGrpSpPr>
        <p:grpSpPr>
          <a:xfrm>
            <a:off x="5538456" y="246891"/>
            <a:ext cx="4406822" cy="773239"/>
            <a:chOff x="3802200" y="1281657"/>
            <a:chExt cx="2927643" cy="584775"/>
          </a:xfrm>
        </p:grpSpPr>
        <p:pic>
          <p:nvPicPr>
            <p:cNvPr id="15" name="グラフィックス 14">
              <a:extLst>
                <a:ext uri="{FF2B5EF4-FFF2-40B4-BE49-F238E27FC236}">
                  <a16:creationId xmlns:a16="http://schemas.microsoft.com/office/drawing/2014/main" id="{AF8E3AB0-68D3-4AE6-B7B8-C3B9FB46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02200" y="1281657"/>
              <a:ext cx="2745529" cy="584775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8EA06CB5-93FB-4CB0-8151-C1B1DA05E8F3}"/>
                </a:ext>
              </a:extLst>
            </p:cNvPr>
            <p:cNvSpPr txBox="1"/>
            <p:nvPr/>
          </p:nvSpPr>
          <p:spPr>
            <a:xfrm>
              <a:off x="3845236" y="1343775"/>
              <a:ext cx="2884607" cy="442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7)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동아서점 東亜書店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70B4424-7490-4B88-82A9-E717E1F0144C}"/>
              </a:ext>
            </a:extLst>
          </p:cNvPr>
          <p:cNvSpPr txBox="1"/>
          <p:nvPr/>
        </p:nvSpPr>
        <p:spPr>
          <a:xfrm>
            <a:off x="197962" y="1451728"/>
            <a:ext cx="1171751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kern="100" spc="-25" dirty="0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책방지기가 선별해 고른 주제별 서가와 독립출판물을 소개한다</a:t>
            </a:r>
            <a:r>
              <a:rPr lang="en-US" altLang="ko-KR" sz="4000" kern="100" spc="-25" dirty="0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ko-KR" altLang="en-US" sz="4000" kern="100" spc="-25" dirty="0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독서모임과 </a:t>
            </a:r>
            <a:r>
              <a:rPr lang="ko-KR" altLang="en-US" sz="4000" kern="100" spc="-25" dirty="0" err="1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북토크</a:t>
            </a:r>
            <a:r>
              <a:rPr lang="en-US" altLang="ko-KR" sz="4000" kern="100" spc="-25" dirty="0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ko-KR" altLang="en-US" sz="4000" kern="100" spc="-25" dirty="0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워크숍</a:t>
            </a:r>
            <a:r>
              <a:rPr lang="en-US" altLang="ko-KR" sz="4000" kern="100" spc="-25" dirty="0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ko-KR" altLang="en-US" sz="4000" kern="100" spc="-25" dirty="0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전시</a:t>
            </a:r>
            <a:r>
              <a:rPr lang="en-US" altLang="ko-KR" sz="4000" kern="100" spc="-25" dirty="0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ko-KR" altLang="en-US" sz="4000" kern="100" spc="-25" dirty="0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공연</a:t>
            </a:r>
            <a:r>
              <a:rPr lang="en-US" altLang="ko-KR" sz="4000" kern="100" spc="-25" dirty="0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ko-KR" altLang="en-US" sz="4000" kern="100" spc="-25" dirty="0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강연을 정기적으로 연다</a:t>
            </a:r>
            <a:r>
              <a:rPr lang="en-US" altLang="ko-KR" sz="4000" kern="100" spc="-25" dirty="0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ko-KR" altLang="en-US" sz="4000" kern="100" spc="-25" dirty="0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특히 연말에는 책방지기가 추천하는 </a:t>
            </a:r>
            <a:r>
              <a:rPr lang="en-US" altLang="ko-KR" sz="4000" kern="100" spc="-25" dirty="0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12</a:t>
            </a:r>
            <a:r>
              <a:rPr lang="ko-KR" altLang="en-US" sz="4000" kern="100" spc="-25" dirty="0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권의 책의 책갈피에 추천 이유를 적어 전시 판매한다</a:t>
            </a:r>
            <a:r>
              <a:rPr lang="en-US" altLang="ko-KR" sz="4000" kern="100" spc="-25" dirty="0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. 1956</a:t>
            </a:r>
            <a:r>
              <a:rPr lang="ko-KR" altLang="en-US" sz="4000" kern="100" spc="-25" dirty="0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년에 개점한 이래 </a:t>
            </a:r>
            <a:r>
              <a:rPr lang="en-US" altLang="ko-KR" sz="4000" kern="100" spc="-25" dirty="0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3</a:t>
            </a:r>
            <a:r>
              <a:rPr lang="ko-KR" altLang="en-US" sz="4000" kern="100" spc="-25" dirty="0" err="1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대째</a:t>
            </a:r>
            <a:r>
              <a:rPr lang="ko-KR" altLang="en-US" sz="4000" kern="100" spc="-25" dirty="0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 운영하는 속초에서 가장 오래된 서점이다</a:t>
            </a:r>
            <a:r>
              <a:rPr lang="en-US" altLang="ko-KR" sz="4000" kern="100" spc="-25" dirty="0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.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401589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속초시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束草市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DBBF950-BD10-4366-BA28-77865707CF44}"/>
              </a:ext>
            </a:extLst>
          </p:cNvPr>
          <p:cNvGrpSpPr/>
          <p:nvPr/>
        </p:nvGrpSpPr>
        <p:grpSpPr>
          <a:xfrm>
            <a:off x="5538456" y="246891"/>
            <a:ext cx="4406822" cy="773239"/>
            <a:chOff x="3802200" y="1281657"/>
            <a:chExt cx="2927643" cy="584775"/>
          </a:xfrm>
        </p:grpSpPr>
        <p:pic>
          <p:nvPicPr>
            <p:cNvPr id="15" name="グラフィックス 14">
              <a:extLst>
                <a:ext uri="{FF2B5EF4-FFF2-40B4-BE49-F238E27FC236}">
                  <a16:creationId xmlns:a16="http://schemas.microsoft.com/office/drawing/2014/main" id="{AF8E3AB0-68D3-4AE6-B7B8-C3B9FB46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02200" y="1281657"/>
              <a:ext cx="2745529" cy="584775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8EA06CB5-93FB-4CB0-8151-C1B1DA05E8F3}"/>
                </a:ext>
              </a:extLst>
            </p:cNvPr>
            <p:cNvSpPr txBox="1"/>
            <p:nvPr/>
          </p:nvSpPr>
          <p:spPr>
            <a:xfrm>
              <a:off x="3845236" y="1343775"/>
              <a:ext cx="2884607" cy="442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7)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동아서점 東亜書店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97BB02C5-CB49-4BAF-A583-07EEAD11E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48" y="1473647"/>
            <a:ext cx="7559209" cy="513746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E0149C3-A645-4EBD-9A64-CDAE4A4C7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392" y="1285875"/>
            <a:ext cx="2143125" cy="2143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9395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속초시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束草市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DBBF950-BD10-4366-BA28-77865707CF44}"/>
              </a:ext>
            </a:extLst>
          </p:cNvPr>
          <p:cNvGrpSpPr/>
          <p:nvPr/>
        </p:nvGrpSpPr>
        <p:grpSpPr>
          <a:xfrm>
            <a:off x="5538456" y="246890"/>
            <a:ext cx="6272739" cy="1177545"/>
            <a:chOff x="3802200" y="1281657"/>
            <a:chExt cx="3551721" cy="890538"/>
          </a:xfrm>
        </p:grpSpPr>
        <p:pic>
          <p:nvPicPr>
            <p:cNvPr id="15" name="グラフィックス 14">
              <a:extLst>
                <a:ext uri="{FF2B5EF4-FFF2-40B4-BE49-F238E27FC236}">
                  <a16:creationId xmlns:a16="http://schemas.microsoft.com/office/drawing/2014/main" id="{AF8E3AB0-68D3-4AE6-B7B8-C3B9FB46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02200" y="1281657"/>
              <a:ext cx="3498345" cy="584775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8EA06CB5-93FB-4CB0-8151-C1B1DA05E8F3}"/>
                </a:ext>
              </a:extLst>
            </p:cNvPr>
            <p:cNvSpPr txBox="1"/>
            <p:nvPr/>
          </p:nvSpPr>
          <p:spPr>
            <a:xfrm>
              <a:off x="3855576" y="1357531"/>
              <a:ext cx="3498345" cy="814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8)</a:t>
              </a:r>
              <a:r>
                <a:rPr lang="ja-JP" altLang="en-US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엑스포상징탑 エクスポタワー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AB6C0C61-CD7D-47AD-89D8-6CDF28F68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06" y="1189804"/>
            <a:ext cx="7955436" cy="532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230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B343140-FE41-4D1B-9975-C3AA4F6A0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221" y="1766789"/>
            <a:ext cx="2143125" cy="2143125"/>
          </a:xfrm>
          <a:prstGeom prst="rect">
            <a:avLst/>
          </a:prstGeom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125624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속초시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束草市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DBBF950-BD10-4366-BA28-77865707CF44}"/>
              </a:ext>
            </a:extLst>
          </p:cNvPr>
          <p:cNvGrpSpPr/>
          <p:nvPr/>
        </p:nvGrpSpPr>
        <p:grpSpPr>
          <a:xfrm>
            <a:off x="4664218" y="112586"/>
            <a:ext cx="7461107" cy="921964"/>
            <a:chOff x="3802200" y="1281657"/>
            <a:chExt cx="4224593" cy="697251"/>
          </a:xfrm>
        </p:grpSpPr>
        <p:pic>
          <p:nvPicPr>
            <p:cNvPr id="15" name="グラフィックス 14">
              <a:extLst>
                <a:ext uri="{FF2B5EF4-FFF2-40B4-BE49-F238E27FC236}">
                  <a16:creationId xmlns:a16="http://schemas.microsoft.com/office/drawing/2014/main" id="{AF8E3AB0-68D3-4AE6-B7B8-C3B9FB46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02200" y="1281657"/>
              <a:ext cx="4171217" cy="697251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8EA06CB5-93FB-4CB0-8151-C1B1DA05E8F3}"/>
                </a:ext>
              </a:extLst>
            </p:cNvPr>
            <p:cNvSpPr txBox="1"/>
            <p:nvPr/>
          </p:nvSpPr>
          <p:spPr>
            <a:xfrm>
              <a:off x="3855576" y="1357531"/>
              <a:ext cx="4171217" cy="442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9)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속초관광수산시장 </a:t>
              </a:r>
              <a:r>
                <a:rPr lang="zh-TW" altLang="en-US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束草観光水産市場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EF43A287-F16D-4EC4-BAE3-B0B7AFA762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39" y="3510895"/>
            <a:ext cx="3764175" cy="2502881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E404DB0-579C-4BAB-BB7A-117D34B47532}"/>
              </a:ext>
            </a:extLst>
          </p:cNvPr>
          <p:cNvSpPr/>
          <p:nvPr/>
        </p:nvSpPr>
        <p:spPr>
          <a:xfrm>
            <a:off x="769387" y="5905795"/>
            <a:ext cx="2093612" cy="695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만석 닭강정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9D13070-3B5C-4B05-91A5-9C364CCD0A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652" y="4161369"/>
            <a:ext cx="1381138" cy="1094148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DEF5EA8-9F32-400E-B418-EB4D0545196F}"/>
              </a:ext>
            </a:extLst>
          </p:cNvPr>
          <p:cNvSpPr/>
          <p:nvPr/>
        </p:nvSpPr>
        <p:spPr>
          <a:xfrm>
            <a:off x="9505361" y="4911119"/>
            <a:ext cx="2093612" cy="695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오징어 만두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5FCB9FF-8589-41DE-B1B0-9921DF37EEA0}"/>
              </a:ext>
            </a:extLst>
          </p:cNvPr>
          <p:cNvSpPr/>
          <p:nvPr/>
        </p:nvSpPr>
        <p:spPr>
          <a:xfrm>
            <a:off x="3928614" y="1111896"/>
            <a:ext cx="3264338" cy="695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8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전설의 단호박 식혜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87D85977-85D8-47CF-9DDF-74A42D10CA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5" t="16548" r="15655" b="3104"/>
          <a:stretch/>
        </p:blipFill>
        <p:spPr>
          <a:xfrm>
            <a:off x="5377971" y="3429000"/>
            <a:ext cx="1689605" cy="317212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E8D8BD56-C425-454F-AD99-D6BC5A187C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8" b="10180"/>
          <a:stretch/>
        </p:blipFill>
        <p:spPr>
          <a:xfrm>
            <a:off x="7450277" y="1251556"/>
            <a:ext cx="4306668" cy="3276698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92D2C330-94C3-4D51-B043-F3FEA2FD12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11" y="977671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53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1142E5-574D-4225-9180-8A96E1B08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0"/>
            <a:ext cx="10515600" cy="1325563"/>
          </a:xfrm>
        </p:spPr>
        <p:txBody>
          <a:bodyPr/>
          <a:lstStyle/>
          <a:p>
            <a:r>
              <a:rPr kumimoji="1" lang="ja-JP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お詫び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8291435-DBDB-4227-91B6-9E667488E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9" y="971550"/>
            <a:ext cx="10568336" cy="5314950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A71891E-E768-4D97-90B4-8D1DBBF921D0}"/>
              </a:ext>
            </a:extLst>
          </p:cNvPr>
          <p:cNvGrpSpPr/>
          <p:nvPr/>
        </p:nvGrpSpPr>
        <p:grpSpPr>
          <a:xfrm>
            <a:off x="7753978" y="-68335"/>
            <a:ext cx="3762191" cy="1462231"/>
            <a:chOff x="8219328" y="5242759"/>
            <a:chExt cx="4278732" cy="1805313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94EDFFAA-FB49-4497-8D39-975933B25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19328" y="5242759"/>
              <a:ext cx="4278732" cy="1805313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6EDFD67-39CD-465C-8FA5-6D18B55FCDDD}"/>
                </a:ext>
              </a:extLst>
            </p:cNvPr>
            <p:cNvSpPr txBox="1"/>
            <p:nvPr/>
          </p:nvSpPr>
          <p:spPr>
            <a:xfrm>
              <a:off x="8750080" y="5460164"/>
              <a:ext cx="3057690" cy="1025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>
                  <a:solidFill>
                    <a:schemeClr val="accent1">
                      <a:lumMod val="75000"/>
                    </a:schemeClr>
                  </a:solidFill>
                  <a:effectLst/>
                  <a:latin typeface="Batang" panose="02030600000101010101" pitchFamily="18" charset="-127"/>
                  <a:ea typeface="HG丸ｺﾞｼｯｸM-PRO" panose="020F0600000000000000" pitchFamily="50" charset="-128"/>
                  <a:cs typeface="Batang" panose="02030600000101010101" pitchFamily="18" charset="-127"/>
                </a:rPr>
                <a:t>onlinereading.pdf</a:t>
              </a:r>
            </a:p>
            <a:p>
              <a:r>
                <a:rPr kumimoji="1" lang="en-US" altLang="ja-JP" sz="24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69</a:t>
              </a:r>
              <a:r>
                <a:rPr kumimoji="1" lang="ja-JP" altLang="en-US" sz="24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87072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속초시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束草市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DBBF950-BD10-4366-BA28-77865707CF44}"/>
              </a:ext>
            </a:extLst>
          </p:cNvPr>
          <p:cNvGrpSpPr/>
          <p:nvPr/>
        </p:nvGrpSpPr>
        <p:grpSpPr>
          <a:xfrm>
            <a:off x="5538456" y="246889"/>
            <a:ext cx="5886831" cy="773239"/>
            <a:chOff x="3802200" y="1281657"/>
            <a:chExt cx="3498345" cy="584775"/>
          </a:xfrm>
        </p:grpSpPr>
        <p:pic>
          <p:nvPicPr>
            <p:cNvPr id="15" name="グラフィックス 14">
              <a:extLst>
                <a:ext uri="{FF2B5EF4-FFF2-40B4-BE49-F238E27FC236}">
                  <a16:creationId xmlns:a16="http://schemas.microsoft.com/office/drawing/2014/main" id="{AF8E3AB0-68D3-4AE6-B7B8-C3B9FB46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02200" y="1281657"/>
              <a:ext cx="3498345" cy="584775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8EA06CB5-93FB-4CB0-8151-C1B1DA05E8F3}"/>
                </a:ext>
              </a:extLst>
            </p:cNvPr>
            <p:cNvSpPr txBox="1"/>
            <p:nvPr/>
          </p:nvSpPr>
          <p:spPr>
            <a:xfrm>
              <a:off x="3855577" y="1357531"/>
              <a:ext cx="3315707" cy="442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10)</a:t>
              </a:r>
              <a:r>
                <a:rPr lang="ja-JP" altLang="en-US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물회 刺身の冷たいスープ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B036F59-9AFC-4EDC-A5EE-688DB306BEF0}"/>
              </a:ext>
            </a:extLst>
          </p:cNvPr>
          <p:cNvSpPr txBox="1"/>
          <p:nvPr/>
        </p:nvSpPr>
        <p:spPr>
          <a:xfrm>
            <a:off x="263952" y="1285875"/>
            <a:ext cx="1154783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원래는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조업을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하는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어부들이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어선에서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먹던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음식으로</a:t>
            </a:r>
            <a:r>
              <a:rPr lang="en-US" altLang="ja-JP" sz="4400" kern="100" spc="-25" dirty="0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국</a:t>
            </a:r>
            <a:r>
              <a:rPr lang="en-US" altLang="ja-JP" sz="4400" kern="100" spc="-25" dirty="0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(?)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처럼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회를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먹기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위해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고안된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방식</a:t>
            </a:r>
            <a:r>
              <a:rPr lang="en-US" altLang="ja-JP" sz="4400" kern="100" spc="-25" dirty="0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참고로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배에서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물은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오래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보관이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힘들어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대신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술을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마시는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경우가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많았기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때문에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숙취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해소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차원에서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먹는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경우도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많았으며</a:t>
            </a:r>
            <a:r>
              <a:rPr lang="en-US" altLang="ja-JP" sz="4400" kern="100" spc="-25" dirty="0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한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술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더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떠서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여기에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밥을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말아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먹기도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했다고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spc="-25" dirty="0">
                <a:solidFill>
                  <a:srgbClr val="000A19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한다</a:t>
            </a:r>
            <a:r>
              <a:rPr lang="en-US" altLang="ja-JP" sz="4400" kern="100" spc="-25" dirty="0">
                <a:solidFill>
                  <a:srgbClr val="000A19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.</a:t>
            </a:r>
            <a:endParaRPr lang="ja-JP" altLang="ja-JP" sz="44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6875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속초시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束草市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DBBF950-BD10-4366-BA28-77865707CF44}"/>
              </a:ext>
            </a:extLst>
          </p:cNvPr>
          <p:cNvGrpSpPr/>
          <p:nvPr/>
        </p:nvGrpSpPr>
        <p:grpSpPr>
          <a:xfrm>
            <a:off x="5538456" y="246889"/>
            <a:ext cx="5886831" cy="773239"/>
            <a:chOff x="3802200" y="1281657"/>
            <a:chExt cx="3498345" cy="584775"/>
          </a:xfrm>
        </p:grpSpPr>
        <p:pic>
          <p:nvPicPr>
            <p:cNvPr id="15" name="グラフィックス 14">
              <a:extLst>
                <a:ext uri="{FF2B5EF4-FFF2-40B4-BE49-F238E27FC236}">
                  <a16:creationId xmlns:a16="http://schemas.microsoft.com/office/drawing/2014/main" id="{AF8E3AB0-68D3-4AE6-B7B8-C3B9FB46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02200" y="1281657"/>
              <a:ext cx="3498345" cy="584775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8EA06CB5-93FB-4CB0-8151-C1B1DA05E8F3}"/>
                </a:ext>
              </a:extLst>
            </p:cNvPr>
            <p:cNvSpPr txBox="1"/>
            <p:nvPr/>
          </p:nvSpPr>
          <p:spPr>
            <a:xfrm>
              <a:off x="3855577" y="1357531"/>
              <a:ext cx="3315707" cy="442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10)</a:t>
              </a:r>
              <a:r>
                <a:rPr lang="ja-JP" altLang="en-US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물회 刺身の冷たいスープ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C393E21-585B-4408-9AF9-AE08E422BE87}"/>
              </a:ext>
            </a:extLst>
          </p:cNvPr>
          <p:cNvSpPr txBox="1"/>
          <p:nvPr/>
        </p:nvSpPr>
        <p:spPr>
          <a:xfrm>
            <a:off x="716437" y="1640264"/>
            <a:ext cx="3553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spc="-25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cs typeface="Times New Roman" panose="02020603050405020304" pitchFamily="18" charset="0"/>
              </a:rPr>
              <a:t>1.</a:t>
            </a:r>
            <a:r>
              <a:rPr lang="ko-KR" altLang="ja-JP" sz="4000" b="1" spc="-25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청초수물회</a:t>
            </a:r>
            <a:endParaRPr kumimoji="1" lang="ja-JP" altLang="en-US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E340622-B225-478A-91A3-2737EE3A3813}"/>
              </a:ext>
            </a:extLst>
          </p:cNvPr>
          <p:cNvSpPr txBox="1"/>
          <p:nvPr/>
        </p:nvSpPr>
        <p:spPr>
          <a:xfrm>
            <a:off x="716437" y="2348843"/>
            <a:ext cx="3723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spc="-25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cs typeface="Times New Roman" panose="02020603050405020304" pitchFamily="18" charset="0"/>
              </a:rPr>
              <a:t>2.</a:t>
            </a:r>
            <a:r>
              <a:rPr lang="ko-KR" altLang="ja-JP" sz="4000" b="1" spc="-25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봉포머구리집</a:t>
            </a:r>
            <a:endParaRPr kumimoji="1" lang="ja-JP" altLang="en-US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1E3D888-9C27-4DBC-A229-3A848968422B}"/>
              </a:ext>
            </a:extLst>
          </p:cNvPr>
          <p:cNvSpPr txBox="1"/>
          <p:nvPr/>
        </p:nvSpPr>
        <p:spPr>
          <a:xfrm>
            <a:off x="716437" y="3056729"/>
            <a:ext cx="3723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spc="-25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cs typeface="Times New Roman" panose="02020603050405020304" pitchFamily="18" charset="0"/>
              </a:rPr>
              <a:t>3.</a:t>
            </a:r>
            <a:r>
              <a:rPr lang="ko-KR" altLang="ja-JP" sz="4000" b="1" spc="-25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완도회식당</a:t>
            </a:r>
            <a:endParaRPr kumimoji="1" lang="ja-JP" altLang="en-US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98BEDC1-E2B4-4A5B-93AC-219DCA698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182" y="2690017"/>
            <a:ext cx="4162818" cy="416281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1EFD18-C9B9-4414-89A5-291ABD1FA8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553" y="1120454"/>
            <a:ext cx="4336792" cy="288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718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0464C2F-2454-4039-A081-CD783FABA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007" y="-112586"/>
            <a:ext cx="7128898" cy="6858000"/>
          </a:xfrm>
          <a:prstGeom prst="rect">
            <a:avLst/>
          </a:prstGeom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속초시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束草市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8436CE87-35C5-451A-9E22-5DC2770D77FC}"/>
              </a:ext>
            </a:extLst>
          </p:cNvPr>
          <p:cNvGrpSpPr/>
          <p:nvPr/>
        </p:nvGrpSpPr>
        <p:grpSpPr>
          <a:xfrm>
            <a:off x="8210686" y="-318210"/>
            <a:ext cx="3769382" cy="1634832"/>
            <a:chOff x="7753350" y="5463711"/>
            <a:chExt cx="3962400" cy="1671843"/>
          </a:xfrm>
        </p:grpSpPr>
        <p:pic>
          <p:nvPicPr>
            <p:cNvPr id="10" name="グラフィックス 9">
              <a:extLst>
                <a:ext uri="{FF2B5EF4-FFF2-40B4-BE49-F238E27FC236}">
                  <a16:creationId xmlns:a16="http://schemas.microsoft.com/office/drawing/2014/main" id="{CE87B940-ECE4-436C-BCAC-5D68B9AD6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53350" y="5463711"/>
              <a:ext cx="3962400" cy="1671843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F17B82EA-0B2D-4E6A-9783-9E4D29DA2A01}"/>
                </a:ext>
              </a:extLst>
            </p:cNvPr>
            <p:cNvSpPr txBox="1"/>
            <p:nvPr/>
          </p:nvSpPr>
          <p:spPr>
            <a:xfrm>
              <a:off x="8206849" y="5789125"/>
              <a:ext cx="3055401" cy="723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material 1</a:t>
              </a:r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の</a:t>
              </a:r>
              <a:r>
                <a:rPr lang="en-US" altLang="ja-JP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36</a:t>
              </a:r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  <a:endParaRPr kumimoji="1" lang="en-US" altLang="ja-JP" sz="2000" b="1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南の部分</a:t>
              </a:r>
            </a:p>
          </p:txBody>
        </p:sp>
      </p:grpSp>
      <p:sp>
        <p:nvSpPr>
          <p:cNvPr id="15" name="楕円 14">
            <a:extLst>
              <a:ext uri="{FF2B5EF4-FFF2-40B4-BE49-F238E27FC236}">
                <a16:creationId xmlns:a16="http://schemas.microsoft.com/office/drawing/2014/main" id="{386C88D7-4D67-4413-97BA-2E4867C2F98D}"/>
              </a:ext>
            </a:extLst>
          </p:cNvPr>
          <p:cNvSpPr/>
          <p:nvPr/>
        </p:nvSpPr>
        <p:spPr>
          <a:xfrm>
            <a:off x="8369333" y="4778040"/>
            <a:ext cx="1113301" cy="6173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26778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속초시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束草市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DBBF950-BD10-4366-BA28-77865707CF44}"/>
              </a:ext>
            </a:extLst>
          </p:cNvPr>
          <p:cNvGrpSpPr/>
          <p:nvPr/>
        </p:nvGrpSpPr>
        <p:grpSpPr>
          <a:xfrm>
            <a:off x="5538457" y="246889"/>
            <a:ext cx="3775226" cy="773239"/>
            <a:chOff x="3802200" y="1281657"/>
            <a:chExt cx="3498345" cy="584775"/>
          </a:xfrm>
        </p:grpSpPr>
        <p:pic>
          <p:nvPicPr>
            <p:cNvPr id="15" name="グラフィックス 14">
              <a:extLst>
                <a:ext uri="{FF2B5EF4-FFF2-40B4-BE49-F238E27FC236}">
                  <a16:creationId xmlns:a16="http://schemas.microsoft.com/office/drawing/2014/main" id="{AF8E3AB0-68D3-4AE6-B7B8-C3B9FB46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02200" y="1281657"/>
              <a:ext cx="3498345" cy="584775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8EA06CB5-93FB-4CB0-8151-C1B1DA05E8F3}"/>
                </a:ext>
              </a:extLst>
            </p:cNvPr>
            <p:cNvSpPr txBox="1"/>
            <p:nvPr/>
          </p:nvSpPr>
          <p:spPr>
            <a:xfrm>
              <a:off x="3855577" y="1357531"/>
              <a:ext cx="3315707" cy="442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11)</a:t>
              </a:r>
              <a:r>
                <a:rPr lang="ko-KR" altLang="en-US" sz="3200" b="1" i="0" dirty="0" err="1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대포항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 大浦港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9C1CAAC1-7C1A-4CB7-ACE1-562FA77F82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97" y="1120454"/>
            <a:ext cx="8435743" cy="573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251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속초시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束草市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DBBF950-BD10-4366-BA28-77865707CF44}"/>
              </a:ext>
            </a:extLst>
          </p:cNvPr>
          <p:cNvGrpSpPr/>
          <p:nvPr/>
        </p:nvGrpSpPr>
        <p:grpSpPr>
          <a:xfrm>
            <a:off x="4950607" y="133289"/>
            <a:ext cx="7347984" cy="773239"/>
            <a:chOff x="3802200" y="1281657"/>
            <a:chExt cx="5677469" cy="584775"/>
          </a:xfrm>
        </p:grpSpPr>
        <p:pic>
          <p:nvPicPr>
            <p:cNvPr id="15" name="グラフィックス 14">
              <a:extLst>
                <a:ext uri="{FF2B5EF4-FFF2-40B4-BE49-F238E27FC236}">
                  <a16:creationId xmlns:a16="http://schemas.microsoft.com/office/drawing/2014/main" id="{AF8E3AB0-68D3-4AE6-B7B8-C3B9FB46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02200" y="1281657"/>
              <a:ext cx="5262901" cy="584775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8EA06CB5-93FB-4CB0-8151-C1B1DA05E8F3}"/>
                </a:ext>
              </a:extLst>
            </p:cNvPr>
            <p:cNvSpPr txBox="1"/>
            <p:nvPr/>
          </p:nvSpPr>
          <p:spPr>
            <a:xfrm>
              <a:off x="3855577" y="1357531"/>
              <a:ext cx="5624092" cy="442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12)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설악산국립공원 雪岳山国立公園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6EA9DAB5-0208-458C-BD98-B55F199B4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4" y="1142999"/>
            <a:ext cx="4961641" cy="372123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627A6D0-7D6C-4818-BC70-0D042FBF51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8"/>
          <a:stretch/>
        </p:blipFill>
        <p:spPr>
          <a:xfrm>
            <a:off x="5743176" y="1142999"/>
            <a:ext cx="6382149" cy="344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199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속초시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束草市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DBBF950-BD10-4366-BA28-77865707CF44}"/>
              </a:ext>
            </a:extLst>
          </p:cNvPr>
          <p:cNvGrpSpPr/>
          <p:nvPr/>
        </p:nvGrpSpPr>
        <p:grpSpPr>
          <a:xfrm>
            <a:off x="4950607" y="133289"/>
            <a:ext cx="7347984" cy="773239"/>
            <a:chOff x="3802200" y="1281657"/>
            <a:chExt cx="5677469" cy="584775"/>
          </a:xfrm>
        </p:grpSpPr>
        <p:pic>
          <p:nvPicPr>
            <p:cNvPr id="15" name="グラフィックス 14">
              <a:extLst>
                <a:ext uri="{FF2B5EF4-FFF2-40B4-BE49-F238E27FC236}">
                  <a16:creationId xmlns:a16="http://schemas.microsoft.com/office/drawing/2014/main" id="{AF8E3AB0-68D3-4AE6-B7B8-C3B9FB46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02200" y="1281657"/>
              <a:ext cx="5262901" cy="584775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8EA06CB5-93FB-4CB0-8151-C1B1DA05E8F3}"/>
                </a:ext>
              </a:extLst>
            </p:cNvPr>
            <p:cNvSpPr txBox="1"/>
            <p:nvPr/>
          </p:nvSpPr>
          <p:spPr>
            <a:xfrm>
              <a:off x="3855577" y="1357531"/>
              <a:ext cx="5624092" cy="442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12)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설악산국립공원 雪岳山国立公園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638E0CD3-FFE0-479A-A399-E1EF918F2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46" y="1170338"/>
            <a:ext cx="5852160" cy="329184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93BBAEC-FD2A-4C45-B7E9-FED13CF90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604" y="1170338"/>
            <a:ext cx="48768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092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속초시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束草市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DBBF950-BD10-4366-BA28-77865707CF44}"/>
              </a:ext>
            </a:extLst>
          </p:cNvPr>
          <p:cNvGrpSpPr/>
          <p:nvPr/>
        </p:nvGrpSpPr>
        <p:grpSpPr>
          <a:xfrm>
            <a:off x="4950607" y="133289"/>
            <a:ext cx="7347984" cy="773239"/>
            <a:chOff x="3802200" y="1281657"/>
            <a:chExt cx="5677469" cy="584775"/>
          </a:xfrm>
        </p:grpSpPr>
        <p:pic>
          <p:nvPicPr>
            <p:cNvPr id="15" name="グラフィックス 14">
              <a:extLst>
                <a:ext uri="{FF2B5EF4-FFF2-40B4-BE49-F238E27FC236}">
                  <a16:creationId xmlns:a16="http://schemas.microsoft.com/office/drawing/2014/main" id="{AF8E3AB0-68D3-4AE6-B7B8-C3B9FB46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02200" y="1281657"/>
              <a:ext cx="5262901" cy="584775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8EA06CB5-93FB-4CB0-8151-C1B1DA05E8F3}"/>
                </a:ext>
              </a:extLst>
            </p:cNvPr>
            <p:cNvSpPr txBox="1"/>
            <p:nvPr/>
          </p:nvSpPr>
          <p:spPr>
            <a:xfrm>
              <a:off x="3855577" y="1357531"/>
              <a:ext cx="5624092" cy="442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12)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설악산국립공원 雪岳山国立公園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F5587817-D5A4-48DE-982C-5827932AA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1285875"/>
            <a:ext cx="7620000" cy="50768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2104DEC-8857-48F3-82E3-73A4D29B27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358" y="1102028"/>
            <a:ext cx="4791959" cy="229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650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속초시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束草市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DBBF950-BD10-4366-BA28-77865707CF44}"/>
              </a:ext>
            </a:extLst>
          </p:cNvPr>
          <p:cNvGrpSpPr/>
          <p:nvPr/>
        </p:nvGrpSpPr>
        <p:grpSpPr>
          <a:xfrm>
            <a:off x="4950608" y="133288"/>
            <a:ext cx="3825747" cy="773239"/>
            <a:chOff x="3802200" y="1281657"/>
            <a:chExt cx="2562671" cy="584775"/>
          </a:xfrm>
        </p:grpSpPr>
        <p:pic>
          <p:nvPicPr>
            <p:cNvPr id="15" name="グラフィックス 14">
              <a:extLst>
                <a:ext uri="{FF2B5EF4-FFF2-40B4-BE49-F238E27FC236}">
                  <a16:creationId xmlns:a16="http://schemas.microsoft.com/office/drawing/2014/main" id="{AF8E3AB0-68D3-4AE6-B7B8-C3B9FB46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02200" y="1281657"/>
              <a:ext cx="2213055" cy="584775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8EA06CB5-93FB-4CB0-8151-C1B1DA05E8F3}"/>
                </a:ext>
              </a:extLst>
            </p:cNvPr>
            <p:cNvSpPr txBox="1"/>
            <p:nvPr/>
          </p:nvSpPr>
          <p:spPr>
            <a:xfrm>
              <a:off x="3855577" y="1357531"/>
              <a:ext cx="2509294" cy="442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13)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학무정鶴舞亭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C7D79980-BA79-4360-8886-32145E1F5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3" y="1861204"/>
            <a:ext cx="7372350" cy="459105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781AB7C-7915-4B17-B77A-BC89C59DFAD5}"/>
              </a:ext>
            </a:extLst>
          </p:cNvPr>
          <p:cNvSpPr txBox="1"/>
          <p:nvPr/>
        </p:nvSpPr>
        <p:spPr>
          <a:xfrm>
            <a:off x="782425" y="1461155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バスで</a:t>
            </a:r>
            <a:r>
              <a:rPr lang="en-US" altLang="ja-JP" dirty="0"/>
              <a:t>20</a:t>
            </a:r>
            <a:r>
              <a:rPr lang="ja-JP" altLang="en-US" dirty="0"/>
              <a:t>分程度だが。。。</a:t>
            </a:r>
            <a:endParaRPr lang="en-US" altLang="ja-JP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DD5F3B8-53BC-4FDC-B550-466A4BF70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647" y="1006854"/>
            <a:ext cx="48768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997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속초시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束草市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8E95EDD-C81B-4A2B-98A4-396D60883CEF}"/>
              </a:ext>
            </a:extLst>
          </p:cNvPr>
          <p:cNvGrpSpPr/>
          <p:nvPr/>
        </p:nvGrpSpPr>
        <p:grpSpPr>
          <a:xfrm>
            <a:off x="4950606" y="133289"/>
            <a:ext cx="2864215" cy="773239"/>
            <a:chOff x="4950606" y="133289"/>
            <a:chExt cx="2864215" cy="773239"/>
          </a:xfrm>
        </p:grpSpPr>
        <p:pic>
          <p:nvPicPr>
            <p:cNvPr id="15" name="グラフィックス 14">
              <a:extLst>
                <a:ext uri="{FF2B5EF4-FFF2-40B4-BE49-F238E27FC236}">
                  <a16:creationId xmlns:a16="http://schemas.microsoft.com/office/drawing/2014/main" id="{AF8E3AB0-68D3-4AE6-B7B8-C3B9FB46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50606" y="133289"/>
              <a:ext cx="2864215" cy="773239"/>
            </a:xfrm>
            <a:prstGeom prst="rect">
              <a:avLst/>
            </a:prstGeom>
          </p:spPr>
        </p:pic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496D2EBB-DD1C-4E2C-9DFA-C6C4918D820A}"/>
                </a:ext>
              </a:extLst>
            </p:cNvPr>
            <p:cNvSpPr txBox="1"/>
            <p:nvPr/>
          </p:nvSpPr>
          <p:spPr>
            <a:xfrm>
              <a:off x="5054465" y="170997"/>
              <a:ext cx="26404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>
                  <a:solidFill>
                    <a:srgbClr val="1A68B3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rPr>
                <a:t>14)</a:t>
              </a:r>
              <a:r>
                <a:rPr lang="ko-KR" altLang="en-US" sz="3200" b="1" dirty="0">
                  <a:solidFill>
                    <a:srgbClr val="1A68B3"/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조도</a:t>
              </a:r>
              <a:r>
                <a:rPr lang="ko-KR" altLang="en-US" sz="3200" b="1" dirty="0">
                  <a:solidFill>
                    <a:srgbClr val="1A68B3"/>
                  </a:solidFill>
                  <a:latin typeface="ＭＳ 明朝" panose="02020609040205080304" pitchFamily="17" charset="-128"/>
                </a:rPr>
                <a:t> </a:t>
              </a:r>
              <a:r>
                <a:rPr lang="ja-JP" altLang="en-US" sz="3200" b="1" dirty="0">
                  <a:solidFill>
                    <a:srgbClr val="1A68B3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rPr>
                <a:t>鳥島</a:t>
              </a:r>
              <a:endParaRPr lang="ko-KR" altLang="en-US" sz="3200" b="1" dirty="0">
                <a:solidFill>
                  <a:srgbClr val="1A68B3"/>
                </a:solidFill>
                <a:latin typeface="ＭＳ 明朝" panose="02020609040205080304" pitchFamily="17" charset="-128"/>
              </a:endParaRPr>
            </a:p>
          </p:txBody>
        </p:sp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A1FBFECA-913D-4BCB-B936-3FEE535D2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77" y="2526325"/>
            <a:ext cx="5934219" cy="395460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A412CAD-39EF-4654-A580-0146D32BAE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219" y="1015639"/>
            <a:ext cx="5188410" cy="388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518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속초시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束草市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8E95EDD-C81B-4A2B-98A4-396D60883CEF}"/>
              </a:ext>
            </a:extLst>
          </p:cNvPr>
          <p:cNvGrpSpPr/>
          <p:nvPr/>
        </p:nvGrpSpPr>
        <p:grpSpPr>
          <a:xfrm>
            <a:off x="4950606" y="133289"/>
            <a:ext cx="3422603" cy="856525"/>
            <a:chOff x="4950606" y="133289"/>
            <a:chExt cx="2864215" cy="773239"/>
          </a:xfrm>
        </p:grpSpPr>
        <p:pic>
          <p:nvPicPr>
            <p:cNvPr id="15" name="グラフィックス 14">
              <a:extLst>
                <a:ext uri="{FF2B5EF4-FFF2-40B4-BE49-F238E27FC236}">
                  <a16:creationId xmlns:a16="http://schemas.microsoft.com/office/drawing/2014/main" id="{AF8E3AB0-68D3-4AE6-B7B8-C3B9FB46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50606" y="133289"/>
              <a:ext cx="2864215" cy="773239"/>
            </a:xfrm>
            <a:prstGeom prst="rect">
              <a:avLst/>
            </a:prstGeom>
          </p:spPr>
        </p:pic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496D2EBB-DD1C-4E2C-9DFA-C6C4918D820A}"/>
                </a:ext>
              </a:extLst>
            </p:cNvPr>
            <p:cNvSpPr txBox="1"/>
            <p:nvPr/>
          </p:nvSpPr>
          <p:spPr>
            <a:xfrm>
              <a:off x="5054465" y="196528"/>
              <a:ext cx="2760356" cy="52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dirty="0">
                  <a:solidFill>
                    <a:srgbClr val="1A68B3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rPr>
                <a:t>15)</a:t>
              </a:r>
              <a:r>
                <a:rPr lang="ko-KR" altLang="en-US" sz="3200" b="1" dirty="0">
                  <a:solidFill>
                    <a:srgbClr val="1A68B3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rPr>
                <a:t>신흥사神興寺</a:t>
              </a:r>
              <a:endParaRPr lang="ko-KR" altLang="en-US" sz="3200" b="1" dirty="0">
                <a:solidFill>
                  <a:srgbClr val="1A68B3"/>
                </a:solidFill>
                <a:latin typeface="ＭＳ 明朝" panose="02020609040205080304" pitchFamily="17" charset="-128"/>
              </a:endParaRPr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5C5F4E2-799A-4F38-814B-AF7C7DAE3A77}"/>
              </a:ext>
            </a:extLst>
          </p:cNvPr>
          <p:cNvSpPr txBox="1"/>
          <p:nvPr/>
        </p:nvSpPr>
        <p:spPr>
          <a:xfrm>
            <a:off x="282804" y="1113103"/>
            <a:ext cx="110482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kern="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652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년</a:t>
            </a:r>
            <a:r>
              <a:rPr lang="en-US" altLang="ja-JP" sz="3600" kern="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(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진덕여왕</a:t>
            </a:r>
            <a:r>
              <a:rPr lang="en-US" altLang="ja-JP" sz="3600" kern="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 6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년</a:t>
            </a:r>
            <a:r>
              <a:rPr lang="en-US" altLang="ja-JP" sz="3600" kern="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)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에 </a:t>
            </a:r>
            <a:r>
              <a:rPr lang="ko-KR" altLang="ja-JP" sz="3600" kern="0" dirty="0" err="1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자장율사가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 창건한 향성사에서 그 연원을 찾을 수 있다</a:t>
            </a:r>
            <a:r>
              <a:rPr lang="en-US" altLang="ja-JP" sz="3600" kern="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. 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향성사란</a:t>
            </a:r>
            <a:r>
              <a:rPr lang="en-US" altLang="ja-JP" sz="3600" kern="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 ‘</a:t>
            </a:r>
            <a:r>
              <a:rPr lang="ko-KR" altLang="ja-JP" sz="3600" kern="0" dirty="0" err="1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중향성불토국’이란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 뜻으로 지금의 자리에서 동방 약</a:t>
            </a:r>
            <a:r>
              <a:rPr lang="en-US" altLang="ja-JP" sz="3600" kern="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 1 km 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지점에 세웠으나</a:t>
            </a:r>
            <a:r>
              <a:rPr lang="en-US" altLang="ja-JP" sz="3600" kern="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 49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년 후인</a:t>
            </a:r>
            <a:r>
              <a:rPr lang="en-US" altLang="ja-JP" sz="3600" kern="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 701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년</a:t>
            </a:r>
            <a:r>
              <a:rPr lang="en-US" altLang="ja-JP" sz="3600" kern="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(</a:t>
            </a:r>
            <a:r>
              <a:rPr lang="ko-KR" altLang="ja-JP" sz="3600" kern="0" dirty="0" err="1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효소왕</a:t>
            </a:r>
            <a:r>
              <a:rPr lang="en-US" altLang="ja-JP" sz="3600" kern="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 10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년</a:t>
            </a:r>
            <a:r>
              <a:rPr lang="en-US" altLang="ja-JP" sz="3600" kern="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)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에 화재로 불타 없어졌다</a:t>
            </a:r>
            <a:r>
              <a:rPr lang="en-US" altLang="ja-JP" sz="3600" kern="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. 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그 뒤 의상조사가 지금의 </a:t>
            </a:r>
            <a:r>
              <a:rPr lang="ko-KR" altLang="ja-JP" sz="3600" kern="0" dirty="0" err="1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신흥사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 북방</a:t>
            </a:r>
            <a:r>
              <a:rPr lang="en-US" altLang="ja-JP" sz="3600" kern="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 1.5 km 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지점인 현 </a:t>
            </a:r>
            <a:r>
              <a:rPr lang="ko-KR" altLang="ja-JP" sz="3600" kern="0" dirty="0" err="1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내원암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 자리에 선정사를 다시 세워 불법을 전하다가 인조</a:t>
            </a:r>
            <a:r>
              <a:rPr lang="en-US" altLang="ja-JP" sz="3600" kern="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 20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년</a:t>
            </a:r>
            <a:r>
              <a:rPr lang="en-US" altLang="ja-JP" sz="3600" kern="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(1642)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에 화재로 없어졌다</a:t>
            </a:r>
            <a:r>
              <a:rPr lang="en-US" altLang="ja-JP" sz="3600" kern="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.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인조</a:t>
            </a:r>
            <a:r>
              <a:rPr lang="en-US" altLang="ja-JP" sz="3600" kern="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 22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년</a:t>
            </a:r>
            <a:r>
              <a:rPr lang="en-US" altLang="ja-JP" sz="3600" kern="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(1644)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에 고승 영서</a:t>
            </a:r>
            <a:r>
              <a:rPr lang="en-US" altLang="ja-JP" sz="3600" kern="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, 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연옥</a:t>
            </a:r>
            <a:r>
              <a:rPr lang="en-US" altLang="ja-JP" sz="3600" kern="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, 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혜원 세 스님이 현 위치에 중건하고 신흥사라 </a:t>
            </a:r>
            <a:r>
              <a:rPr lang="ko-KR" altLang="ja-JP" sz="3600" kern="0" dirty="0" err="1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이름붙여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 현재에 이르고 있다</a:t>
            </a:r>
            <a:r>
              <a:rPr lang="en-US" altLang="ja-JP" sz="3600" kern="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. </a:t>
            </a:r>
            <a:endParaRPr lang="ja-JP" altLang="ja-JP" sz="36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000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FEE2404-87C6-4665-919C-51AD12C508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6" b="17986"/>
          <a:stretch/>
        </p:blipFill>
        <p:spPr>
          <a:xfrm>
            <a:off x="608629" y="0"/>
            <a:ext cx="11261107" cy="6858000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96AD421-B0A1-46D5-8F83-9E57C4BE4874}"/>
              </a:ext>
            </a:extLst>
          </p:cNvPr>
          <p:cNvGrpSpPr/>
          <p:nvPr/>
        </p:nvGrpSpPr>
        <p:grpSpPr>
          <a:xfrm>
            <a:off x="8053811" y="5624512"/>
            <a:ext cx="4481842" cy="1738610"/>
            <a:chOff x="4987291" y="1852315"/>
            <a:chExt cx="4481842" cy="1738610"/>
          </a:xfrm>
        </p:grpSpPr>
        <p:pic>
          <p:nvPicPr>
            <p:cNvPr id="6" name="グラフィックス 5">
              <a:extLst>
                <a:ext uri="{FF2B5EF4-FFF2-40B4-BE49-F238E27FC236}">
                  <a16:creationId xmlns:a16="http://schemas.microsoft.com/office/drawing/2014/main" id="{1FBFBAF7-13DB-439F-80D4-41329AF73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7291" y="1852315"/>
              <a:ext cx="4481842" cy="1738610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D5919A98-D3E9-4411-9DC7-CE050D3EA3E2}"/>
                </a:ext>
              </a:extLst>
            </p:cNvPr>
            <p:cNvSpPr txBox="1"/>
            <p:nvPr/>
          </p:nvSpPr>
          <p:spPr>
            <a:xfrm>
              <a:off x="5762625" y="2371725"/>
              <a:ext cx="31021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絵本　</a:t>
              </a:r>
              <a:r>
                <a:rPr kumimoji="1" lang="en-US" altLang="ja-JP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40-41</a:t>
              </a:r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58565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속초시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束草市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8E95EDD-C81B-4A2B-98A4-396D60883CEF}"/>
              </a:ext>
            </a:extLst>
          </p:cNvPr>
          <p:cNvGrpSpPr/>
          <p:nvPr/>
        </p:nvGrpSpPr>
        <p:grpSpPr>
          <a:xfrm>
            <a:off x="4950606" y="133289"/>
            <a:ext cx="3422603" cy="856525"/>
            <a:chOff x="4950606" y="133289"/>
            <a:chExt cx="2864215" cy="773239"/>
          </a:xfrm>
        </p:grpSpPr>
        <p:pic>
          <p:nvPicPr>
            <p:cNvPr id="15" name="グラフィックス 14">
              <a:extLst>
                <a:ext uri="{FF2B5EF4-FFF2-40B4-BE49-F238E27FC236}">
                  <a16:creationId xmlns:a16="http://schemas.microsoft.com/office/drawing/2014/main" id="{AF8E3AB0-68D3-4AE6-B7B8-C3B9FB46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50606" y="133289"/>
              <a:ext cx="2864215" cy="773239"/>
            </a:xfrm>
            <a:prstGeom prst="rect">
              <a:avLst/>
            </a:prstGeom>
          </p:spPr>
        </p:pic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496D2EBB-DD1C-4E2C-9DFA-C6C4918D820A}"/>
                </a:ext>
              </a:extLst>
            </p:cNvPr>
            <p:cNvSpPr txBox="1"/>
            <p:nvPr/>
          </p:nvSpPr>
          <p:spPr>
            <a:xfrm>
              <a:off x="5054465" y="196528"/>
              <a:ext cx="2760356" cy="52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dirty="0">
                  <a:solidFill>
                    <a:srgbClr val="1A68B3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rPr>
                <a:t>15)</a:t>
              </a:r>
              <a:r>
                <a:rPr lang="ko-KR" altLang="en-US" sz="3200" b="1" dirty="0" err="1">
                  <a:solidFill>
                    <a:srgbClr val="1A68B3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rPr>
                <a:t>신흥사</a:t>
              </a:r>
              <a:r>
                <a:rPr lang="ja-JP" altLang="en-US" sz="3200" b="1" dirty="0">
                  <a:solidFill>
                    <a:srgbClr val="1A68B3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rPr>
                <a:t>新</a:t>
              </a:r>
              <a:r>
                <a:rPr lang="ko-KR" altLang="en-US" sz="3200" b="1" dirty="0">
                  <a:solidFill>
                    <a:srgbClr val="1A68B3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rPr>
                <a:t>興寺</a:t>
              </a:r>
              <a:endParaRPr lang="ko-KR" altLang="en-US" sz="3200" b="1" dirty="0">
                <a:solidFill>
                  <a:srgbClr val="1A68B3"/>
                </a:solidFill>
                <a:latin typeface="ＭＳ 明朝" panose="02020609040205080304" pitchFamily="17" charset="-128"/>
              </a:endParaRPr>
            </a:p>
          </p:txBody>
        </p:sp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8B89B4FA-417F-4C42-90D7-8E29063403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31" y="1458061"/>
            <a:ext cx="7077075" cy="471487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096DFD2-167C-426F-A6CC-6D84E3AFD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308" y="1190937"/>
            <a:ext cx="4144261" cy="2758894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8C29966-958C-4F67-A268-AC7896F0F48B}"/>
              </a:ext>
            </a:extLst>
          </p:cNvPr>
          <p:cNvSpPr txBox="1"/>
          <p:nvPr/>
        </p:nvSpPr>
        <p:spPr>
          <a:xfrm>
            <a:off x="838986" y="1058012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バスで</a:t>
            </a:r>
            <a:r>
              <a:rPr lang="en-US" altLang="ja-JP" dirty="0"/>
              <a:t>1</a:t>
            </a:r>
            <a:r>
              <a:rPr lang="ja-JP" altLang="en-US" dirty="0"/>
              <a:t>時間位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152046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속초시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束草市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FF09F51-CB4B-4323-8F51-D48F87913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6270"/>
            <a:ext cx="12192000" cy="412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752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양양군 襄陽郡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6234AA2-E434-4BFC-9163-00526B628D21}"/>
              </a:ext>
            </a:extLst>
          </p:cNvPr>
          <p:cNvGrpSpPr/>
          <p:nvPr/>
        </p:nvGrpSpPr>
        <p:grpSpPr>
          <a:xfrm>
            <a:off x="6180454" y="206819"/>
            <a:ext cx="3668395" cy="584775"/>
            <a:chOff x="3631247" y="1266450"/>
            <a:chExt cx="2996100" cy="584775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408C5823-65A0-4B73-9398-2F3D85BB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31247" y="1266450"/>
              <a:ext cx="2879410" cy="584775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D5756D8-07B9-4FF9-B328-5FF664759E2F}"/>
                </a:ext>
              </a:extLst>
            </p:cNvPr>
            <p:cNvSpPr txBox="1"/>
            <p:nvPr/>
          </p:nvSpPr>
          <p:spPr>
            <a:xfrm>
              <a:off x="3631247" y="1266450"/>
              <a:ext cx="2996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1)</a:t>
              </a:r>
              <a:r>
                <a:rPr lang="ko-KR" altLang="en-US" sz="3200" b="1" i="0" dirty="0" err="1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하조대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　河趙臺</a:t>
              </a: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4A86B55-EACC-4CA9-AD09-63CB5A7BEBD8}"/>
              </a:ext>
            </a:extLst>
          </p:cNvPr>
          <p:cNvSpPr txBox="1"/>
          <p:nvPr/>
        </p:nvSpPr>
        <p:spPr>
          <a:xfrm>
            <a:off x="152400" y="1000125"/>
            <a:ext cx="119729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3600" dirty="0">
                <a:latin typeface="Batang" panose="02030600000101010101" pitchFamily="18" charset="-127"/>
                <a:ea typeface="Batang" panose="02030600000101010101" pitchFamily="18" charset="-127"/>
              </a:rPr>
              <a:t>암석해안으로 온갖 기암괴석과 바위섬들로 이루어져 주위의 울창한 송림과 어울려 절경을 이룬다</a:t>
            </a:r>
            <a:r>
              <a:rPr kumimoji="1" lang="en-US" altLang="ko-KR" sz="3600" dirty="0">
                <a:latin typeface="Batang" panose="02030600000101010101" pitchFamily="18" charset="-127"/>
                <a:ea typeface="Batang" panose="02030600000101010101" pitchFamily="18" charset="-127"/>
              </a:rPr>
              <a:t>. </a:t>
            </a:r>
            <a:r>
              <a:rPr kumimoji="1" lang="ko-KR" altLang="en-US" sz="3600" dirty="0" err="1">
                <a:latin typeface="Batang" panose="02030600000101010101" pitchFamily="18" charset="-127"/>
                <a:ea typeface="Batang" panose="02030600000101010101" pitchFamily="18" charset="-127"/>
              </a:rPr>
              <a:t>하조대</a:t>
            </a:r>
            <a:r>
              <a:rPr kumimoji="1" lang="ko-KR" altLang="en-US" sz="3600" dirty="0">
                <a:latin typeface="Batang" panose="02030600000101010101" pitchFamily="18" charset="-127"/>
                <a:ea typeface="Batang" panose="02030600000101010101" pitchFamily="18" charset="-127"/>
              </a:rPr>
              <a:t> 정자 앞 소나무는 애국가 동영상 </a:t>
            </a:r>
            <a:r>
              <a:rPr kumimoji="1" lang="ko-KR" altLang="en-US" sz="3600" dirty="0" err="1">
                <a:latin typeface="Batang" panose="02030600000101010101" pitchFamily="18" charset="-127"/>
                <a:ea typeface="Batang" panose="02030600000101010101" pitchFamily="18" charset="-127"/>
              </a:rPr>
              <a:t>첫소절에</a:t>
            </a:r>
            <a:r>
              <a:rPr kumimoji="1" lang="ko-KR" altLang="en-US" sz="36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kumimoji="1" lang="ko-KR" altLang="en-US" sz="3600" dirty="0" err="1">
                <a:latin typeface="Batang" panose="02030600000101010101" pitchFamily="18" charset="-127"/>
                <a:ea typeface="Batang" panose="02030600000101010101" pitchFamily="18" charset="-127"/>
              </a:rPr>
              <a:t>실려있다</a:t>
            </a:r>
            <a:r>
              <a:rPr kumimoji="1" lang="en-US" altLang="ko-KR" sz="3600" dirty="0"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</a:p>
          <a:p>
            <a:endParaRPr kumimoji="1" lang="en-US" altLang="ko-KR" sz="36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kumimoji="1" lang="ko-KR" altLang="en-US" sz="3600" dirty="0">
                <a:latin typeface="Batang" panose="02030600000101010101" pitchFamily="18" charset="-127"/>
                <a:ea typeface="Batang" panose="02030600000101010101" pitchFamily="18" charset="-127"/>
              </a:rPr>
              <a:t>조선의 개국공신 </a:t>
            </a:r>
            <a:r>
              <a:rPr kumimoji="1" lang="ko-KR" altLang="en-US" sz="3600" dirty="0" err="1">
                <a:latin typeface="Batang" panose="02030600000101010101" pitchFamily="18" charset="-127"/>
                <a:ea typeface="Batang" panose="02030600000101010101" pitchFamily="18" charset="-127"/>
              </a:rPr>
              <a:t>하륜과</a:t>
            </a:r>
            <a:r>
              <a:rPr kumimoji="1" lang="ko-KR" altLang="en-US" sz="3600" dirty="0">
                <a:latin typeface="Batang" panose="02030600000101010101" pitchFamily="18" charset="-127"/>
                <a:ea typeface="Batang" panose="02030600000101010101" pitchFamily="18" charset="-127"/>
              </a:rPr>
              <a:t> 조준이 태종 치세 말년에 휴양하던 곳이라 하여 두 사람의 성을 따서 하조대로 불렀다고 전해진다</a:t>
            </a:r>
            <a:r>
              <a:rPr kumimoji="1" lang="en-US" altLang="ko-KR" sz="3600" dirty="0">
                <a:latin typeface="Batang" panose="02030600000101010101" pitchFamily="18" charset="-127"/>
                <a:ea typeface="Batang" panose="02030600000101010101" pitchFamily="18" charset="-127"/>
              </a:rPr>
              <a:t>. </a:t>
            </a:r>
            <a:r>
              <a:rPr kumimoji="1" lang="ko-KR" altLang="en-US" sz="3600" dirty="0">
                <a:latin typeface="Batang" panose="02030600000101010101" pitchFamily="18" charset="-127"/>
                <a:ea typeface="Batang" panose="02030600000101010101" pitchFamily="18" charset="-127"/>
              </a:rPr>
              <a:t>참고로 두 사람은 조선의 법전인 경제육전을 함께 편찬하기도 했다</a:t>
            </a:r>
            <a:r>
              <a:rPr kumimoji="1" lang="en-US" altLang="ko-KR" sz="3600" dirty="0"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02953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양양군 襄陽郡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⑥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E1C5C97-66B8-491A-AED8-678D0667B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276" y="386839"/>
            <a:ext cx="8359370" cy="6264342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6234AA2-E434-4BFC-9163-00526B628D21}"/>
              </a:ext>
            </a:extLst>
          </p:cNvPr>
          <p:cNvGrpSpPr/>
          <p:nvPr/>
        </p:nvGrpSpPr>
        <p:grpSpPr>
          <a:xfrm>
            <a:off x="6180454" y="206819"/>
            <a:ext cx="3668395" cy="584775"/>
            <a:chOff x="3631247" y="1266450"/>
            <a:chExt cx="2996100" cy="584775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408C5823-65A0-4B73-9398-2F3D85BB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31247" y="1266450"/>
              <a:ext cx="2879410" cy="584775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D5756D8-07B9-4FF9-B328-5FF664759E2F}"/>
                </a:ext>
              </a:extLst>
            </p:cNvPr>
            <p:cNvSpPr txBox="1"/>
            <p:nvPr/>
          </p:nvSpPr>
          <p:spPr>
            <a:xfrm>
              <a:off x="3631247" y="1266450"/>
              <a:ext cx="2996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1)</a:t>
              </a:r>
              <a:r>
                <a:rPr lang="ko-KR" altLang="en-US" sz="3200" b="1" i="0" dirty="0" err="1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하조대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　河趙臺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21541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양양군 襄陽郡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6234AA2-E434-4BFC-9163-00526B628D21}"/>
              </a:ext>
            </a:extLst>
          </p:cNvPr>
          <p:cNvGrpSpPr/>
          <p:nvPr/>
        </p:nvGrpSpPr>
        <p:grpSpPr>
          <a:xfrm>
            <a:off x="6180454" y="206819"/>
            <a:ext cx="3668395" cy="584775"/>
            <a:chOff x="3631247" y="1266450"/>
            <a:chExt cx="2996100" cy="584775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408C5823-65A0-4B73-9398-2F3D85BB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31247" y="1266450"/>
              <a:ext cx="2879410" cy="584775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D5756D8-07B9-4FF9-B328-5FF664759E2F}"/>
                </a:ext>
              </a:extLst>
            </p:cNvPr>
            <p:cNvSpPr txBox="1"/>
            <p:nvPr/>
          </p:nvSpPr>
          <p:spPr>
            <a:xfrm>
              <a:off x="3631247" y="1266450"/>
              <a:ext cx="2996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1)</a:t>
              </a:r>
              <a:r>
                <a:rPr lang="ko-KR" altLang="en-US" sz="3200" b="1" i="0" dirty="0" err="1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하조대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　河趙臺</a:t>
              </a:r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2BDD7EEA-801D-42FB-B094-D1132D876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4" y="1181102"/>
            <a:ext cx="3394519" cy="494347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3FB021E-B51E-45A3-9640-86C5DE31E32C}"/>
              </a:ext>
            </a:extLst>
          </p:cNvPr>
          <p:cNvSpPr/>
          <p:nvPr/>
        </p:nvSpPr>
        <p:spPr>
          <a:xfrm>
            <a:off x="1053656" y="4894133"/>
            <a:ext cx="3895725" cy="695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ja-JP" sz="2400" b="1" kern="0" dirty="0">
                <a:solidFill>
                  <a:srgbClr val="0070C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하륜</a:t>
            </a:r>
            <a:r>
              <a:rPr lang="ja-JP" altLang="ja-JP" sz="2400" b="1" kern="0" dirty="0">
                <a:solidFill>
                  <a:srgbClr val="0070C0"/>
                </a:solidFill>
                <a:effectLst/>
                <a:ea typeface="ＭＳ 明朝" panose="02020609040205080304" pitchFamily="17" charset="-128"/>
                <a:cs typeface="Arial" panose="020B0604020202020204" pitchFamily="34" charset="0"/>
              </a:rPr>
              <a:t>河崙</a:t>
            </a:r>
            <a:r>
              <a:rPr lang="en-US" altLang="ja-JP" sz="2400" b="1" kern="0" dirty="0">
                <a:solidFill>
                  <a:srgbClr val="0070C0"/>
                </a:solidFill>
                <a:effectLst/>
                <a:ea typeface="ＭＳ 明朝" panose="02020609040205080304" pitchFamily="17" charset="-128"/>
                <a:cs typeface="Arial" panose="020B0604020202020204" pitchFamily="34" charset="0"/>
              </a:rPr>
              <a:t>(</a:t>
            </a:r>
            <a:r>
              <a:rPr lang="ja-JP" altLang="ja-JP" sz="2400" b="1" kern="0" dirty="0">
                <a:solidFill>
                  <a:srgbClr val="0070C0"/>
                </a:solidFill>
                <a:effectLst/>
                <a:ea typeface="ＭＳ 明朝" panose="02020609040205080304" pitchFamily="17" charset="-128"/>
                <a:cs typeface="Arial" panose="020B0604020202020204" pitchFamily="34" charset="0"/>
              </a:rPr>
              <a:t>チョ・ヒボン</a:t>
            </a:r>
            <a:r>
              <a:rPr lang="en-US" altLang="ja-JP" sz="2400" b="1" kern="0" dirty="0">
                <a:solidFill>
                  <a:srgbClr val="0070C0"/>
                </a:solidFill>
                <a:effectLst/>
                <a:ea typeface="ＭＳ 明朝" panose="02020609040205080304" pitchFamily="17" charset="-128"/>
                <a:cs typeface="Arial" panose="020B0604020202020204" pitchFamily="34" charset="0"/>
              </a:rPr>
              <a:t>)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D762A8A7-8CC9-45E2-801B-10083CD68E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516" y="1181102"/>
            <a:ext cx="3398638" cy="4943473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F90F463-FCEE-491D-BC86-2537C7B34D17}"/>
              </a:ext>
            </a:extLst>
          </p:cNvPr>
          <p:cNvSpPr/>
          <p:nvPr/>
        </p:nvSpPr>
        <p:spPr>
          <a:xfrm>
            <a:off x="6406706" y="4894133"/>
            <a:ext cx="3895725" cy="695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kern="0" dirty="0">
                <a:solidFill>
                  <a:srgbClr val="0070C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조준趙浚</a:t>
            </a:r>
            <a:r>
              <a:rPr lang="en-US" altLang="ja-JP" sz="2400" b="1" kern="0" dirty="0">
                <a:solidFill>
                  <a:srgbClr val="0070C0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(</a:t>
            </a:r>
            <a:r>
              <a:rPr lang="ja-JP" altLang="en-US" sz="2400" b="1" kern="0" dirty="0">
                <a:solidFill>
                  <a:srgbClr val="0070C0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イ・ミョンヘン</a:t>
            </a:r>
            <a:r>
              <a:rPr lang="en-US" altLang="ja-JP" sz="2400" b="1" kern="0" dirty="0">
                <a:solidFill>
                  <a:srgbClr val="0070C0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)</a:t>
            </a:r>
            <a:endParaRPr kumimoji="1" lang="ja-JP" altLang="en-US" sz="2400" b="1" dirty="0">
              <a:solidFill>
                <a:srgbClr val="0070C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14" name="グラフィックス 13">
            <a:extLst>
              <a:ext uri="{FF2B5EF4-FFF2-40B4-BE49-F238E27FC236}">
                <a16:creationId xmlns:a16="http://schemas.microsoft.com/office/drawing/2014/main" id="{E64B021E-EC2D-42B4-A918-A2F8C55FA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5886" y="696344"/>
            <a:ext cx="6007151" cy="1037206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C4A07CF-CF16-4E4D-BF15-76B72BA7019D}"/>
              </a:ext>
            </a:extLst>
          </p:cNvPr>
          <p:cNvSpPr txBox="1"/>
          <p:nvPr/>
        </p:nvSpPr>
        <p:spPr>
          <a:xfrm>
            <a:off x="8931540" y="857936"/>
            <a:ext cx="2657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六龍が飛ぶ</a:t>
            </a:r>
            <a:endParaRPr kumimoji="1" lang="ja-JP" altLang="en-US" sz="36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6" name="タイトル 3">
            <a:extLst>
              <a:ext uri="{FF2B5EF4-FFF2-40B4-BE49-F238E27FC236}">
                <a16:creationId xmlns:a16="http://schemas.microsoft.com/office/drawing/2014/main" id="{754E378C-C3B5-4EA0-9F83-01135E454EBB}"/>
              </a:ext>
            </a:extLst>
          </p:cNvPr>
          <p:cNvSpPr txBox="1">
            <a:spLocks/>
          </p:cNvSpPr>
          <p:nvPr/>
        </p:nvSpPr>
        <p:spPr>
          <a:xfrm>
            <a:off x="66675" y="-59113"/>
            <a:ext cx="1162050" cy="134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</a:t>
            </a:r>
          </a:p>
        </p:txBody>
      </p:sp>
    </p:spTree>
    <p:extLst>
      <p:ext uri="{BB962C8B-B14F-4D97-AF65-F5344CB8AC3E}">
        <p14:creationId xmlns:p14="http://schemas.microsoft.com/office/powerpoint/2010/main" val="1147440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양양군 襄陽郡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6234AA2-E434-4BFC-9163-00526B628D21}"/>
              </a:ext>
            </a:extLst>
          </p:cNvPr>
          <p:cNvGrpSpPr/>
          <p:nvPr/>
        </p:nvGrpSpPr>
        <p:grpSpPr>
          <a:xfrm>
            <a:off x="6180454" y="206819"/>
            <a:ext cx="3668395" cy="584775"/>
            <a:chOff x="3631247" y="1266450"/>
            <a:chExt cx="2996100" cy="584775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408C5823-65A0-4B73-9398-2F3D85BB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31247" y="1266450"/>
              <a:ext cx="2879410" cy="584775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D5756D8-07B9-4FF9-B328-5FF664759E2F}"/>
                </a:ext>
              </a:extLst>
            </p:cNvPr>
            <p:cNvSpPr txBox="1"/>
            <p:nvPr/>
          </p:nvSpPr>
          <p:spPr>
            <a:xfrm>
              <a:off x="3631247" y="1266450"/>
              <a:ext cx="2996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2)</a:t>
              </a:r>
              <a:r>
                <a:rPr lang="ko-KR" altLang="en-US" sz="3200" b="1" i="0" dirty="0" err="1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휴휴암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 休休庵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F3ACFC0-5FF7-4864-8995-FF8B0BE65272}"/>
              </a:ext>
            </a:extLst>
          </p:cNvPr>
          <p:cNvSpPr txBox="1"/>
          <p:nvPr/>
        </p:nvSpPr>
        <p:spPr>
          <a:xfrm>
            <a:off x="185737" y="885826"/>
            <a:ext cx="11820525" cy="5606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바닷가에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자리한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암자다</a:t>
            </a:r>
            <a:r>
              <a:rPr lang="en-US" altLang="ja-JP" sz="2800" kern="100" dirty="0">
                <a:solidFill>
                  <a:srgbClr val="444444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. </a:t>
            </a:r>
            <a:r>
              <a:rPr lang="ko-KR" altLang="ja-JP" sz="2800" kern="100" dirty="0" err="1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휴휴암은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일상의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번뇌를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내려놓고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쉬고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또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쉬라는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의미에서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지어졌다</a:t>
            </a:r>
            <a:r>
              <a:rPr lang="en-US" altLang="ja-JP" sz="2800" kern="100" dirty="0">
                <a:solidFill>
                  <a:srgbClr val="444444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. 1997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년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 err="1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홍법스님이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창건한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이곳은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 err="1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묘적전이라는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법당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하나로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시작되었으나</a:t>
            </a:r>
            <a:r>
              <a:rPr lang="en-US" altLang="ja-JP" sz="2800" kern="100" dirty="0">
                <a:solidFill>
                  <a:srgbClr val="444444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 1999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년</a:t>
            </a:r>
            <a:r>
              <a:rPr lang="en-US" altLang="ja-JP" sz="2800" kern="100" dirty="0">
                <a:solidFill>
                  <a:srgbClr val="444444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,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바닷가에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누운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관세음보살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형상의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바위가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발견되면서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기도처로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유명해졌다</a:t>
            </a:r>
            <a:r>
              <a:rPr lang="en-US" altLang="ja-JP" sz="2800" kern="100" dirty="0">
                <a:solidFill>
                  <a:srgbClr val="444444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. </a:t>
            </a:r>
            <a:r>
              <a:rPr lang="ko-KR" altLang="ja-JP" sz="2800" kern="100" dirty="0" err="1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묘적전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아래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바닷가에는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활짝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핀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연꽃을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닮아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연화대라고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이름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지어진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너른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바위가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있다</a:t>
            </a:r>
            <a:r>
              <a:rPr lang="en-US" altLang="ja-JP" sz="2800" kern="100" dirty="0">
                <a:solidFill>
                  <a:srgbClr val="444444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.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연화대에서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관세음보살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바위와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거북이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형상의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바위를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찾아볼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수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있어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사시사철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관광객의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발길이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끊이지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않는다</a:t>
            </a:r>
            <a:r>
              <a:rPr lang="en-US" altLang="ja-JP" sz="2800" kern="100" dirty="0">
                <a:solidFill>
                  <a:srgbClr val="444444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. </a:t>
            </a:r>
            <a:r>
              <a:rPr lang="ko-KR" altLang="ja-JP" sz="2800" kern="100" dirty="0" err="1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그밖에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발가락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바위</a:t>
            </a:r>
            <a:r>
              <a:rPr lang="en-US" altLang="ja-JP" sz="2800" kern="100" dirty="0">
                <a:solidFill>
                  <a:srgbClr val="444444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,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발바닥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바위</a:t>
            </a:r>
            <a:r>
              <a:rPr lang="en-US" altLang="ja-JP" sz="2800" kern="100" dirty="0">
                <a:solidFill>
                  <a:srgbClr val="444444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,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주먹바위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등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기이한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모습의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기암괴석이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신비감을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더한다</a:t>
            </a:r>
            <a:r>
              <a:rPr lang="en-US" altLang="ja-JP" sz="2800" kern="100" dirty="0">
                <a:solidFill>
                  <a:srgbClr val="444444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.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때로는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해변으로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먹이를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찾아오는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 err="1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황어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떼도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만날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수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있다</a:t>
            </a:r>
            <a:r>
              <a:rPr lang="en-US" altLang="ja-JP" sz="2800" kern="100" dirty="0">
                <a:solidFill>
                  <a:srgbClr val="444444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. </a:t>
            </a:r>
            <a:r>
              <a:rPr lang="ko-KR" altLang="ja-JP" sz="2800" kern="100" dirty="0" err="1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휴휴암에는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 err="1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묘적전</a:t>
            </a:r>
            <a:r>
              <a:rPr lang="en-US" altLang="ja-JP" sz="2800" kern="100" dirty="0">
                <a:solidFill>
                  <a:srgbClr val="444444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,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다라니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 err="1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굴법당</a:t>
            </a:r>
            <a:r>
              <a:rPr lang="en-US" altLang="ja-JP" sz="2800" kern="100" dirty="0">
                <a:solidFill>
                  <a:srgbClr val="444444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, </a:t>
            </a:r>
            <a:r>
              <a:rPr lang="ko-KR" altLang="ja-JP" sz="2800" kern="100" dirty="0" err="1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관음범종</a:t>
            </a:r>
            <a:r>
              <a:rPr lang="en-US" altLang="ja-JP" sz="2800" kern="100" dirty="0">
                <a:solidFill>
                  <a:srgbClr val="444444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,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지혜관세음보살상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등이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자리한다</a:t>
            </a:r>
            <a:r>
              <a:rPr lang="en-US" altLang="ja-JP" sz="2800" kern="100" dirty="0">
                <a:solidFill>
                  <a:srgbClr val="444444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.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바닷가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언덕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위의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지혜관세음보살상은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 err="1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휴휴암의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또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다른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명물이다</a:t>
            </a:r>
            <a:r>
              <a:rPr lang="en-US" altLang="ja-JP" sz="2800" kern="100" dirty="0">
                <a:solidFill>
                  <a:srgbClr val="444444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. </a:t>
            </a:r>
            <a:r>
              <a:rPr lang="ko-KR" altLang="ja-JP" sz="2800" kern="100" dirty="0" err="1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동해용왕상과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남순동자상을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양쪽에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둔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 err="1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지혜관음보살상은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뒤에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푸른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동해를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두르고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있어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경치가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800" kern="100" dirty="0">
                <a:solidFill>
                  <a:srgbClr val="444444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빼어나다</a:t>
            </a:r>
            <a:r>
              <a:rPr lang="en-US" altLang="ja-JP" sz="2800" kern="100" dirty="0">
                <a:solidFill>
                  <a:srgbClr val="444444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.</a:t>
            </a:r>
            <a:endParaRPr lang="ja-JP" altLang="ja-JP" sz="2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4034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AD2FBEF-513E-4A24-AAF9-3EF59A0B28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t="4933" r="8359" b="566"/>
          <a:stretch/>
        </p:blipFill>
        <p:spPr>
          <a:xfrm>
            <a:off x="647700" y="791594"/>
            <a:ext cx="11410542" cy="6066406"/>
          </a:xfrm>
          <a:prstGeom prst="rect">
            <a:avLst/>
          </a:prstGeom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양양군 襄陽郡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6234AA2-E434-4BFC-9163-00526B628D21}"/>
              </a:ext>
            </a:extLst>
          </p:cNvPr>
          <p:cNvGrpSpPr/>
          <p:nvPr/>
        </p:nvGrpSpPr>
        <p:grpSpPr>
          <a:xfrm>
            <a:off x="6180454" y="206819"/>
            <a:ext cx="3668395" cy="584775"/>
            <a:chOff x="3631247" y="1266450"/>
            <a:chExt cx="2996100" cy="584775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408C5823-65A0-4B73-9398-2F3D85BB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31247" y="1266450"/>
              <a:ext cx="2879410" cy="584775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D5756D8-07B9-4FF9-B328-5FF664759E2F}"/>
                </a:ext>
              </a:extLst>
            </p:cNvPr>
            <p:cNvSpPr txBox="1"/>
            <p:nvPr/>
          </p:nvSpPr>
          <p:spPr>
            <a:xfrm>
              <a:off x="3631247" y="1266450"/>
              <a:ext cx="2996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2)</a:t>
              </a:r>
              <a:r>
                <a:rPr lang="ko-KR" altLang="en-US" sz="3200" b="1" i="0" dirty="0" err="1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휴휴암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 休休庵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5BC158A-70CE-40C0-8A09-9F3C77BE61DB}"/>
              </a:ext>
            </a:extLst>
          </p:cNvPr>
          <p:cNvSpPr/>
          <p:nvPr/>
        </p:nvSpPr>
        <p:spPr>
          <a:xfrm>
            <a:off x="6753225" y="1028706"/>
            <a:ext cx="2425256" cy="695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kern="0" dirty="0" err="1">
                <a:solidFill>
                  <a:srgbClr val="0070C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지혜관음보살상</a:t>
            </a:r>
            <a:endParaRPr kumimoji="1" lang="ja-JP" altLang="en-US" sz="2400" b="1" dirty="0">
              <a:solidFill>
                <a:srgbClr val="0070C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6D52680-4096-466C-9A1C-679C84B61EF7}"/>
              </a:ext>
            </a:extLst>
          </p:cNvPr>
          <p:cNvSpPr/>
          <p:nvPr/>
        </p:nvSpPr>
        <p:spPr>
          <a:xfrm>
            <a:off x="2644332" y="2013531"/>
            <a:ext cx="1911572" cy="695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kern="0" dirty="0" err="1">
                <a:solidFill>
                  <a:srgbClr val="0070C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동해용왕상</a:t>
            </a:r>
            <a:endParaRPr kumimoji="1" lang="ja-JP" altLang="en-US" sz="2400" b="1" dirty="0">
              <a:solidFill>
                <a:srgbClr val="0070C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8D61A0E-FF91-41DA-B04D-4614E94C0CD8}"/>
              </a:ext>
            </a:extLst>
          </p:cNvPr>
          <p:cNvSpPr/>
          <p:nvPr/>
        </p:nvSpPr>
        <p:spPr>
          <a:xfrm>
            <a:off x="8222695" y="2548976"/>
            <a:ext cx="1911572" cy="695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kern="0" dirty="0">
                <a:solidFill>
                  <a:srgbClr val="0070C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남순동자상</a:t>
            </a:r>
            <a:endParaRPr kumimoji="1" lang="ja-JP" altLang="en-US" sz="2400" b="1" dirty="0">
              <a:solidFill>
                <a:srgbClr val="0070C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47837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60E439C-B565-4ABE-9F1B-D4BF1F806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5" y="958982"/>
            <a:ext cx="5610226" cy="2727193"/>
          </a:xfrm>
          <a:prstGeom prst="rect">
            <a:avLst/>
          </a:prstGeom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양양군 襄陽郡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6234AA2-E434-4BFC-9163-00526B628D21}"/>
              </a:ext>
            </a:extLst>
          </p:cNvPr>
          <p:cNvGrpSpPr/>
          <p:nvPr/>
        </p:nvGrpSpPr>
        <p:grpSpPr>
          <a:xfrm>
            <a:off x="6180454" y="206819"/>
            <a:ext cx="3668395" cy="584775"/>
            <a:chOff x="3631247" y="1266450"/>
            <a:chExt cx="2996100" cy="584775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408C5823-65A0-4B73-9398-2F3D85BB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31247" y="1266450"/>
              <a:ext cx="2879410" cy="584775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D5756D8-07B9-4FF9-B328-5FF664759E2F}"/>
                </a:ext>
              </a:extLst>
            </p:cNvPr>
            <p:cNvSpPr txBox="1"/>
            <p:nvPr/>
          </p:nvSpPr>
          <p:spPr>
            <a:xfrm>
              <a:off x="3631247" y="1266450"/>
              <a:ext cx="2996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2)</a:t>
              </a:r>
              <a:r>
                <a:rPr lang="ko-KR" altLang="en-US" sz="3200" b="1" i="0" dirty="0" err="1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휴휴암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 休休庵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6D52680-4096-466C-9A1C-679C84B61EF7}"/>
              </a:ext>
            </a:extLst>
          </p:cNvPr>
          <p:cNvSpPr/>
          <p:nvPr/>
        </p:nvSpPr>
        <p:spPr>
          <a:xfrm>
            <a:off x="186882" y="3821243"/>
            <a:ext cx="2784918" cy="695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kern="0" dirty="0" err="1">
                <a:solidFill>
                  <a:srgbClr val="0070C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묘적전</a:t>
            </a:r>
            <a:r>
              <a:rPr lang="ko-KR" altLang="en-US" sz="2400" b="1" kern="0" dirty="0">
                <a:solidFill>
                  <a:srgbClr val="0070C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 妙寂殿</a:t>
            </a:r>
            <a:endParaRPr kumimoji="1" lang="ja-JP" altLang="en-US" sz="2400" b="1" dirty="0">
              <a:solidFill>
                <a:srgbClr val="0070C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304CD0C4-0346-438D-9119-C4E89B195B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117975"/>
            <a:ext cx="6095999" cy="2963333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8D61A0E-FF91-41DA-B04D-4614E94C0CD8}"/>
              </a:ext>
            </a:extLst>
          </p:cNvPr>
          <p:cNvSpPr/>
          <p:nvPr/>
        </p:nvSpPr>
        <p:spPr>
          <a:xfrm>
            <a:off x="9144000" y="4407689"/>
            <a:ext cx="2988230" cy="695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kern="0" dirty="0">
                <a:solidFill>
                  <a:srgbClr val="0070C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진신사리 眞身舍利</a:t>
            </a:r>
            <a:endParaRPr kumimoji="1" lang="ja-JP" altLang="en-US" sz="2400" b="1" dirty="0">
              <a:solidFill>
                <a:srgbClr val="0070C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586CF783-6208-40DA-BE5F-E81C94DE35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83"/>
          <a:stretch/>
        </p:blipFill>
        <p:spPr>
          <a:xfrm rot="5400000">
            <a:off x="3935985" y="3997448"/>
            <a:ext cx="3269741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440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양양군 襄陽郡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6234AA2-E434-4BFC-9163-00526B628D21}"/>
              </a:ext>
            </a:extLst>
          </p:cNvPr>
          <p:cNvGrpSpPr/>
          <p:nvPr/>
        </p:nvGrpSpPr>
        <p:grpSpPr>
          <a:xfrm>
            <a:off x="6180454" y="206819"/>
            <a:ext cx="3668395" cy="584775"/>
            <a:chOff x="3631247" y="1266450"/>
            <a:chExt cx="2996100" cy="584775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408C5823-65A0-4B73-9398-2F3D85BB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31247" y="1266450"/>
              <a:ext cx="2879410" cy="584775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D5756D8-07B9-4FF9-B328-5FF664759E2F}"/>
                </a:ext>
              </a:extLst>
            </p:cNvPr>
            <p:cNvSpPr txBox="1"/>
            <p:nvPr/>
          </p:nvSpPr>
          <p:spPr>
            <a:xfrm>
              <a:off x="3631247" y="1266450"/>
              <a:ext cx="2996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2)</a:t>
              </a:r>
              <a:r>
                <a:rPr lang="ko-KR" altLang="en-US" sz="3200" b="1" i="0" dirty="0" err="1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휴휴암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 休休庵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4B6859D2-7978-493B-A765-0561E9E29C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163" y="1085018"/>
            <a:ext cx="9441954" cy="523958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F7823A9-DAB2-4688-8E94-7B7BC07C60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83" y="1314636"/>
            <a:ext cx="4461318" cy="178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853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양양군 襄陽郡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6234AA2-E434-4BFC-9163-00526B628D21}"/>
              </a:ext>
            </a:extLst>
          </p:cNvPr>
          <p:cNvGrpSpPr/>
          <p:nvPr/>
        </p:nvGrpSpPr>
        <p:grpSpPr>
          <a:xfrm>
            <a:off x="6180454" y="206819"/>
            <a:ext cx="4603118" cy="584775"/>
            <a:chOff x="3631247" y="1266450"/>
            <a:chExt cx="4190210" cy="584775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408C5823-65A0-4B73-9398-2F3D85BB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31247" y="1266450"/>
              <a:ext cx="2879410" cy="584775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D5756D8-07B9-4FF9-B328-5FF664759E2F}"/>
                </a:ext>
              </a:extLst>
            </p:cNvPr>
            <p:cNvSpPr txBox="1"/>
            <p:nvPr/>
          </p:nvSpPr>
          <p:spPr>
            <a:xfrm>
              <a:off x="3631247" y="1266450"/>
              <a:ext cx="41902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3)</a:t>
              </a:r>
              <a:r>
                <a:rPr lang="ko-KR" altLang="en-US" sz="3200" b="1" i="0" dirty="0" err="1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낙산사</a:t>
              </a:r>
              <a:r>
                <a:rPr lang="ja-JP" altLang="en-US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洛山寺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5DE0884F-E484-451B-81A4-42B06CFED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369" y="1045551"/>
            <a:ext cx="8835140" cy="544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59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506416E-2DEE-4ACE-A414-58B8EA06493A}"/>
              </a:ext>
            </a:extLst>
          </p:cNvPr>
          <p:cNvGrpSpPr/>
          <p:nvPr/>
        </p:nvGrpSpPr>
        <p:grpSpPr>
          <a:xfrm>
            <a:off x="245427" y="364366"/>
            <a:ext cx="2519045" cy="723877"/>
            <a:chOff x="0" y="0"/>
            <a:chExt cx="2519045" cy="723959"/>
          </a:xfrm>
        </p:grpSpPr>
        <p:pic>
          <p:nvPicPr>
            <p:cNvPr id="8" name="グラフィックス 10">
              <a:extLst>
                <a:ext uri="{FF2B5EF4-FFF2-40B4-BE49-F238E27FC236}">
                  <a16:creationId xmlns:a16="http://schemas.microsoft.com/office/drawing/2014/main" id="{B731CAE1-F4D9-4232-BE08-09FCB1141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0"/>
              <a:ext cx="2519045" cy="723959"/>
            </a:xfrm>
            <a:prstGeom prst="rect">
              <a:avLst/>
            </a:prstGeom>
          </p:spPr>
        </p:pic>
        <p:sp>
          <p:nvSpPr>
            <p:cNvPr id="10" name="テキスト ボックス 2">
              <a:extLst>
                <a:ext uri="{FF2B5EF4-FFF2-40B4-BE49-F238E27FC236}">
                  <a16:creationId xmlns:a16="http://schemas.microsoft.com/office/drawing/2014/main" id="{FEF2DA21-49A7-4F19-9995-3418AFDA4ECE}"/>
                </a:ext>
              </a:extLst>
            </p:cNvPr>
            <p:cNvSpPr txBox="1"/>
            <p:nvPr/>
          </p:nvSpPr>
          <p:spPr>
            <a:xfrm>
              <a:off x="638198" y="63247"/>
              <a:ext cx="1242648" cy="523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kumimoji="1" lang="ko-KR" altLang="en-US" sz="2800" b="1" kern="1200" dirty="0">
                  <a:solidFill>
                    <a:srgbClr val="BE0260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游明朝" panose="02020400000000000000" pitchFamily="18" charset="-128"/>
                  <a:ea typeface="Batang" panose="02030600000101010101" pitchFamily="18" charset="-127"/>
                  <a:cs typeface="Times New Roman" panose="02020603050405020304" pitchFamily="18" charset="0"/>
                </a:rPr>
                <a:t>강원</a:t>
              </a:r>
              <a:r>
                <a:rPr kumimoji="1" lang="ko-KR" sz="2800" b="1" kern="1200" dirty="0">
                  <a:solidFill>
                    <a:srgbClr val="BE0260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游明朝" panose="02020400000000000000" pitchFamily="18" charset="-128"/>
                  <a:ea typeface="Batang" panose="02030600000101010101" pitchFamily="18" charset="-127"/>
                  <a:cs typeface="Times New Roman" panose="02020603050405020304" pitchFamily="18" charset="0"/>
                </a:rPr>
                <a:t>도</a:t>
              </a:r>
              <a:endParaRPr lang="ja-JP" sz="105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BD96BFC-4566-49FA-9B9C-4CCD10983576}"/>
              </a:ext>
            </a:extLst>
          </p:cNvPr>
          <p:cNvGrpSpPr/>
          <p:nvPr/>
        </p:nvGrpSpPr>
        <p:grpSpPr>
          <a:xfrm>
            <a:off x="4848201" y="118745"/>
            <a:ext cx="6505575" cy="6139815"/>
            <a:chOff x="3352823" y="50330"/>
            <a:chExt cx="6505575" cy="6139815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46316443-B05E-41FF-918A-20F86F66B97A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23" y="50330"/>
              <a:ext cx="6505575" cy="61398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楕円 24">
              <a:extLst>
                <a:ext uri="{FF2B5EF4-FFF2-40B4-BE49-F238E27FC236}">
                  <a16:creationId xmlns:a16="http://schemas.microsoft.com/office/drawing/2014/main" id="{2B70E047-85D5-481F-B250-CE81CC8AA2A2}"/>
                </a:ext>
              </a:extLst>
            </p:cNvPr>
            <p:cNvSpPr/>
            <p:nvPr/>
          </p:nvSpPr>
          <p:spPr>
            <a:xfrm>
              <a:off x="7331526" y="1896744"/>
              <a:ext cx="1219200" cy="1123950"/>
            </a:xfrm>
            <a:prstGeom prst="ellipse">
              <a:avLst/>
            </a:prstGeom>
            <a:solidFill>
              <a:srgbClr val="FEE3FF">
                <a:alpha val="43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楕円 25">
              <a:extLst>
                <a:ext uri="{FF2B5EF4-FFF2-40B4-BE49-F238E27FC236}">
                  <a16:creationId xmlns:a16="http://schemas.microsoft.com/office/drawing/2014/main" id="{CAFCA46C-45C7-49A5-9A47-E35BA3172DF8}"/>
                </a:ext>
              </a:extLst>
            </p:cNvPr>
            <p:cNvSpPr/>
            <p:nvPr/>
          </p:nvSpPr>
          <p:spPr>
            <a:xfrm>
              <a:off x="7124751" y="1169656"/>
              <a:ext cx="1219200" cy="1123950"/>
            </a:xfrm>
            <a:prstGeom prst="ellipse">
              <a:avLst/>
            </a:prstGeom>
            <a:solidFill>
              <a:srgbClr val="FEE3FF">
                <a:alpha val="43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楕円 27">
              <a:extLst>
                <a:ext uri="{FF2B5EF4-FFF2-40B4-BE49-F238E27FC236}">
                  <a16:creationId xmlns:a16="http://schemas.microsoft.com/office/drawing/2014/main" id="{A8D8413C-CAA7-4C2C-8773-708325ED4EB5}"/>
                </a:ext>
              </a:extLst>
            </p:cNvPr>
            <p:cNvSpPr/>
            <p:nvPr/>
          </p:nvSpPr>
          <p:spPr>
            <a:xfrm>
              <a:off x="6719274" y="359191"/>
              <a:ext cx="1219200" cy="1123950"/>
            </a:xfrm>
            <a:prstGeom prst="ellipse">
              <a:avLst/>
            </a:prstGeom>
            <a:solidFill>
              <a:srgbClr val="FEE3FF">
                <a:alpha val="43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52948849-5A56-40CE-8646-C3A1CF3AAF00}"/>
              </a:ext>
            </a:extLst>
          </p:cNvPr>
          <p:cNvGrpSpPr/>
          <p:nvPr/>
        </p:nvGrpSpPr>
        <p:grpSpPr>
          <a:xfrm>
            <a:off x="8839178" y="213995"/>
            <a:ext cx="3769382" cy="1634832"/>
            <a:chOff x="7753350" y="5463711"/>
            <a:chExt cx="3962400" cy="1671843"/>
          </a:xfrm>
        </p:grpSpPr>
        <p:pic>
          <p:nvPicPr>
            <p:cNvPr id="12" name="グラフィックス 11">
              <a:extLst>
                <a:ext uri="{FF2B5EF4-FFF2-40B4-BE49-F238E27FC236}">
                  <a16:creationId xmlns:a16="http://schemas.microsoft.com/office/drawing/2014/main" id="{8088A76B-218F-40EB-8FA8-26A683117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753350" y="5463711"/>
              <a:ext cx="3962400" cy="1671843"/>
            </a:xfrm>
            <a:prstGeom prst="rect">
              <a:avLst/>
            </a:prstGeom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753E7DE-45AB-4F2E-AAFF-5B4306CE1F8F}"/>
                </a:ext>
              </a:extLst>
            </p:cNvPr>
            <p:cNvSpPr txBox="1"/>
            <p:nvPr/>
          </p:nvSpPr>
          <p:spPr>
            <a:xfrm>
              <a:off x="8214079" y="5969250"/>
              <a:ext cx="3055401" cy="4091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material 1</a:t>
              </a:r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の</a:t>
              </a:r>
              <a:r>
                <a:rPr kumimoji="1" lang="en-US" altLang="ja-JP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19</a:t>
              </a:r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10766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83CF874-E280-4ED9-A80D-42288C3F9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746" y="1739900"/>
            <a:ext cx="2756154" cy="389759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A6AA40A-7557-4B6F-83AB-C450835AF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0" y="342900"/>
            <a:ext cx="11391900" cy="2419350"/>
          </a:xfrm>
        </p:spPr>
        <p:txBody>
          <a:bodyPr>
            <a:noAutofit/>
          </a:bodyPr>
          <a:lstStyle/>
          <a:p>
            <a:r>
              <a:rPr lang="ko-KR" alt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우리 땅 기차 여행</a:t>
            </a:r>
            <a:r>
              <a:rPr lang="ja-JP" alt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で</a:t>
            </a:r>
            <a:br>
              <a:rPr lang="en-US" altLang="ja-JP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ja-JP" alt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仮想空間を列車旅行しよう</a:t>
            </a:r>
            <a:endParaRPr kumimoji="1" lang="ja-JP" altLang="en-US" sz="7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658E3E8-20E8-4B71-87CB-526D69885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8900" y="4233597"/>
            <a:ext cx="6006846" cy="1046162"/>
          </a:xfrm>
        </p:spPr>
        <p:txBody>
          <a:bodyPr>
            <a:normAutofit fontScale="92500"/>
          </a:bodyPr>
          <a:lstStyle/>
          <a:p>
            <a:r>
              <a:rPr lang="en-US" altLang="ja-JP" sz="5400" b="1" i="1" dirty="0"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rPr>
              <a:t>2021/11/24 &amp; 11/30</a:t>
            </a:r>
            <a:endParaRPr lang="ja-JP" altLang="en-US" sz="5400" b="1" i="1" dirty="0">
              <a:latin typeface="ＭＳ 明朝" panose="02020609040205080304" pitchFamily="17" charset="-128"/>
              <a:ea typeface="ＭＳ 明朝" panose="02020609040205080304" pitchFamily="17" charset="-128"/>
              <a:cs typeface="+mj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EA3003B-AB04-41FD-BF1E-96D4557C14B0}"/>
              </a:ext>
            </a:extLst>
          </p:cNvPr>
          <p:cNvSpPr txBox="1"/>
          <p:nvPr/>
        </p:nvSpPr>
        <p:spPr>
          <a:xfrm flipH="1">
            <a:off x="4002904" y="2973588"/>
            <a:ext cx="3474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b="1" dirty="0">
                <a:solidFill>
                  <a:schemeClr val="accent5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rPr>
              <a:t>その</a:t>
            </a:r>
            <a:r>
              <a:rPr lang="en-US" altLang="ja-JP" sz="6000" b="1" dirty="0">
                <a:solidFill>
                  <a:schemeClr val="accent5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rPr>
              <a:t>17</a:t>
            </a:r>
            <a:endParaRPr lang="ja-JP" altLang="en-US" sz="6000" b="1" dirty="0">
              <a:solidFill>
                <a:schemeClr val="accent5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+mj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B61DD12-B11B-44F5-9BEA-CF9D0BB1C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563" y="5821279"/>
            <a:ext cx="5862437" cy="96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77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9" y="112586"/>
            <a:ext cx="2325371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고성</a:t>
            </a:r>
            <a:r>
              <a:rPr lang="ja-JP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高城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④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6234AA2-E434-4BFC-9163-00526B628D21}"/>
              </a:ext>
            </a:extLst>
          </p:cNvPr>
          <p:cNvGrpSpPr/>
          <p:nvPr/>
        </p:nvGrpSpPr>
        <p:grpSpPr>
          <a:xfrm>
            <a:off x="4027804" y="196485"/>
            <a:ext cx="5420996" cy="584775"/>
            <a:chOff x="3631247" y="1266450"/>
            <a:chExt cx="2879410" cy="584775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408C5823-65A0-4B73-9398-2F3D85BB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31247" y="1266450"/>
              <a:ext cx="2879410" cy="584775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D5756D8-07B9-4FF9-B328-5FF664759E2F}"/>
                </a:ext>
              </a:extLst>
            </p:cNvPr>
            <p:cNvSpPr txBox="1"/>
            <p:nvPr/>
          </p:nvSpPr>
          <p:spPr>
            <a:xfrm>
              <a:off x="3631247" y="1266450"/>
              <a:ext cx="28534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 </a:t>
              </a:r>
              <a:r>
                <a:rPr lang="ko-KR" altLang="en-US" sz="3200" b="1" i="0" dirty="0" err="1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고성왕곡마을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 高城旺谷村</a:t>
              </a:r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26659E1F-F97B-414C-9CEB-C011F15A08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33" y="1127241"/>
            <a:ext cx="7647337" cy="573075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0B8DA53-8B92-4E58-ACFC-5B3C5885F6DD}"/>
              </a:ext>
            </a:extLst>
          </p:cNvPr>
          <p:cNvSpPr txBox="1"/>
          <p:nvPr/>
        </p:nvSpPr>
        <p:spPr>
          <a:xfrm>
            <a:off x="419100" y="1381125"/>
            <a:ext cx="23253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先月</a:t>
            </a:r>
            <a:r>
              <a:rPr kumimoji="1" lang="en-US" altLang="ja-JP" dirty="0"/>
              <a:t>15</a:t>
            </a:r>
            <a:r>
              <a:rPr kumimoji="1" lang="ja-JP" altLang="en-US" dirty="0"/>
              <a:t>回目で行いましたが、高城に行くなら、ここから出発しても良いので載せておきますね。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DEBBC4EA-CE0D-4052-BC97-255AFBFDF695}"/>
              </a:ext>
            </a:extLst>
          </p:cNvPr>
          <p:cNvGrpSpPr/>
          <p:nvPr/>
        </p:nvGrpSpPr>
        <p:grpSpPr>
          <a:xfrm>
            <a:off x="8705276" y="291559"/>
            <a:ext cx="3762191" cy="1462231"/>
            <a:chOff x="8219328" y="5242759"/>
            <a:chExt cx="4278732" cy="1805313"/>
          </a:xfrm>
        </p:grpSpPr>
        <p:pic>
          <p:nvPicPr>
            <p:cNvPr id="10" name="グラフィックス 9">
              <a:extLst>
                <a:ext uri="{FF2B5EF4-FFF2-40B4-BE49-F238E27FC236}">
                  <a16:creationId xmlns:a16="http://schemas.microsoft.com/office/drawing/2014/main" id="{1BFEC6F6-C27F-40CD-AB5B-14A98FEEB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19328" y="5242759"/>
              <a:ext cx="4278732" cy="1805313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108EE769-67F5-42E6-BC17-F501F7CD058F}"/>
                </a:ext>
              </a:extLst>
            </p:cNvPr>
            <p:cNvSpPr txBox="1"/>
            <p:nvPr/>
          </p:nvSpPr>
          <p:spPr>
            <a:xfrm>
              <a:off x="8750080" y="5512963"/>
              <a:ext cx="3057690" cy="1025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>
                  <a:solidFill>
                    <a:schemeClr val="accent1">
                      <a:lumMod val="75000"/>
                    </a:schemeClr>
                  </a:solidFill>
                  <a:effectLst/>
                  <a:latin typeface="Batang" panose="02030600000101010101" pitchFamily="18" charset="-127"/>
                  <a:ea typeface="HG丸ｺﾞｼｯｸM-PRO" panose="020F0600000000000000" pitchFamily="50" charset="-128"/>
                  <a:cs typeface="Batang" panose="02030600000101010101" pitchFamily="18" charset="-127"/>
                </a:rPr>
                <a:t>onlinereading.pdf</a:t>
              </a:r>
            </a:p>
            <a:p>
              <a:r>
                <a:rPr kumimoji="1" lang="en-US" altLang="ja-JP" sz="24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67</a:t>
              </a:r>
              <a:r>
                <a:rPr kumimoji="1" lang="ja-JP" altLang="en-US" sz="24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5514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9" y="112586"/>
            <a:ext cx="2325371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고성</a:t>
            </a:r>
            <a:r>
              <a:rPr lang="ja-JP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高城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④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6234AA2-E434-4BFC-9163-00526B628D21}"/>
              </a:ext>
            </a:extLst>
          </p:cNvPr>
          <p:cNvGrpSpPr/>
          <p:nvPr/>
        </p:nvGrpSpPr>
        <p:grpSpPr>
          <a:xfrm>
            <a:off x="4027804" y="196485"/>
            <a:ext cx="4335146" cy="584775"/>
            <a:chOff x="3631247" y="1266450"/>
            <a:chExt cx="2879410" cy="584775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408C5823-65A0-4B73-9398-2F3D85BB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31247" y="1266450"/>
              <a:ext cx="2879410" cy="584775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D5756D8-07B9-4FF9-B328-5FF664759E2F}"/>
                </a:ext>
              </a:extLst>
            </p:cNvPr>
            <p:cNvSpPr txBox="1"/>
            <p:nvPr/>
          </p:nvSpPr>
          <p:spPr>
            <a:xfrm>
              <a:off x="3631248" y="1266450"/>
              <a:ext cx="26511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参考：강남이네 민박</a:t>
              </a: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C8AA94-0A98-417B-AF3B-46A754FC2220}"/>
              </a:ext>
            </a:extLst>
          </p:cNvPr>
          <p:cNvSpPr txBox="1"/>
          <p:nvPr/>
        </p:nvSpPr>
        <p:spPr>
          <a:xfrm>
            <a:off x="137703" y="1790700"/>
            <a:ext cx="3781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kern="1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游明朝" panose="02020400000000000000" pitchFamily="18" charset="-128"/>
                <a:cs typeface="Times New Roman" panose="02020603050405020304" pitchFamily="18" charset="0"/>
                <a:sym typeface="Segoe UI Emoji" panose="020B0502040204020203" pitchFamily="34" charset="0"/>
              </a:rPr>
              <a:t>☎</a:t>
            </a:r>
            <a:r>
              <a:rPr lang="en-US" altLang="ja-JP" sz="36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Malgun Gothic" panose="020B0503020000020004" pitchFamily="34" charset="-127"/>
                <a:cs typeface="Times New Roman" panose="02020603050405020304" pitchFamily="18" charset="0"/>
              </a:rPr>
              <a:t>010-2315-4675</a:t>
            </a:r>
            <a:endParaRPr lang="ja-JP" altLang="ja-JP" sz="36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21F01DB-6864-478A-B9EE-E2F4CF99F0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278" y="613381"/>
            <a:ext cx="8070854" cy="604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63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속초시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束草市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5AAC1290-D2C5-412C-B104-396BF14ABF5F}"/>
              </a:ext>
            </a:extLst>
          </p:cNvPr>
          <p:cNvGrpSpPr/>
          <p:nvPr/>
        </p:nvGrpSpPr>
        <p:grpSpPr>
          <a:xfrm>
            <a:off x="6096000" y="164849"/>
            <a:ext cx="3990973" cy="820864"/>
            <a:chOff x="3631247" y="1266450"/>
            <a:chExt cx="2879410" cy="620792"/>
          </a:xfrm>
        </p:grpSpPr>
        <p:pic>
          <p:nvPicPr>
            <p:cNvPr id="10" name="グラフィックス 9">
              <a:extLst>
                <a:ext uri="{FF2B5EF4-FFF2-40B4-BE49-F238E27FC236}">
                  <a16:creationId xmlns:a16="http://schemas.microsoft.com/office/drawing/2014/main" id="{16AF612E-8226-4C16-86F1-C348B0BFF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31247" y="1266450"/>
              <a:ext cx="2879410" cy="584775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4A3352D7-6101-4EF0-8322-5CDD1FC0190F}"/>
                </a:ext>
              </a:extLst>
            </p:cNvPr>
            <p:cNvSpPr txBox="1"/>
            <p:nvPr/>
          </p:nvSpPr>
          <p:spPr>
            <a:xfrm>
              <a:off x="3808173" y="1302467"/>
              <a:ext cx="25255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</a:rPr>
                <a:t>실향민失鄕民とは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121256A-EDF9-48AB-BC1C-B9C31A1DEFEC}"/>
              </a:ext>
            </a:extLst>
          </p:cNvPr>
          <p:cNvSpPr txBox="1"/>
          <p:nvPr/>
        </p:nvSpPr>
        <p:spPr>
          <a:xfrm>
            <a:off x="352425" y="976188"/>
            <a:ext cx="1148715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한국의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분단과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한국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전쟁으로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인해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일부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사람들은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자신들의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고향으로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돌아갈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수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없게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되었다</a:t>
            </a:r>
            <a:r>
              <a:rPr lang="en-US" altLang="ja-JP" sz="4400" kern="0" dirty="0">
                <a:solidFill>
                  <a:srgbClr val="222222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Arial" panose="020B0604020202020204" pitchFamily="34" charset="0"/>
              </a:rPr>
              <a:t>. 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대한민국에서의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실향민은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조선민주주의인민공화국이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통치하는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북한에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고향을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둔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사람들이며</a:t>
            </a:r>
            <a:r>
              <a:rPr lang="en-US" altLang="ja-JP" sz="4400" kern="0" dirty="0">
                <a:solidFill>
                  <a:srgbClr val="222222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Arial" panose="020B0604020202020204" pitchFamily="34" charset="0"/>
              </a:rPr>
              <a:t>, 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조선민주주의인민공화국에서의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실향민은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대한민국이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통치하는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남한에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고향을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둔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ko-KR" altLang="ja-JP" sz="44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사람들이다</a:t>
            </a:r>
            <a:r>
              <a:rPr lang="en-US" altLang="ja-JP" sz="4400" kern="0" dirty="0">
                <a:solidFill>
                  <a:srgbClr val="222222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Arial" panose="020B0604020202020204" pitchFamily="34" charset="0"/>
              </a:rPr>
              <a:t>.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361468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3B35E61-F34D-4F7E-BCD4-187448DFA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84856"/>
            <a:ext cx="8417703" cy="6160558"/>
          </a:xfrm>
          <a:prstGeom prst="rect">
            <a:avLst/>
          </a:prstGeom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8" y="112586"/>
            <a:ext cx="3363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속초시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束草市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</p:spTree>
    <p:extLst>
      <p:ext uri="{BB962C8B-B14F-4D97-AF65-F5344CB8AC3E}">
        <p14:creationId xmlns:p14="http://schemas.microsoft.com/office/powerpoint/2010/main" val="1518351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29515</TotalTime>
  <Words>1185</Words>
  <Application>Microsoft Office PowerPoint</Application>
  <PresentationFormat>ワイド画面</PresentationFormat>
  <Paragraphs>193</Paragraphs>
  <Slides>50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50</vt:i4>
      </vt:variant>
    </vt:vector>
  </HeadingPairs>
  <TitlesOfParts>
    <vt:vector size="62" baseType="lpstr">
      <vt:lpstr>Batang</vt:lpstr>
      <vt:lpstr>BIZ UDPゴシック</vt:lpstr>
      <vt:lpstr>HG丸ｺﾞｼｯｸM-PRO</vt:lpstr>
      <vt:lpstr>ＭＳ 明朝</vt:lpstr>
      <vt:lpstr>Noto Sans KR</vt:lpstr>
      <vt:lpstr>游ゴシック</vt:lpstr>
      <vt:lpstr>游ゴシック Light</vt:lpstr>
      <vt:lpstr>游明朝</vt:lpstr>
      <vt:lpstr>Arial</vt:lpstr>
      <vt:lpstr>Helvetica</vt:lpstr>
      <vt:lpstr>Segoe UI Emoji</vt:lpstr>
      <vt:lpstr>Office テーマ</vt:lpstr>
      <vt:lpstr>우리 땅 기차 여행で 仮想空間を列車旅行しよう</vt:lpstr>
      <vt:lpstr>PowerPoint プレゼンテーション</vt:lpstr>
      <vt:lpstr>お詫び</vt:lpstr>
      <vt:lpstr>PowerPoint プレゼンテーション</vt:lpstr>
      <vt:lpstr>PowerPoint プレゼンテーション</vt:lpstr>
      <vt:lpstr>④</vt:lpstr>
      <vt:lpstr>④</vt:lpstr>
      <vt:lpstr>①</vt:lpstr>
      <vt:lpstr>①</vt:lpstr>
      <vt:lpstr>①</vt:lpstr>
      <vt:lpstr>①</vt:lpstr>
      <vt:lpstr>①</vt:lpstr>
      <vt:lpstr>①</vt:lpstr>
      <vt:lpstr>①</vt:lpstr>
      <vt:lpstr>①</vt:lpstr>
      <vt:lpstr>①</vt:lpstr>
      <vt:lpstr>①</vt:lpstr>
      <vt:lpstr>①</vt:lpstr>
      <vt:lpstr>①</vt:lpstr>
      <vt:lpstr>①</vt:lpstr>
      <vt:lpstr>PowerPoint プレゼンテーション</vt:lpstr>
      <vt:lpstr>PowerPoint プレゼンテーション</vt:lpstr>
      <vt:lpstr>①</vt:lpstr>
      <vt:lpstr>①</vt:lpstr>
      <vt:lpstr>①</vt:lpstr>
      <vt:lpstr>①</vt:lpstr>
      <vt:lpstr>①</vt:lpstr>
      <vt:lpstr>①</vt:lpstr>
      <vt:lpstr>①</vt:lpstr>
      <vt:lpstr>①</vt:lpstr>
      <vt:lpstr>①</vt:lpstr>
      <vt:lpstr>①</vt:lpstr>
      <vt:lpstr>①</vt:lpstr>
      <vt:lpstr>①</vt:lpstr>
      <vt:lpstr>①</vt:lpstr>
      <vt:lpstr>①</vt:lpstr>
      <vt:lpstr>①</vt:lpstr>
      <vt:lpstr>①</vt:lpstr>
      <vt:lpstr>①</vt:lpstr>
      <vt:lpstr>①</vt:lpstr>
      <vt:lpstr>①</vt:lpstr>
      <vt:lpstr>②</vt:lpstr>
      <vt:lpstr>⑥</vt:lpstr>
      <vt:lpstr>PowerPoint プレゼンテーション</vt:lpstr>
      <vt:lpstr>②</vt:lpstr>
      <vt:lpstr>②</vt:lpstr>
      <vt:lpstr>②</vt:lpstr>
      <vt:lpstr>②</vt:lpstr>
      <vt:lpstr>②</vt:lpstr>
      <vt:lpstr>우리 땅 기차 여행で 仮想空間を列車旅行しよう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우리 땅 기차 여행で仮想空間を列車旅行しよう</dc:title>
  <dc:creator>Saigusa Hatsuko</dc:creator>
  <cp:lastModifiedBy>Saigusa Hatsuko</cp:lastModifiedBy>
  <cp:revision>961</cp:revision>
  <cp:lastPrinted>2020-08-03T12:07:08Z</cp:lastPrinted>
  <dcterms:created xsi:type="dcterms:W3CDTF">2020-07-24T06:00:28Z</dcterms:created>
  <dcterms:modified xsi:type="dcterms:W3CDTF">2021-10-27T10:43:24Z</dcterms:modified>
</cp:coreProperties>
</file>