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764" r:id="rId2"/>
    <p:sldId id="274" r:id="rId3"/>
    <p:sldId id="718" r:id="rId4"/>
    <p:sldId id="717" r:id="rId5"/>
    <p:sldId id="766" r:id="rId6"/>
    <p:sldId id="767" r:id="rId7"/>
    <p:sldId id="768" r:id="rId8"/>
    <p:sldId id="769" r:id="rId9"/>
    <p:sldId id="716" r:id="rId10"/>
    <p:sldId id="464" r:id="rId11"/>
    <p:sldId id="721" r:id="rId12"/>
    <p:sldId id="670" r:id="rId13"/>
    <p:sldId id="751" r:id="rId14"/>
    <p:sldId id="722" r:id="rId15"/>
    <p:sldId id="723" r:id="rId16"/>
    <p:sldId id="724" r:id="rId17"/>
    <p:sldId id="725" r:id="rId18"/>
    <p:sldId id="726" r:id="rId19"/>
    <p:sldId id="727" r:id="rId20"/>
    <p:sldId id="728" r:id="rId21"/>
    <p:sldId id="729" r:id="rId22"/>
    <p:sldId id="730" r:id="rId23"/>
    <p:sldId id="758" r:id="rId24"/>
    <p:sldId id="754" r:id="rId25"/>
    <p:sldId id="752" r:id="rId26"/>
    <p:sldId id="753" r:id="rId27"/>
    <p:sldId id="755" r:id="rId28"/>
    <p:sldId id="757" r:id="rId29"/>
    <p:sldId id="756" r:id="rId30"/>
    <p:sldId id="759" r:id="rId31"/>
    <p:sldId id="760" r:id="rId32"/>
    <p:sldId id="745" r:id="rId33"/>
    <p:sldId id="732" r:id="rId34"/>
    <p:sldId id="731" r:id="rId35"/>
    <p:sldId id="733" r:id="rId36"/>
    <p:sldId id="739" r:id="rId37"/>
    <p:sldId id="740" r:id="rId38"/>
    <p:sldId id="741" r:id="rId39"/>
    <p:sldId id="742" r:id="rId40"/>
    <p:sldId id="735" r:id="rId41"/>
    <p:sldId id="737" r:id="rId42"/>
    <p:sldId id="736" r:id="rId43"/>
    <p:sldId id="746" r:id="rId44"/>
    <p:sldId id="747" r:id="rId45"/>
    <p:sldId id="748" r:id="rId46"/>
    <p:sldId id="744" r:id="rId47"/>
    <p:sldId id="749" r:id="rId48"/>
    <p:sldId id="750" r:id="rId49"/>
    <p:sldId id="762" r:id="rId50"/>
    <p:sldId id="763" r:id="rId51"/>
    <p:sldId id="687" r:id="rId52"/>
  </p:sldIdLst>
  <p:sldSz cx="12192000" cy="6858000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igusa Hatsuko" initials="SH" lastIdx="2" clrIdx="0">
    <p:extLst>
      <p:ext uri="{19B8F6BF-5375-455C-9EA6-DF929625EA0E}">
        <p15:presenceInfo xmlns:p15="http://schemas.microsoft.com/office/powerpoint/2012/main" userId="b142db85d87d605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E9EBF5"/>
    <a:srgbClr val="FEE3FF"/>
    <a:srgbClr val="F7E3FF"/>
    <a:srgbClr val="FECAFF"/>
    <a:srgbClr val="84CCCB"/>
    <a:srgbClr val="FF6699"/>
    <a:srgbClr val="E694BD"/>
    <a:srgbClr val="C246C2"/>
    <a:srgbClr val="20AE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淡色スタイル 3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淡色スタイル 3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濃色スタイル 1 - アクセント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43" autoAdjust="0"/>
    <p:restoredTop sz="94660"/>
  </p:normalViewPr>
  <p:slideViewPr>
    <p:cSldViewPr snapToGrid="0">
      <p:cViewPr varScale="1">
        <p:scale>
          <a:sx n="64" d="100"/>
          <a:sy n="64" d="100"/>
        </p:scale>
        <p:origin x="7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C54BC-F285-42B3-A053-1A29FC1D38D8}" type="datetimeFigureOut">
              <a:rPr kumimoji="1" lang="ja-JP" altLang="en-US" smtClean="0"/>
              <a:t>2021/12/5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D9678-0E7E-43FF-906A-4A5ECC1B3F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6626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572CB0-4D3C-45C2-8BB9-6842D10D3A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30B99C1-75D0-4572-BAC6-49577287A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86355F6-1D91-416A-A63A-FED710ED3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2021/12/5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71F2D2C-CFCF-4B86-88EB-8064C6C58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35D234-B347-4F0B-AD97-3D5A19BB0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8183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3E5DD8-7E46-46AC-B91F-8A6D8F20D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C4F8C63-A527-4BE4-97CC-5AEAF9126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86C9C96-F4BB-4147-97BE-B95C8D184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2021/12/5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B8258EA-43F6-4489-80A5-8FB31D42D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EBAA36A-938F-4359-96E1-3EC998C6C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2827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C3E9C3C-2E2E-452E-88F6-D5C2DD559C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D7F1EA1-3BBB-4D0E-8332-F0180BACC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7F415E3-A881-4188-AAFA-9623F2424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2021/12/5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2A9D757-EFF3-4FFA-B006-4CCFD1AA4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7197993-6745-4E4E-AD1B-E2A9D6D9F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9532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2A71E9-3E1E-4BC3-BF65-F0A55F2EA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3014D76-F30A-4984-8F8F-FC9E7B052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58143DD-23D3-47EC-A57F-81BC86E24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2021/12/5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4DE3509-963F-4D95-8416-BCC6100F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4774301-CA56-41EE-B25D-F39EC699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6320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39E9BE-05F2-4CDC-80E3-1445C142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912522E-7CD5-4299-91C5-0AE445398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FDF1ADF-A4E5-469C-B698-665825A2B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2021/12/5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03F9723-84EB-440A-A7BF-ECAA32329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AC2EA3E-AD62-4ED5-814A-5F618E8EF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7914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F59F40-6678-4036-A878-5AAAEC21B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77A65E6-2C59-4197-9E54-1D42C57272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36240A7-FFE6-4D91-BB65-86A9B68DC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6965E19-43F3-4D57-BAC3-5CA330D8C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2021/12/5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73C626F-BC30-4240-9E96-794B79E6C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58C6422-7775-4EEC-AECE-B9ADA9738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4502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E39FC9-1133-4A62-A47D-6F93B678A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442F275-CBE7-4835-8C47-24D05141E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1DEA22A-5306-43E2-A56E-1F78A8095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9F5506A-189C-4647-B06E-C9911EE848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2A10D0A-9DAC-4FA2-9EE1-8261A0790A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A1287CE-6297-46EC-AEAF-CFE482210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2021/12/5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9F319BB-1449-44B0-8FAC-E69246F9C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E3284FC-9A07-4945-8518-A7FA07FB2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0092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6E09B5-20DE-4E23-A678-E3F3F8EEB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FB743B0-0EF7-4FB2-A52B-2606E3B0F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2021/12/5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4AE99D-BC1D-47DC-8B57-6A5CA08E7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0D2597F-6407-4A25-9DD7-7E08A61B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3307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D705C77-6C79-4D26-B367-4E9FE1D36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2021/12/5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0F1340B-52ED-4876-BBF7-E41ED85CD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4E4D909-FB90-411D-9D2B-CCC1857CF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8851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1AFE5A-05DB-4E51-AEA4-4042991DE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149E199-84F8-4DCC-BBE4-9ED67DFF7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FFA225E-7DB6-40F5-9780-BE50483C46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0E47A2B-490F-40D1-91C1-6170E5505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2021/12/5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6B3F910-6EE2-4444-B960-7C963348D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B5145EC-32C6-4D6A-86C2-D53FB4FEB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804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A83C54-2F7A-4271-BC92-AD3A34AFD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5AD7882-F8BB-4233-9AC4-9C33326EDB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A96DFCD-1DB5-4E9F-B78B-668E1E4DB2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DF8196A-8739-441A-A642-2F6E62527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2021/12/5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59B4E74-5EFC-48FD-87F9-BE8BF8553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DE58208-48E5-40D7-809A-C449F0AAF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2789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957A3C1-1D62-47B3-B514-B740554BC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E120468-2191-44ED-BBD9-F7DBF5362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CC88945-23D8-4134-888C-E7048CEE06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D701A-8E53-40E5-9873-A6B9CA5A98F2}" type="datetimeFigureOut">
              <a:rPr kumimoji="1" lang="ja-JP" altLang="en-US" smtClean="0"/>
              <a:t>2021/12/5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59CF9F7-4507-4569-84DC-56DBB842D1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473702F-CD7E-44F5-9C18-6BF635C711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436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kQK61eyujBs?feature=oembed" TargetMode="External"/><Relationship Id="rId5" Type="http://schemas.openxmlformats.org/officeDocument/2006/relationships/image" Target="../media/image23.jpeg"/><Relationship Id="rId4" Type="http://schemas.openxmlformats.org/officeDocument/2006/relationships/image" Target="../media/image1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1gDbM-LTb4Y?feature=oembed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2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t79jsjzsqA?feature=oembed" TargetMode="External"/><Relationship Id="rId5" Type="http://schemas.openxmlformats.org/officeDocument/2006/relationships/image" Target="../media/image31.jpeg"/><Relationship Id="rId4" Type="http://schemas.openxmlformats.org/officeDocument/2006/relationships/image" Target="../media/image1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eJaSrkTik6w?feature=oembed" TargetMode="External"/><Relationship Id="rId5" Type="http://schemas.openxmlformats.org/officeDocument/2006/relationships/image" Target="../media/image33.jpeg"/><Relationship Id="rId4" Type="http://schemas.openxmlformats.org/officeDocument/2006/relationships/image" Target="../media/image1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43archives.or.kr/viewHistoricSiteD.do?historicSiteSeq=2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i2ZxNpkQrs?feature=oembed" TargetMode="External"/><Relationship Id="rId5" Type="http://schemas.openxmlformats.org/officeDocument/2006/relationships/image" Target="../media/image36.jpeg"/><Relationship Id="rId4" Type="http://schemas.openxmlformats.org/officeDocument/2006/relationships/image" Target="../media/image15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WVbdP2TaTg?feature=oembed" TargetMode="External"/><Relationship Id="rId5" Type="http://schemas.openxmlformats.org/officeDocument/2006/relationships/image" Target="../media/image39.jpeg"/><Relationship Id="rId4" Type="http://schemas.openxmlformats.org/officeDocument/2006/relationships/image" Target="../media/image15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4.jpg"/><Relationship Id="rId7" Type="http://schemas.openxmlformats.org/officeDocument/2006/relationships/image" Target="../media/image47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17.png"/><Relationship Id="rId9" Type="http://schemas.openxmlformats.org/officeDocument/2006/relationships/image" Target="../media/image4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4yoHHWUm0A?feature=oembed" TargetMode="External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.blog.daum.net/chrkdfur76/43" TargetMode="External"/><Relationship Id="rId4" Type="http://schemas.openxmlformats.org/officeDocument/2006/relationships/image" Target="../media/image63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sv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.visitjeju.net/kr/detail/view?contentsid=CNTS_000000000021890" TargetMode="External"/><Relationship Id="rId4" Type="http://schemas.openxmlformats.org/officeDocument/2006/relationships/image" Target="../media/image74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4t4oebPKf8?feature=oembed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83CF874-E280-4ED9-A80D-42288C3F9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746" y="1739900"/>
            <a:ext cx="2756154" cy="389759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A6AA40A-7557-4B6F-83AB-C450835AF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850" y="342900"/>
            <a:ext cx="11391900" cy="2419350"/>
          </a:xfrm>
        </p:spPr>
        <p:txBody>
          <a:bodyPr>
            <a:noAutofit/>
          </a:bodyPr>
          <a:lstStyle/>
          <a:p>
            <a:r>
              <a:rPr lang="ko-KR" altLang="en-US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우리 땅 기차 여행</a:t>
            </a:r>
            <a:r>
              <a:rPr lang="ja-JP" altLang="en-US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で</a:t>
            </a:r>
            <a:br>
              <a:rPr lang="en-US" altLang="ja-JP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lang="ja-JP" altLang="en-US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仮想空間を列車旅行しよう</a:t>
            </a:r>
            <a:endParaRPr kumimoji="1" lang="ja-JP" altLang="en-US" sz="7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658E3E8-20E8-4B71-87CB-526D698857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28900" y="4233597"/>
            <a:ext cx="6006846" cy="1046162"/>
          </a:xfrm>
        </p:spPr>
        <p:txBody>
          <a:bodyPr>
            <a:normAutofit fontScale="92500"/>
          </a:bodyPr>
          <a:lstStyle/>
          <a:p>
            <a:r>
              <a:rPr lang="en-US" altLang="ja-JP" sz="5400" b="1" i="1" dirty="0">
                <a:latin typeface="ＭＳ 明朝" panose="02020609040205080304" pitchFamily="17" charset="-128"/>
                <a:ea typeface="ＭＳ 明朝" panose="02020609040205080304" pitchFamily="17" charset="-128"/>
                <a:cs typeface="+mj-cs"/>
              </a:rPr>
              <a:t>2021/11/24 &amp; 11/30</a:t>
            </a:r>
            <a:endParaRPr lang="ja-JP" altLang="en-US" sz="5400" b="1" i="1" dirty="0">
              <a:latin typeface="ＭＳ 明朝" panose="02020609040205080304" pitchFamily="17" charset="-128"/>
              <a:ea typeface="ＭＳ 明朝" panose="02020609040205080304" pitchFamily="17" charset="-128"/>
              <a:cs typeface="+mj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EA3003B-AB04-41FD-BF1E-96D4557C14B0}"/>
              </a:ext>
            </a:extLst>
          </p:cNvPr>
          <p:cNvSpPr txBox="1"/>
          <p:nvPr/>
        </p:nvSpPr>
        <p:spPr>
          <a:xfrm flipH="1">
            <a:off x="4002904" y="2973588"/>
            <a:ext cx="34742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0" b="1" dirty="0">
                <a:solidFill>
                  <a:schemeClr val="accent5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j-cs"/>
              </a:rPr>
              <a:t>その</a:t>
            </a:r>
            <a:r>
              <a:rPr lang="en-US" altLang="ja-JP" sz="6000" b="1" dirty="0">
                <a:solidFill>
                  <a:schemeClr val="accent5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j-cs"/>
              </a:rPr>
              <a:t>17</a:t>
            </a:r>
            <a:endParaRPr lang="ja-JP" altLang="en-US" sz="6000" b="1" dirty="0">
              <a:solidFill>
                <a:schemeClr val="accent5">
                  <a:lumMod val="7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+mj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B61DD12-B11B-44F5-9BEA-CF9D0BB1C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563" y="5821279"/>
            <a:ext cx="5862437" cy="96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54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96AD421-B0A1-46D5-8F83-9E57C4BE4874}"/>
              </a:ext>
            </a:extLst>
          </p:cNvPr>
          <p:cNvGrpSpPr/>
          <p:nvPr/>
        </p:nvGrpSpPr>
        <p:grpSpPr>
          <a:xfrm>
            <a:off x="9172575" y="5981700"/>
            <a:ext cx="3286125" cy="1152287"/>
            <a:chOff x="5867930" y="2036057"/>
            <a:chExt cx="3534528" cy="1371125"/>
          </a:xfrm>
        </p:grpSpPr>
        <p:pic>
          <p:nvPicPr>
            <p:cNvPr id="6" name="グラフィックス 5">
              <a:extLst>
                <a:ext uri="{FF2B5EF4-FFF2-40B4-BE49-F238E27FC236}">
                  <a16:creationId xmlns:a16="http://schemas.microsoft.com/office/drawing/2014/main" id="{1FBFBAF7-13DB-439F-80D4-41329AF73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867930" y="2036057"/>
              <a:ext cx="3534528" cy="1371125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D5919A98-D3E9-4411-9DC7-CE050D3EA3E2}"/>
                </a:ext>
              </a:extLst>
            </p:cNvPr>
            <p:cNvSpPr txBox="1"/>
            <p:nvPr/>
          </p:nvSpPr>
          <p:spPr>
            <a:xfrm>
              <a:off x="6197546" y="2370488"/>
              <a:ext cx="24897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絵本　</a:t>
              </a:r>
              <a:r>
                <a:rPr kumimoji="1" lang="en-US" altLang="ja-JP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44</a:t>
              </a:r>
              <a:r>
                <a:rPr kumimoji="1" lang="ja-JP" altLang="en-US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EA11267-C451-4892-9FC1-DD0D11133DF2}"/>
              </a:ext>
            </a:extLst>
          </p:cNvPr>
          <p:cNvSpPr txBox="1"/>
          <p:nvPr/>
        </p:nvSpPr>
        <p:spPr>
          <a:xfrm>
            <a:off x="180975" y="32734"/>
            <a:ext cx="11830049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200"/>
              </a:lnSpc>
              <a:tabLst>
                <a:tab pos="4960620" algn="l"/>
              </a:tabLst>
            </a:pP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제주도는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ゴシック" panose="020B0609070205080204" pitchFamily="49" charset="-128"/>
              </a:rPr>
              <a:t> 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우리나라에서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ゴシック" panose="020B0609070205080204" pitchFamily="49" charset="-128"/>
              </a:rPr>
              <a:t> 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가장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ゴシック" panose="020B0609070205080204" pitchFamily="49" charset="-128"/>
              </a:rPr>
              <a:t> 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큰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ゴシック" panose="020B0609070205080204" pitchFamily="49" charset="-128"/>
              </a:rPr>
              <a:t> 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섬이에요</a:t>
            </a:r>
            <a:r>
              <a:rPr lang="en-US" altLang="ja-JP" sz="2800" kern="0" dirty="0">
                <a:solidFill>
                  <a:srgbClr val="222222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ＭＳ ゴシック" panose="020B0609070205080204" pitchFamily="49" charset="-128"/>
              </a:rPr>
              <a:t>.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두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ゴシック" panose="020B0609070205080204" pitchFamily="49" charset="-128"/>
              </a:rPr>
              <a:t> 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번째로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ゴシック" panose="020B0609070205080204" pitchFamily="49" charset="-128"/>
              </a:rPr>
              <a:t> 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큰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ゴシック" panose="020B0609070205080204" pitchFamily="49" charset="-128"/>
              </a:rPr>
              <a:t> 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섬인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ゴシック" panose="020B0609070205080204" pitchFamily="49" charset="-128"/>
              </a:rPr>
              <a:t> 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거제도보다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ゴシック" panose="020B0609070205080204" pitchFamily="49" charset="-128"/>
              </a:rPr>
              <a:t> 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다섯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ゴシック" panose="020B0609070205080204" pitchFamily="49" charset="-128"/>
              </a:rPr>
              <a:t> 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배나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ゴシック" panose="020B0609070205080204" pitchFamily="49" charset="-128"/>
              </a:rPr>
              <a:t> 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크지요</a:t>
            </a:r>
            <a:r>
              <a:rPr lang="en-US" altLang="ja-JP" sz="2800" kern="0" dirty="0">
                <a:solidFill>
                  <a:srgbClr val="222222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ＭＳ ゴシック" panose="020B0609070205080204" pitchFamily="49" charset="-128"/>
              </a:rPr>
              <a:t>. 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제주도는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ゴシック" panose="020B0609070205080204" pitchFamily="49" charset="-128"/>
              </a:rPr>
              <a:t> 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수차례의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ＭＳ ゴシック" panose="020B0609070205080204" pitchFamily="49" charset="-128"/>
              </a:rPr>
              <a:t> </a:t>
            </a:r>
            <a:r>
              <a:rPr lang="ja-JP" altLang="en-US" sz="2000" b="1" kern="0" dirty="0">
                <a:solidFill>
                  <a:srgbClr val="00B0F0"/>
                </a:solidFill>
                <a:latin typeface="Batang" panose="02030600000101010101" pitchFamily="18" charset="-127"/>
                <a:ea typeface="Batang" panose="02030600000101010101" pitchFamily="18" charset="-127"/>
                <a:cs typeface="ＭＳ ゴシック" panose="020B0609070205080204" pitchFamily="49" charset="-128"/>
              </a:rPr>
              <a:t>①</a:t>
            </a:r>
            <a:r>
              <a:rPr lang="en-US" altLang="ja-JP" sz="2000" b="1" kern="0" dirty="0">
                <a:solidFill>
                  <a:srgbClr val="00B0F0"/>
                </a:solidFill>
                <a:latin typeface="Batang" panose="02030600000101010101" pitchFamily="18" charset="-127"/>
                <a:ea typeface="Batang" panose="02030600000101010101" pitchFamily="18" charset="-127"/>
                <a:cs typeface="ＭＳ ゴシック" panose="020B0609070205080204" pitchFamily="49" charset="-128"/>
              </a:rPr>
              <a:t>-1)</a:t>
            </a:r>
            <a:r>
              <a:rPr lang="ko-KR" altLang="ja-JP" sz="2800" u="sng" kern="0" dirty="0"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화산</a:t>
            </a:r>
            <a:r>
              <a:rPr lang="ko-KR" altLang="ja-JP" sz="2800" u="sng" kern="0" dirty="0"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ゴシック" panose="020B0609070205080204" pitchFamily="49" charset="-128"/>
              </a:rPr>
              <a:t> </a:t>
            </a:r>
            <a:r>
              <a:rPr lang="ko-KR" altLang="ja-JP" sz="2800" u="sng" kern="0" dirty="0"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활동으로</a:t>
            </a:r>
            <a:r>
              <a:rPr lang="ko-KR" altLang="ja-JP" sz="2800" u="sng" kern="0" dirty="0"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ゴシック" panose="020B0609070205080204" pitchFamily="49" charset="-128"/>
              </a:rPr>
              <a:t> </a:t>
            </a:r>
            <a:r>
              <a:rPr lang="ko-KR" altLang="ja-JP" sz="2800" u="sng" kern="0" dirty="0"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만들어진</a:t>
            </a:r>
            <a:r>
              <a:rPr lang="ko-KR" altLang="ja-JP" sz="2800" u="sng" kern="0" dirty="0"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ゴシック" panose="020B0609070205080204" pitchFamily="49" charset="-128"/>
              </a:rPr>
              <a:t> </a:t>
            </a:r>
            <a:r>
              <a:rPr lang="ko-KR" altLang="ja-JP" sz="2800" u="sng" kern="0" dirty="0"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섬</a:t>
            </a:r>
            <a:r>
              <a:rPr lang="ko-KR" altLang="ja-JP" sz="2800" kern="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인데</a:t>
            </a:r>
            <a:r>
              <a:rPr lang="en-US" altLang="ja-JP" sz="2800" kern="0" dirty="0">
                <a:solidFill>
                  <a:srgbClr val="222222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ＭＳ ゴシック" panose="020B0609070205080204" pitchFamily="49" charset="-128"/>
              </a:rPr>
              <a:t>, 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옆에서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ゴシック" panose="020B0609070205080204" pitchFamily="49" charset="-128"/>
              </a:rPr>
              <a:t> 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보면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ゴシック" panose="020B0609070205080204" pitchFamily="49" charset="-128"/>
              </a:rPr>
              <a:t> 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방패를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ゴシック" panose="020B0609070205080204" pitchFamily="49" charset="-128"/>
              </a:rPr>
              <a:t> 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엎어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ゴシック" panose="020B0609070205080204" pitchFamily="49" charset="-128"/>
              </a:rPr>
              <a:t> 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놓은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ゴシック" panose="020B0609070205080204" pitchFamily="49" charset="-128"/>
              </a:rPr>
              <a:t> 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모양이고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ゴシック" panose="020B0609070205080204" pitchFamily="49" charset="-128"/>
              </a:rPr>
              <a:t> 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하늘에서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ゴシック" panose="020B0609070205080204" pitchFamily="49" charset="-128"/>
              </a:rPr>
              <a:t> 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보면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ゴシック" panose="020B0609070205080204" pitchFamily="49" charset="-128"/>
              </a:rPr>
              <a:t> 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고구마를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ゴシック" panose="020B0609070205080204" pitchFamily="49" charset="-128"/>
              </a:rPr>
              <a:t> 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닮았어요</a:t>
            </a:r>
            <a:r>
              <a:rPr lang="en-US" altLang="ja-JP" sz="2800" kern="0" dirty="0">
                <a:solidFill>
                  <a:srgbClr val="222222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ＭＳ ゴシック" panose="020B0609070205080204" pitchFamily="49" charset="-128"/>
              </a:rPr>
              <a:t>. 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제주도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ゴシック" panose="020B0609070205080204" pitchFamily="49" charset="-128"/>
              </a:rPr>
              <a:t> 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한가운데는 남한에서 가장 높은 산 </a:t>
            </a:r>
            <a:r>
              <a:rPr lang="ja-JP" altLang="en-US" sz="2000" b="1" kern="0" dirty="0">
                <a:solidFill>
                  <a:srgbClr val="00B0F0"/>
                </a:solidFill>
                <a:latin typeface="Batang" panose="02030600000101010101" pitchFamily="18" charset="-127"/>
                <a:ea typeface="Batang" panose="02030600000101010101" pitchFamily="18" charset="-127"/>
                <a:cs typeface="ＭＳ ゴシック" panose="020B0609070205080204" pitchFamily="49" charset="-128"/>
              </a:rPr>
              <a:t>①</a:t>
            </a:r>
            <a:r>
              <a:rPr lang="en-US" altLang="ja-JP" sz="2000" b="1" kern="0" dirty="0">
                <a:solidFill>
                  <a:srgbClr val="00B0F0"/>
                </a:solidFill>
                <a:latin typeface="Batang" panose="02030600000101010101" pitchFamily="18" charset="-127"/>
                <a:ea typeface="Batang" panose="02030600000101010101" pitchFamily="18" charset="-127"/>
                <a:cs typeface="ＭＳ ゴシック" panose="020B0609070205080204" pitchFamily="49" charset="-128"/>
              </a:rPr>
              <a:t>-2) </a:t>
            </a:r>
            <a:r>
              <a:rPr lang="ko-KR" altLang="ja-JP" sz="2800" u="sng" kern="0" dirty="0"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한라산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이 솟아 있고</a:t>
            </a:r>
            <a:r>
              <a:rPr lang="en-US" altLang="ja-JP" sz="2800" kern="0" dirty="0">
                <a:solidFill>
                  <a:srgbClr val="222222"/>
                </a:solidFill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, 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정상에는 흰 사슴이 물을 먹는다는 호수 </a:t>
            </a:r>
            <a:r>
              <a:rPr lang="ja-JP" altLang="en-US" sz="2000" b="1" kern="0" dirty="0">
                <a:solidFill>
                  <a:srgbClr val="00B0F0"/>
                </a:solidFill>
                <a:latin typeface="Batang" panose="02030600000101010101" pitchFamily="18" charset="-127"/>
                <a:ea typeface="Batang" panose="02030600000101010101" pitchFamily="18" charset="-127"/>
                <a:cs typeface="ＭＳ ゴシック" panose="020B0609070205080204" pitchFamily="49" charset="-128"/>
              </a:rPr>
              <a:t>①</a:t>
            </a:r>
            <a:r>
              <a:rPr lang="en-US" altLang="ja-JP" sz="2000" b="1" kern="0" dirty="0">
                <a:solidFill>
                  <a:srgbClr val="00B0F0"/>
                </a:solidFill>
                <a:latin typeface="Batang" panose="02030600000101010101" pitchFamily="18" charset="-127"/>
                <a:ea typeface="Batang" panose="02030600000101010101" pitchFamily="18" charset="-127"/>
                <a:cs typeface="ＭＳ ゴシック" panose="020B0609070205080204" pitchFamily="49" charset="-128"/>
              </a:rPr>
              <a:t>-3)</a:t>
            </a:r>
            <a:r>
              <a:rPr lang="ko-KR" altLang="ja-JP" sz="2800" u="sng" kern="0" dirty="0"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백록담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이 있어요</a:t>
            </a:r>
            <a:r>
              <a:rPr lang="en-US" altLang="ja-JP" sz="2800" kern="0" dirty="0">
                <a:solidFill>
                  <a:srgbClr val="222222"/>
                </a:solidFill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. 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제주의 중심 한라산</a:t>
            </a:r>
            <a:r>
              <a:rPr lang="en-US" altLang="ja-JP" sz="2800" kern="0" dirty="0">
                <a:solidFill>
                  <a:srgbClr val="222222"/>
                </a:solidFill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, 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아름다운 해돋이로 유명한 </a:t>
            </a:r>
            <a:r>
              <a:rPr lang="ja-JP" altLang="en-US" sz="2000" b="1" kern="0" dirty="0">
                <a:solidFill>
                  <a:srgbClr val="00B0F0"/>
                </a:solidFill>
                <a:latin typeface="Batang" panose="02030600000101010101" pitchFamily="18" charset="-127"/>
                <a:ea typeface="Batang" panose="02030600000101010101" pitchFamily="18" charset="-127"/>
                <a:cs typeface="ＭＳ ゴシック" panose="020B0609070205080204" pitchFamily="49" charset="-128"/>
              </a:rPr>
              <a:t>①</a:t>
            </a:r>
            <a:r>
              <a:rPr lang="en-US" altLang="ja-JP" sz="2000" b="1" kern="0" dirty="0">
                <a:solidFill>
                  <a:srgbClr val="00B0F0"/>
                </a:solidFill>
                <a:latin typeface="Batang" panose="02030600000101010101" pitchFamily="18" charset="-127"/>
                <a:ea typeface="Batang" panose="02030600000101010101" pitchFamily="18" charset="-127"/>
                <a:cs typeface="ＭＳ ゴシック" panose="020B0609070205080204" pitchFamily="49" charset="-128"/>
              </a:rPr>
              <a:t>-4)</a:t>
            </a:r>
            <a:r>
              <a:rPr lang="ko-KR" altLang="ja-JP" sz="2800" u="sng" kern="0" dirty="0"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성산 일출봉</a:t>
            </a:r>
            <a:r>
              <a:rPr lang="en-US" altLang="ja-JP" sz="2800" kern="0" dirty="0">
                <a:solidFill>
                  <a:srgbClr val="222222"/>
                </a:solidFill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, 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그리고 </a:t>
            </a:r>
            <a:r>
              <a:rPr lang="ko-KR" altLang="ja-JP" sz="36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 </a:t>
            </a:r>
            <a:r>
              <a:rPr lang="ja-JP" altLang="en-US" sz="2000" b="1" kern="0" dirty="0">
                <a:solidFill>
                  <a:srgbClr val="00B0F0"/>
                </a:solidFill>
                <a:latin typeface="Batang" panose="02030600000101010101" pitchFamily="18" charset="-127"/>
                <a:ea typeface="Batang" panose="02030600000101010101" pitchFamily="18" charset="-127"/>
                <a:cs typeface="ＭＳ ゴシック" panose="020B0609070205080204" pitchFamily="49" charset="-128"/>
              </a:rPr>
              <a:t>①</a:t>
            </a:r>
            <a:r>
              <a:rPr lang="en-US" altLang="ja-JP" sz="2000" b="1" kern="0" dirty="0">
                <a:solidFill>
                  <a:srgbClr val="00B0F0"/>
                </a:solidFill>
                <a:latin typeface="Batang" panose="02030600000101010101" pitchFamily="18" charset="-127"/>
                <a:ea typeface="Batang" panose="02030600000101010101" pitchFamily="18" charset="-127"/>
                <a:cs typeface="ＭＳ ゴシック" panose="020B0609070205080204" pitchFamily="49" charset="-128"/>
              </a:rPr>
              <a:t>-5)</a:t>
            </a:r>
            <a:r>
              <a:rPr lang="ko-KR" altLang="ja-JP" sz="2800" u="sng" kern="0" dirty="0"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만장굴</a:t>
            </a:r>
            <a:r>
              <a:rPr lang="ko-KR" altLang="ja-JP" sz="2800" u="sng" kern="0" dirty="0">
                <a:solidFill>
                  <a:srgbClr val="FF0000"/>
                </a:solidFill>
                <a:latin typeface="游明朝" panose="02020400000000000000" pitchFamily="18" charset="-128"/>
                <a:ea typeface="Batang" panose="02030600000101010101" pitchFamily="18" charset="-127"/>
              </a:rPr>
              <a:t>과 </a:t>
            </a:r>
            <a:r>
              <a:rPr lang="ko-KR" altLang="ja-JP" sz="2800" u="sng" kern="0" dirty="0" err="1"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김녕굴처럼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 신비로운 모습을 </a:t>
            </a:r>
            <a:r>
              <a:rPr lang="ko-KR" altLang="ja-JP" sz="2800" kern="0" dirty="0">
                <a:solidFill>
                  <a:srgbClr val="222222"/>
                </a:solidFill>
                <a:latin typeface="游明朝" panose="02020400000000000000" pitchFamily="18" charset="-128"/>
                <a:ea typeface="Batang" panose="02030600000101010101" pitchFamily="18" charset="-127"/>
              </a:rPr>
              <a:t>자랑하는 </a:t>
            </a:r>
            <a:r>
              <a:rPr lang="ja-JP" altLang="en-US" sz="2000" b="1" kern="0" dirty="0">
                <a:solidFill>
                  <a:srgbClr val="00B0F0"/>
                </a:solidFill>
                <a:latin typeface="Batang" panose="02030600000101010101" pitchFamily="18" charset="-127"/>
                <a:ea typeface="Batang" panose="02030600000101010101" pitchFamily="18" charset="-127"/>
                <a:cs typeface="ＭＳ ゴシック" panose="020B0609070205080204" pitchFamily="49" charset="-128"/>
              </a:rPr>
              <a:t>①</a:t>
            </a:r>
            <a:r>
              <a:rPr lang="en-US" altLang="ja-JP" sz="2000" b="1" kern="0" dirty="0">
                <a:solidFill>
                  <a:srgbClr val="00B0F0"/>
                </a:solidFill>
                <a:latin typeface="Batang" panose="02030600000101010101" pitchFamily="18" charset="-127"/>
                <a:ea typeface="Batang" panose="02030600000101010101" pitchFamily="18" charset="-127"/>
                <a:cs typeface="ＭＳ ゴシック" panose="020B0609070205080204" pitchFamily="49" charset="-128"/>
              </a:rPr>
              <a:t>-5) </a:t>
            </a:r>
            <a:r>
              <a:rPr lang="ko-KR" altLang="ja-JP" sz="2800" u="sng" kern="0" dirty="0"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용암 동굴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들은 아름다운 경관과 생태적 가치를 인정받아 </a:t>
            </a:r>
            <a:r>
              <a:rPr lang="en-US" altLang="ja-JP" sz="2800" u="sng" kern="0" dirty="0">
                <a:solidFill>
                  <a:srgbClr val="FF0000"/>
                </a:solidFill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2007</a:t>
            </a:r>
            <a:r>
              <a:rPr lang="ko-KR" altLang="ja-JP" sz="2800" u="sng" kern="0" dirty="0"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년 유네스코 세계 자연 유산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으로 지정되었어요</a:t>
            </a:r>
            <a:r>
              <a:rPr lang="en-US" altLang="ja-JP" sz="2800" kern="0" dirty="0">
                <a:solidFill>
                  <a:srgbClr val="222222"/>
                </a:solidFill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. 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그 밖에도 곳곳에 밥그릇을 엎어 놓은 것처럼 볼록볼록 솟아 있는 </a:t>
            </a:r>
            <a:r>
              <a:rPr lang="en-US" altLang="ja-JP" sz="2800" kern="0" dirty="0">
                <a:solidFill>
                  <a:srgbClr val="222222"/>
                </a:solidFill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350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여 개의 </a:t>
            </a:r>
            <a:r>
              <a:rPr lang="ja-JP" altLang="en-US" sz="2000" b="1" kern="0" dirty="0">
                <a:solidFill>
                  <a:srgbClr val="00B0F0"/>
                </a:solidFill>
                <a:latin typeface="Batang" panose="02030600000101010101" pitchFamily="18" charset="-127"/>
                <a:ea typeface="Batang" panose="02030600000101010101" pitchFamily="18" charset="-127"/>
                <a:cs typeface="ＭＳ ゴシック" panose="020B0609070205080204" pitchFamily="49" charset="-128"/>
              </a:rPr>
              <a:t>①</a:t>
            </a:r>
            <a:r>
              <a:rPr lang="en-US" altLang="ja-JP" sz="2000" b="1" kern="0" dirty="0">
                <a:solidFill>
                  <a:srgbClr val="00B0F0"/>
                </a:solidFill>
                <a:latin typeface="Batang" panose="02030600000101010101" pitchFamily="18" charset="-127"/>
                <a:ea typeface="Batang" panose="02030600000101010101" pitchFamily="18" charset="-127"/>
                <a:cs typeface="ＭＳ ゴシック" panose="020B0609070205080204" pitchFamily="49" charset="-128"/>
              </a:rPr>
              <a:t>-1) </a:t>
            </a:r>
            <a:r>
              <a:rPr lang="ko-KR" altLang="ja-JP" sz="2800" u="sng" kern="0" dirty="0" err="1">
                <a:solidFill>
                  <a:srgbClr val="FF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오름</a:t>
            </a:r>
            <a:r>
              <a:rPr lang="ko-KR" altLang="ja-JP" sz="2800" kern="0" dirty="0" err="1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들</a:t>
            </a:r>
            <a:r>
              <a:rPr lang="en-US" altLang="ja-JP" sz="2800" kern="0" dirty="0">
                <a:solidFill>
                  <a:srgbClr val="222222"/>
                </a:solidFill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, 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파도가 현무암을 깎아 만든 파식대를 비롯해 섬 전체에 아름다운 풍경이 가득해서 일 년 내내 관광객으로 북적거린답니다</a:t>
            </a:r>
            <a:r>
              <a:rPr lang="en-US" altLang="ja-JP" sz="2800" kern="0" dirty="0">
                <a:solidFill>
                  <a:srgbClr val="222222"/>
                </a:solidFill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.</a:t>
            </a:r>
            <a:endParaRPr lang="ja-JP" altLang="ja-JP" sz="2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lnSpc>
                <a:spcPts val="3200"/>
              </a:lnSpc>
              <a:tabLst>
                <a:tab pos="4960620" algn="l"/>
              </a:tabLst>
            </a:pP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제주도는 땅속에 갈라진 틈이 많아 비가오면 물이 땅속으로 스며들어요</a:t>
            </a:r>
            <a:r>
              <a:rPr lang="en-US" altLang="ja-JP" sz="2800" kern="0" dirty="0">
                <a:solidFill>
                  <a:srgbClr val="222222"/>
                </a:solidFill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. 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그래서 </a:t>
            </a:r>
            <a:r>
              <a:rPr lang="ko-KR" altLang="ja-JP" sz="2800" kern="0" dirty="0">
                <a:solidFill>
                  <a:srgbClr val="222222"/>
                </a:solidFill>
                <a:latin typeface="游明朝" panose="02020400000000000000" pitchFamily="18" charset="-128"/>
                <a:ea typeface="Batang" panose="02030600000101010101" pitchFamily="18" charset="-127"/>
              </a:rPr>
              <a:t>물이 많이 필요한 벼농사는 거의 짓지 못하고 대부분 밭농사를 </a:t>
            </a:r>
            <a:r>
              <a:rPr lang="ko-KR" altLang="en-US" sz="2800" kern="0" dirty="0">
                <a:solidFill>
                  <a:srgbClr val="222222"/>
                </a:solidFill>
                <a:latin typeface="游明朝" panose="02020400000000000000" pitchFamily="18" charset="-128"/>
                <a:ea typeface="Batang" panose="02030600000101010101" pitchFamily="18" charset="-127"/>
              </a:rPr>
              <a:t>지</a:t>
            </a:r>
            <a:r>
              <a:rPr lang="ko-KR" altLang="ja-JP" sz="2800" kern="0" dirty="0">
                <a:solidFill>
                  <a:srgbClr val="222222"/>
                </a:solidFill>
                <a:latin typeface="游明朝" panose="02020400000000000000" pitchFamily="18" charset="-128"/>
                <a:ea typeface="Batang" panose="02030600000101010101" pitchFamily="18" charset="-127"/>
              </a:rPr>
              <a:t>어요</a:t>
            </a:r>
            <a:r>
              <a:rPr lang="en-US" altLang="ja-JP" sz="2800" kern="0" dirty="0">
                <a:solidFill>
                  <a:srgbClr val="222222"/>
                </a:solidFill>
                <a:latin typeface="游明朝" panose="02020400000000000000" pitchFamily="18" charset="-128"/>
                <a:ea typeface="Batang" panose="02030600000101010101" pitchFamily="18" charset="-127"/>
              </a:rPr>
              <a:t>, </a:t>
            </a:r>
            <a:r>
              <a:rPr lang="ko-KR" altLang="ja-JP" sz="2800" kern="0" dirty="0">
                <a:solidFill>
                  <a:srgbClr val="222222"/>
                </a:solidFill>
                <a:latin typeface="游明朝" panose="02020400000000000000" pitchFamily="18" charset="-128"/>
                <a:ea typeface="Batang" panose="02030600000101010101" pitchFamily="18" charset="-127"/>
              </a:rPr>
              <a:t>가장 많이 짓는 건 감귤 농사로</a:t>
            </a:r>
            <a:r>
              <a:rPr lang="en-US" altLang="ja-JP" sz="2800" kern="0" dirty="0">
                <a:solidFill>
                  <a:srgbClr val="222222"/>
                </a:solidFill>
                <a:latin typeface="游明朝" panose="02020400000000000000" pitchFamily="18" charset="-128"/>
                <a:ea typeface="Batang" panose="02030600000101010101" pitchFamily="18" charset="-127"/>
              </a:rPr>
              <a:t>, </a:t>
            </a:r>
            <a:r>
              <a:rPr lang="ko-KR" altLang="ja-JP" sz="2800" kern="0" dirty="0">
                <a:solidFill>
                  <a:srgbClr val="222222"/>
                </a:solidFill>
                <a:latin typeface="游明朝" panose="02020400000000000000" pitchFamily="18" charset="-128"/>
                <a:ea typeface="Batang" panose="02030600000101010101" pitchFamily="18" charset="-127"/>
              </a:rPr>
              <a:t>우리나라 귤 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대부분이 제주도에서 나지요</a:t>
            </a:r>
            <a:r>
              <a:rPr lang="en-US" altLang="ja-JP" sz="2800" kern="0" dirty="0">
                <a:solidFill>
                  <a:srgbClr val="222222"/>
                </a:solidFill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. </a:t>
            </a:r>
            <a:r>
              <a:rPr lang="ko-KR" altLang="ja-JP" sz="2800" kern="0" dirty="0">
                <a:solidFill>
                  <a:srgbClr val="222222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요즘에는 귤보다 크고 단맛이 강한 한라봉이 인기가 많답니다</a:t>
            </a:r>
            <a:r>
              <a:rPr lang="en-US" altLang="ja-JP" sz="2800" kern="0" dirty="0">
                <a:solidFill>
                  <a:srgbClr val="222222"/>
                </a:solidFill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.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195856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9" y="74486"/>
            <a:ext cx="5781101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ja-JP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Batang" panose="02030600000101010101" pitchFamily="18" charset="-127"/>
              </a:rPr>
              <a:t>화산 활동으로 만들어진 섬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59113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6234AA2-E434-4BFC-9163-00526B628D21}"/>
              </a:ext>
            </a:extLst>
          </p:cNvPr>
          <p:cNvGrpSpPr/>
          <p:nvPr/>
        </p:nvGrpSpPr>
        <p:grpSpPr>
          <a:xfrm>
            <a:off x="8196261" y="461106"/>
            <a:ext cx="3357564" cy="646975"/>
            <a:chOff x="5202831" y="509920"/>
            <a:chExt cx="2879410" cy="584776"/>
          </a:xfrm>
        </p:grpSpPr>
        <p:pic>
          <p:nvPicPr>
            <p:cNvPr id="7" name="グラフィックス 6">
              <a:extLst>
                <a:ext uri="{FF2B5EF4-FFF2-40B4-BE49-F238E27FC236}">
                  <a16:creationId xmlns:a16="http://schemas.microsoft.com/office/drawing/2014/main" id="{408C5823-65A0-4B73-9398-2F3D85BBB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02831" y="509921"/>
              <a:ext cx="2879410" cy="584775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D5756D8-07B9-4FF9-B328-5FF664759E2F}"/>
                </a:ext>
              </a:extLst>
            </p:cNvPr>
            <p:cNvSpPr txBox="1"/>
            <p:nvPr/>
          </p:nvSpPr>
          <p:spPr>
            <a:xfrm>
              <a:off x="5238543" y="509920"/>
              <a:ext cx="2729338" cy="52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1)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오름 </a:t>
              </a:r>
              <a:r>
                <a:rPr lang="ja-JP" altLang="en-US" sz="3200" b="1" dirty="0">
                  <a:solidFill>
                    <a:srgbClr val="1A68B3"/>
                  </a:solidFill>
                  <a:latin typeface="Batang" panose="02030600000101010101" pitchFamily="18" charset="-127"/>
                  <a:ea typeface="Batang" panose="02030600000101010101" pitchFamily="18" charset="-127"/>
                </a:rPr>
                <a:t>寄生火山</a:t>
              </a:r>
              <a:endParaRPr lang="ko-KR" altLang="en-US" sz="3200" b="1" i="0" dirty="0">
                <a:solidFill>
                  <a:srgbClr val="1A68B3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pic>
        <p:nvPicPr>
          <p:cNvPr id="13" name="図 12">
            <a:extLst>
              <a:ext uri="{FF2B5EF4-FFF2-40B4-BE49-F238E27FC236}">
                <a16:creationId xmlns:a16="http://schemas.microsoft.com/office/drawing/2014/main" id="{8792F8C1-FAA4-4DCD-875F-426DA991C4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00" y="1139092"/>
            <a:ext cx="10552919" cy="5414107"/>
          </a:xfrm>
          <a:prstGeom prst="rect">
            <a:avLst/>
          </a:prstGeom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688A81E2-1E75-47F1-8509-E867072745A6}"/>
              </a:ext>
            </a:extLst>
          </p:cNvPr>
          <p:cNvGrpSpPr/>
          <p:nvPr/>
        </p:nvGrpSpPr>
        <p:grpSpPr>
          <a:xfrm>
            <a:off x="79692" y="941598"/>
            <a:ext cx="2847975" cy="2105025"/>
            <a:chOff x="79692" y="941598"/>
            <a:chExt cx="2847975" cy="2105025"/>
          </a:xfrm>
        </p:grpSpPr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3737D8B5-27AE-4E4C-A08D-D3BC5E7FE0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2" y="941598"/>
              <a:ext cx="2847975" cy="2105025"/>
            </a:xfrm>
            <a:prstGeom prst="rect">
              <a:avLst/>
            </a:prstGeom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789256E0-BCD8-4C12-9DCB-534E8E4EA68C}"/>
                </a:ext>
              </a:extLst>
            </p:cNvPr>
            <p:cNvSpPr txBox="1"/>
            <p:nvPr/>
          </p:nvSpPr>
          <p:spPr>
            <a:xfrm>
              <a:off x="165327" y="1420107"/>
              <a:ext cx="2723823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1800" dirty="0">
                  <a:solidFill>
                    <a:schemeClr val="accent1">
                      <a:lumMod val="75000"/>
                    </a:schemeClr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Batang" panose="02030600000101010101" pitchFamily="18" charset="-127"/>
                </a:rPr>
                <a:t>360</a:t>
              </a:r>
              <a:r>
                <a:rPr lang="ja-JP" altLang="ja-JP" sz="1800" dirty="0">
                  <a:solidFill>
                    <a:schemeClr val="accent1">
                      <a:lumMod val="75000"/>
                    </a:schemeClr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Batang" panose="02030600000101010101" pitchFamily="18" charset="-127"/>
                </a:rPr>
                <a:t>箇所位ある</a:t>
              </a:r>
              <a:r>
                <a:rPr lang="ja-JP" altLang="en-US" sz="1800" dirty="0">
                  <a:solidFill>
                    <a:schemeClr val="accent1">
                      <a:lumMod val="75000"/>
                    </a:schemeClr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Batang" panose="02030600000101010101" pitchFamily="18" charset="-127"/>
                </a:rPr>
                <a:t>オルム</a:t>
              </a:r>
              <a:endParaRPr lang="en-US" altLang="ja-JP" sz="1800" dirty="0">
                <a:solidFill>
                  <a:schemeClr val="accent1">
                    <a:lumMod val="75000"/>
                  </a:schemeClr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Batang" panose="02030600000101010101" pitchFamily="18" charset="-127"/>
              </a:endParaRPr>
            </a:p>
            <a:p>
              <a:r>
                <a:rPr lang="ja-JP" altLang="ja-JP" sz="1800" dirty="0">
                  <a:solidFill>
                    <a:schemeClr val="accent1">
                      <a:lumMod val="75000"/>
                    </a:schemeClr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Batang" panose="02030600000101010101" pitchFamily="18" charset="-127"/>
                </a:rPr>
                <a:t>ソルムンデおばさんが</a:t>
              </a:r>
              <a:endParaRPr lang="en-US" altLang="ja-JP" sz="1800" dirty="0">
                <a:solidFill>
                  <a:schemeClr val="accent1">
                    <a:lumMod val="75000"/>
                  </a:schemeClr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Batang" panose="02030600000101010101" pitchFamily="18" charset="-127"/>
              </a:endParaRPr>
            </a:p>
            <a:p>
              <a:r>
                <a:rPr lang="ja-JP" altLang="ja-JP" sz="1800" dirty="0">
                  <a:solidFill>
                    <a:schemeClr val="accent1">
                      <a:lumMod val="75000"/>
                    </a:schemeClr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Batang" panose="02030600000101010101" pitchFamily="18" charset="-127"/>
                </a:rPr>
                <a:t>チマから投げた土の塊が</a:t>
              </a:r>
              <a:endParaRPr lang="en-US" altLang="ja-JP" sz="1800" dirty="0">
                <a:solidFill>
                  <a:schemeClr val="accent1">
                    <a:lumMod val="75000"/>
                  </a:schemeClr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Batang" panose="02030600000101010101" pitchFamily="18" charset="-127"/>
              </a:endParaRPr>
            </a:p>
            <a:p>
              <a:r>
                <a:rPr lang="ko-KR" altLang="ja-JP" sz="1800" dirty="0">
                  <a:solidFill>
                    <a:schemeClr val="accent1">
                      <a:lumMod val="75000"/>
                    </a:schemeClr>
                  </a:solidFill>
                  <a:effectLst/>
                  <a:latin typeface="HG丸ｺﾞｼｯｸM-PRO" panose="020F0600000000000000" pitchFamily="50" charset="-128"/>
                  <a:ea typeface="Batang" panose="02030600000101010101" pitchFamily="18" charset="-127"/>
                  <a:cs typeface="Batang" panose="02030600000101010101" pitchFamily="18" charset="-127"/>
                </a:rPr>
                <a:t>오름</a:t>
              </a:r>
              <a:r>
                <a:rPr lang="ja-JP" altLang="ja-JP" sz="1800" dirty="0">
                  <a:solidFill>
                    <a:schemeClr val="accent1">
                      <a:lumMod val="75000"/>
                    </a:schemeClr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Batang" panose="02030600000101010101" pitchFamily="18" charset="-127"/>
                </a:rPr>
                <a:t>になったと言われ</a:t>
              </a:r>
              <a:r>
                <a:rPr lang="ja-JP" altLang="en-US" sz="1800" dirty="0">
                  <a:solidFill>
                    <a:schemeClr val="accent1">
                      <a:lumMod val="75000"/>
                    </a:schemeClr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Batang" panose="02030600000101010101" pitchFamily="18" charset="-127"/>
                </a:rPr>
                <a:t>て</a:t>
              </a:r>
              <a:endParaRPr lang="en-US" altLang="ja-JP" sz="1800" dirty="0">
                <a:solidFill>
                  <a:schemeClr val="accent1">
                    <a:lumMod val="75000"/>
                  </a:schemeClr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Batang" panose="02030600000101010101" pitchFamily="18" charset="-127"/>
              </a:endParaRPr>
            </a:p>
            <a:p>
              <a:r>
                <a:rPr kumimoji="1" lang="ja-JP" altLang="en-US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いる</a:t>
              </a:r>
            </a:p>
          </p:txBody>
        </p:sp>
      </p:grp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226B9169-AEA3-47A9-8C27-5A9FF6E542FA}"/>
              </a:ext>
            </a:extLst>
          </p:cNvPr>
          <p:cNvSpPr/>
          <p:nvPr/>
        </p:nvSpPr>
        <p:spPr>
          <a:xfrm>
            <a:off x="8020050" y="2543174"/>
            <a:ext cx="931068" cy="2667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F16015EF-4F8D-4486-AD6E-2E5DF7A182CB}"/>
              </a:ext>
            </a:extLst>
          </p:cNvPr>
          <p:cNvSpPr/>
          <p:nvPr/>
        </p:nvSpPr>
        <p:spPr>
          <a:xfrm>
            <a:off x="9944100" y="3072667"/>
            <a:ext cx="931068" cy="2667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899DD20D-DBCB-445A-8EAD-D7F3684BB212}"/>
              </a:ext>
            </a:extLst>
          </p:cNvPr>
          <p:cNvSpPr/>
          <p:nvPr/>
        </p:nvSpPr>
        <p:spPr>
          <a:xfrm>
            <a:off x="3743325" y="5585558"/>
            <a:ext cx="752475" cy="2532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839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9" y="74486"/>
            <a:ext cx="5781101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ja-JP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Batang" panose="02030600000101010101" pitchFamily="18" charset="-127"/>
              </a:rPr>
              <a:t>화산 활동으로 만들어진 섬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59113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6234AA2-E434-4BFC-9163-00526B628D21}"/>
              </a:ext>
            </a:extLst>
          </p:cNvPr>
          <p:cNvGrpSpPr/>
          <p:nvPr/>
        </p:nvGrpSpPr>
        <p:grpSpPr>
          <a:xfrm>
            <a:off x="8150406" y="200751"/>
            <a:ext cx="3357564" cy="646975"/>
            <a:chOff x="5202831" y="509920"/>
            <a:chExt cx="2879410" cy="584776"/>
          </a:xfrm>
        </p:grpSpPr>
        <p:pic>
          <p:nvPicPr>
            <p:cNvPr id="7" name="グラフィックス 6">
              <a:extLst>
                <a:ext uri="{FF2B5EF4-FFF2-40B4-BE49-F238E27FC236}">
                  <a16:creationId xmlns:a16="http://schemas.microsoft.com/office/drawing/2014/main" id="{408C5823-65A0-4B73-9398-2F3D85BBB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02831" y="509921"/>
              <a:ext cx="2879410" cy="584775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D5756D8-07B9-4FF9-B328-5FF664759E2F}"/>
                </a:ext>
              </a:extLst>
            </p:cNvPr>
            <p:cNvSpPr txBox="1"/>
            <p:nvPr/>
          </p:nvSpPr>
          <p:spPr>
            <a:xfrm>
              <a:off x="5238543" y="509920"/>
              <a:ext cx="2729338" cy="52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1)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오름 </a:t>
              </a:r>
              <a:r>
                <a:rPr lang="ja-JP" altLang="en-US" sz="3200" b="1" dirty="0">
                  <a:solidFill>
                    <a:srgbClr val="1A68B3"/>
                  </a:solidFill>
                  <a:latin typeface="Batang" panose="02030600000101010101" pitchFamily="18" charset="-127"/>
                  <a:ea typeface="Batang" panose="02030600000101010101" pitchFamily="18" charset="-127"/>
                </a:rPr>
                <a:t>寄生火山</a:t>
              </a:r>
              <a:endParaRPr lang="ko-KR" altLang="en-US" sz="3200" b="1" i="0" dirty="0">
                <a:solidFill>
                  <a:srgbClr val="1A68B3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35BF1312-8262-472E-BD87-6F5449160A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851" y="1536038"/>
            <a:ext cx="5827314" cy="3274396"/>
          </a:xfrm>
          <a:prstGeom prst="rect">
            <a:avLst/>
          </a:prstGeom>
        </p:spPr>
      </p:pic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E400E6CB-B958-4AFE-929E-7DCECD83F1AD}"/>
              </a:ext>
            </a:extLst>
          </p:cNvPr>
          <p:cNvSpPr/>
          <p:nvPr/>
        </p:nvSpPr>
        <p:spPr>
          <a:xfrm>
            <a:off x="4702499" y="1618385"/>
            <a:ext cx="2141204" cy="704850"/>
          </a:xfrm>
          <a:prstGeom prst="roundRect">
            <a:avLst/>
          </a:prstGeom>
          <a:solidFill>
            <a:srgbClr val="E9EBF5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ulim" panose="020B0600000101010101" pitchFamily="34" charset="-127"/>
                <a:cs typeface="ＭＳ ゴシック" panose="020B0609070205080204" pitchFamily="49" charset="-128"/>
              </a:rPr>
              <a:t>다랑쉬오름</a:t>
            </a:r>
            <a:r>
              <a:rPr lang="ko-KR" altLang="en-US" sz="28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ulim" panose="020B0600000101010101" pitchFamily="34" charset="-127"/>
                <a:cs typeface="ＭＳ ゴシック" panose="020B0609070205080204" pitchFamily="49" charset="-128"/>
              </a:rPr>
              <a:t> </a:t>
            </a:r>
            <a:endParaRPr kumimoji="1" lang="ja-JP" alt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4970CD7-E0E0-4EAB-8A2E-EABBEE058EB6}"/>
              </a:ext>
            </a:extLst>
          </p:cNvPr>
          <p:cNvSpPr txBox="1"/>
          <p:nvPr/>
        </p:nvSpPr>
        <p:spPr>
          <a:xfrm>
            <a:off x="315581" y="939362"/>
            <a:ext cx="11390643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4000"/>
              </a:lnSpc>
            </a:pPr>
            <a:r>
              <a:rPr lang="ko-KR" altLang="ja-JP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작은 산을 뜻하는 제주도 방언으로 각자의 분화구가 있는 소화산을 말한다</a:t>
            </a:r>
            <a:r>
              <a:rPr lang="en-US" altLang="ja-JP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.</a:t>
            </a:r>
            <a:endParaRPr lang="ja-JP" altLang="ja-JP" sz="3600" kern="100" dirty="0">
              <a:effectLst/>
              <a:latin typeface="Batang" panose="02030600000101010101" pitchFamily="18" charset="-127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F655847-42E4-4159-B4D0-C9E1C5967F3A}"/>
              </a:ext>
            </a:extLst>
          </p:cNvPr>
          <p:cNvSpPr txBox="1"/>
          <p:nvPr/>
        </p:nvSpPr>
        <p:spPr>
          <a:xfrm>
            <a:off x="203809" y="2284350"/>
            <a:ext cx="582234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꼭대기의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분화구는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쟁반처럼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둥글게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패여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달을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 err="1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떠올릴만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하며</a:t>
            </a:r>
            <a:r>
              <a:rPr lang="en-US" altLang="ja-JP" sz="36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,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송당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일대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어디서나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보이는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솟은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봉우리와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균형미는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오름의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여왕이라고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 err="1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불릴만한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위엄과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아름다움을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가지고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있다</a:t>
            </a:r>
            <a:r>
              <a:rPr lang="en-US" altLang="ja-JP" sz="36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.</a:t>
            </a:r>
            <a:endParaRPr lang="ja-JP" altLang="ja-JP" sz="36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E1F0705C-35C4-4044-A775-9E75D64A579E}"/>
              </a:ext>
            </a:extLst>
          </p:cNvPr>
          <p:cNvGrpSpPr/>
          <p:nvPr/>
        </p:nvGrpSpPr>
        <p:grpSpPr>
          <a:xfrm>
            <a:off x="9272680" y="5159142"/>
            <a:ext cx="1703151" cy="1307070"/>
            <a:chOff x="3764198" y="3122611"/>
            <a:chExt cx="1703151" cy="1307070"/>
          </a:xfrm>
        </p:grpSpPr>
        <p:pic>
          <p:nvPicPr>
            <p:cNvPr id="17" name="グラフィックス 16">
              <a:extLst>
                <a:ext uri="{FF2B5EF4-FFF2-40B4-BE49-F238E27FC236}">
                  <a16:creationId xmlns:a16="http://schemas.microsoft.com/office/drawing/2014/main" id="{18961488-C990-4E6C-A5AD-16183C24B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764198" y="3122611"/>
              <a:ext cx="1703151" cy="1307070"/>
            </a:xfrm>
            <a:prstGeom prst="rect">
              <a:avLst/>
            </a:prstGeom>
          </p:spPr>
        </p:pic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CFA89CDE-876B-41AE-9C4C-88366E8B4A9F}"/>
                </a:ext>
              </a:extLst>
            </p:cNvPr>
            <p:cNvSpPr txBox="1"/>
            <p:nvPr/>
          </p:nvSpPr>
          <p:spPr>
            <a:xfrm>
              <a:off x="3830943" y="3507538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b="1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オルムの女王</a:t>
              </a:r>
            </a:p>
          </p:txBody>
        </p:sp>
      </p:grpSp>
      <p:sp>
        <p:nvSpPr>
          <p:cNvPr id="25" name="四角形: 角を丸くする 24">
            <a:extLst>
              <a:ext uri="{FF2B5EF4-FFF2-40B4-BE49-F238E27FC236}">
                <a16:creationId xmlns:a16="http://schemas.microsoft.com/office/drawing/2014/main" id="{35CF8779-94F2-40B8-9232-920A43610641}"/>
              </a:ext>
            </a:extLst>
          </p:cNvPr>
          <p:cNvSpPr/>
          <p:nvPr/>
        </p:nvSpPr>
        <p:spPr>
          <a:xfrm>
            <a:off x="6202769" y="4648745"/>
            <a:ext cx="3069911" cy="704850"/>
          </a:xfrm>
          <a:prstGeom prst="roundRect">
            <a:avLst/>
          </a:prstGeom>
          <a:solidFill>
            <a:srgbClr val="E9EBF5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ulim" panose="020B0600000101010101" pitchFamily="34" charset="-127"/>
                <a:cs typeface="ＭＳ ゴシック" panose="020B0609070205080204" pitchFamily="49" charset="-128"/>
              </a:rPr>
              <a:t>아끈다랑쉬</a:t>
            </a:r>
            <a:r>
              <a:rPr lang="ko-KR" altLang="en-US" sz="28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ulim" panose="020B0600000101010101" pitchFamily="34" charset="-127"/>
                <a:cs typeface="ＭＳ ゴシック" panose="020B0609070205080204" pitchFamily="49" charset="-128"/>
              </a:rPr>
              <a:t> 오름 </a:t>
            </a:r>
            <a:endParaRPr kumimoji="1" lang="ja-JP" alt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551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9" y="74486"/>
            <a:ext cx="5781101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ja-JP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Batang" panose="02030600000101010101" pitchFamily="18" charset="-127"/>
              </a:rPr>
              <a:t>화산 활동으로 만들어진 섬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59113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6234AA2-E434-4BFC-9163-00526B628D21}"/>
              </a:ext>
            </a:extLst>
          </p:cNvPr>
          <p:cNvGrpSpPr/>
          <p:nvPr/>
        </p:nvGrpSpPr>
        <p:grpSpPr>
          <a:xfrm>
            <a:off x="8150406" y="200751"/>
            <a:ext cx="3357564" cy="646975"/>
            <a:chOff x="5202831" y="509920"/>
            <a:chExt cx="2879410" cy="584776"/>
          </a:xfrm>
        </p:grpSpPr>
        <p:pic>
          <p:nvPicPr>
            <p:cNvPr id="7" name="グラフィックス 6">
              <a:extLst>
                <a:ext uri="{FF2B5EF4-FFF2-40B4-BE49-F238E27FC236}">
                  <a16:creationId xmlns:a16="http://schemas.microsoft.com/office/drawing/2014/main" id="{408C5823-65A0-4B73-9398-2F3D85BBB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02831" y="509921"/>
              <a:ext cx="2879410" cy="584775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D5756D8-07B9-4FF9-B328-5FF664759E2F}"/>
                </a:ext>
              </a:extLst>
            </p:cNvPr>
            <p:cNvSpPr txBox="1"/>
            <p:nvPr/>
          </p:nvSpPr>
          <p:spPr>
            <a:xfrm>
              <a:off x="5238543" y="509920"/>
              <a:ext cx="2729338" cy="52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1)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오름 </a:t>
              </a:r>
              <a:r>
                <a:rPr lang="ja-JP" altLang="en-US" sz="3200" b="1" dirty="0">
                  <a:solidFill>
                    <a:srgbClr val="1A68B3"/>
                  </a:solidFill>
                  <a:latin typeface="Batang" panose="02030600000101010101" pitchFamily="18" charset="-127"/>
                  <a:ea typeface="Batang" panose="02030600000101010101" pitchFamily="18" charset="-127"/>
                </a:rPr>
                <a:t>寄生火山</a:t>
              </a:r>
              <a:endParaRPr lang="ko-KR" altLang="en-US" sz="3200" b="1" i="0" dirty="0">
                <a:solidFill>
                  <a:srgbClr val="1A68B3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F655847-42E4-4159-B4D0-C9E1C5967F3A}"/>
              </a:ext>
            </a:extLst>
          </p:cNvPr>
          <p:cNvSpPr txBox="1"/>
          <p:nvPr/>
        </p:nvSpPr>
        <p:spPr>
          <a:xfrm>
            <a:off x="281656" y="1058265"/>
            <a:ext cx="121253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능선의 아름다움을 뽐내는 오름</a:t>
            </a:r>
            <a:r>
              <a:rPr lang="en-US" altLang="ko-KR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.</a:t>
            </a:r>
          </a:p>
          <a:p>
            <a:r>
              <a:rPr lang="en-US" altLang="ko-KR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360</a:t>
            </a:r>
            <a:r>
              <a:rPr lang="ko-KR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여개의 </a:t>
            </a:r>
            <a:r>
              <a:rPr lang="ko-KR" altLang="en-US" sz="3600" kern="100" dirty="0" err="1"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오름들</a:t>
            </a:r>
            <a:r>
              <a:rPr lang="ko-KR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 중 유일하게 분화구가 </a:t>
            </a:r>
            <a:r>
              <a:rPr lang="en-US" altLang="ko-KR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3</a:t>
            </a:r>
            <a:r>
              <a:rPr lang="ko-KR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개이다</a:t>
            </a:r>
            <a:r>
              <a:rPr lang="en-US" altLang="ko-KR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. </a:t>
            </a:r>
            <a:r>
              <a:rPr lang="ko-KR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봄</a:t>
            </a:r>
            <a:r>
              <a:rPr lang="en-US" altLang="ko-KR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, </a:t>
            </a:r>
            <a:r>
              <a:rPr lang="ko-KR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여름에는 잔디가 가을</a:t>
            </a:r>
            <a:r>
              <a:rPr lang="en-US" altLang="ko-KR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, </a:t>
            </a:r>
            <a:r>
              <a:rPr lang="ko-KR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겨울에는 억새가 덮이며 계절마다 옷을 갈아입는다</a:t>
            </a:r>
            <a:r>
              <a:rPr lang="en-US" altLang="ko-KR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.</a:t>
            </a:r>
            <a:endParaRPr lang="ja-JP" altLang="ja-JP" sz="3600" kern="100" dirty="0">
              <a:effectLst/>
              <a:latin typeface="Batang" panose="02030600000101010101" pitchFamily="18" charset="-127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0790EAC7-6667-4C56-927B-19054939A0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482" y="2828925"/>
            <a:ext cx="8122075" cy="3949009"/>
          </a:xfrm>
          <a:prstGeom prst="rect">
            <a:avLst/>
          </a:prstGeom>
        </p:spPr>
      </p:pic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F84B36F8-747A-4E98-A417-71C823474520}"/>
              </a:ext>
            </a:extLst>
          </p:cNvPr>
          <p:cNvSpPr/>
          <p:nvPr/>
        </p:nvSpPr>
        <p:spPr>
          <a:xfrm>
            <a:off x="1756695" y="3491412"/>
            <a:ext cx="2409824" cy="704850"/>
          </a:xfrm>
          <a:prstGeom prst="roundRect">
            <a:avLst/>
          </a:prstGeom>
          <a:solidFill>
            <a:srgbClr val="E9EBF5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ulim" panose="020B0600000101010101" pitchFamily="34" charset="-127"/>
                <a:cs typeface="ＭＳ ゴシック" panose="020B0609070205080204" pitchFamily="49" charset="-128"/>
              </a:rPr>
              <a:t>용눈이오름</a:t>
            </a:r>
            <a:endParaRPr kumimoji="1" lang="ja-JP" alt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B990A7C-C64D-4041-9FA9-99C1138024F9}"/>
              </a:ext>
            </a:extLst>
          </p:cNvPr>
          <p:cNvSpPr txBox="1"/>
          <p:nvPr/>
        </p:nvSpPr>
        <p:spPr>
          <a:xfrm>
            <a:off x="281656" y="4425930"/>
            <a:ext cx="3602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1800" kern="0" dirty="0">
                <a:solidFill>
                  <a:srgbClr val="222222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출입제한기간</a:t>
            </a:r>
            <a:r>
              <a:rPr lang="en-US" altLang="ja-JP" sz="1800" kern="0" dirty="0">
                <a:solidFill>
                  <a:srgbClr val="222222"/>
                </a:solidFill>
                <a:effectLst/>
                <a:latin typeface="ＭＳ 明朝" panose="02020609040205080304" pitchFamily="17" charset="-128"/>
                <a:cs typeface="ＭＳ ゴシック" panose="020B0609070205080204" pitchFamily="49" charset="-128"/>
              </a:rPr>
              <a:t>  : </a:t>
            </a:r>
          </a:p>
          <a:p>
            <a:r>
              <a:rPr lang="en-US" altLang="ja-JP" sz="1800" kern="0" dirty="0">
                <a:solidFill>
                  <a:srgbClr val="222222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ゴシック" panose="020B0609070205080204" pitchFamily="49" charset="-128"/>
              </a:rPr>
              <a:t>2021. 2. 1. </a:t>
            </a:r>
            <a:r>
              <a:rPr lang="ja-JP" altLang="ja-JP" sz="1800" kern="0" dirty="0">
                <a:solidFill>
                  <a:srgbClr val="222222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ゴシック" panose="020B0609070205080204" pitchFamily="49" charset="-128"/>
              </a:rPr>
              <a:t>〜</a:t>
            </a:r>
            <a:r>
              <a:rPr lang="en-US" altLang="ja-JP" sz="1800" kern="0" dirty="0">
                <a:solidFill>
                  <a:srgbClr val="222222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ゴシック" panose="020B0609070205080204" pitchFamily="49" charset="-128"/>
              </a:rPr>
              <a:t> 2023. 1. 31</a:t>
            </a:r>
            <a:endParaRPr kumimoji="1"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7741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9" y="74486"/>
            <a:ext cx="5781101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ja-JP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Batang" panose="02030600000101010101" pitchFamily="18" charset="-127"/>
              </a:rPr>
              <a:t>화산 활동으로 만들어진 섬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59113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6234AA2-E434-4BFC-9163-00526B628D21}"/>
              </a:ext>
            </a:extLst>
          </p:cNvPr>
          <p:cNvGrpSpPr/>
          <p:nvPr/>
        </p:nvGrpSpPr>
        <p:grpSpPr>
          <a:xfrm>
            <a:off x="8167686" y="58617"/>
            <a:ext cx="3357564" cy="646975"/>
            <a:chOff x="5202831" y="509920"/>
            <a:chExt cx="2879410" cy="584776"/>
          </a:xfrm>
        </p:grpSpPr>
        <p:pic>
          <p:nvPicPr>
            <p:cNvPr id="7" name="グラフィックス 6">
              <a:extLst>
                <a:ext uri="{FF2B5EF4-FFF2-40B4-BE49-F238E27FC236}">
                  <a16:creationId xmlns:a16="http://schemas.microsoft.com/office/drawing/2014/main" id="{408C5823-65A0-4B73-9398-2F3D85BBB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02831" y="509921"/>
              <a:ext cx="2879410" cy="584775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D5756D8-07B9-4FF9-B328-5FF664759E2F}"/>
                </a:ext>
              </a:extLst>
            </p:cNvPr>
            <p:cNvSpPr txBox="1"/>
            <p:nvPr/>
          </p:nvSpPr>
          <p:spPr>
            <a:xfrm>
              <a:off x="5238543" y="509920"/>
              <a:ext cx="2729338" cy="52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2)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한라산漢拏山</a:t>
              </a:r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5A0E85C-9F46-4B3A-BACD-F55908775E43}"/>
              </a:ext>
            </a:extLst>
          </p:cNvPr>
          <p:cNvSpPr txBox="1"/>
          <p:nvPr/>
        </p:nvSpPr>
        <p:spPr>
          <a:xfrm>
            <a:off x="180975" y="959998"/>
            <a:ext cx="109918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4000"/>
              </a:lnSpc>
              <a:tabLst>
                <a:tab pos="4960620" algn="l"/>
              </a:tabLst>
            </a:pPr>
            <a:r>
              <a:rPr lang="ko-KR" altLang="ja-JP" sz="36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지리산</a:t>
            </a:r>
            <a:r>
              <a:rPr lang="en-US" altLang="ja-JP" sz="36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, 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북한의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금강산과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함께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한반도의</a:t>
            </a:r>
            <a:r>
              <a:rPr lang="en-US" altLang="ja-JP" sz="36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 3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대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영산에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속하는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한라산은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한반도의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최남단에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위치하고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있으며</a:t>
            </a:r>
            <a:r>
              <a:rPr lang="en-US" altLang="ja-JP" sz="36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, 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높이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해발</a:t>
            </a:r>
            <a:r>
              <a:rPr lang="en-US" altLang="ja-JP" sz="36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 1,950m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로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남한에서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가장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 </a:t>
            </a:r>
            <a:r>
              <a:rPr lang="ko-KR" altLang="ja-JP" sz="36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높다</a:t>
            </a:r>
            <a:r>
              <a:rPr lang="en-US" altLang="ja-JP" sz="36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.</a:t>
            </a:r>
            <a:endParaRPr lang="ja-JP" altLang="ja-JP" sz="3600" kern="100" dirty="0">
              <a:effectLst/>
              <a:latin typeface="Batang" panose="02030600000101010101" pitchFamily="18" charset="-127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B449185B-9702-4A5A-BD6C-5F5405A98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711" y="2591215"/>
            <a:ext cx="6749868" cy="41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09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9" y="74486"/>
            <a:ext cx="5781101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ja-JP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Batang" panose="02030600000101010101" pitchFamily="18" charset="-127"/>
              </a:rPr>
              <a:t>화산 활동으로 만들어진 섬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" y="-59113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6234AA2-E434-4BFC-9163-00526B628D21}"/>
              </a:ext>
            </a:extLst>
          </p:cNvPr>
          <p:cNvGrpSpPr/>
          <p:nvPr/>
        </p:nvGrpSpPr>
        <p:grpSpPr>
          <a:xfrm>
            <a:off x="8167686" y="58617"/>
            <a:ext cx="3357564" cy="646975"/>
            <a:chOff x="5202831" y="509920"/>
            <a:chExt cx="2879410" cy="584776"/>
          </a:xfrm>
        </p:grpSpPr>
        <p:pic>
          <p:nvPicPr>
            <p:cNvPr id="7" name="グラフィックス 6">
              <a:extLst>
                <a:ext uri="{FF2B5EF4-FFF2-40B4-BE49-F238E27FC236}">
                  <a16:creationId xmlns:a16="http://schemas.microsoft.com/office/drawing/2014/main" id="{408C5823-65A0-4B73-9398-2F3D85BBB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02831" y="509921"/>
              <a:ext cx="2879410" cy="584775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D5756D8-07B9-4FF9-B328-5FF664759E2F}"/>
                </a:ext>
              </a:extLst>
            </p:cNvPr>
            <p:cNvSpPr txBox="1"/>
            <p:nvPr/>
          </p:nvSpPr>
          <p:spPr>
            <a:xfrm>
              <a:off x="5238543" y="509920"/>
              <a:ext cx="2729338" cy="52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2)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한라산漢拏山</a:t>
              </a:r>
            </a:p>
          </p:txBody>
        </p:sp>
      </p:grpSp>
      <p:pic>
        <p:nvPicPr>
          <p:cNvPr id="16" name="オンライン メディア 15" title="제주도 한라산의 백록담은 보는 방향에 따라 달리 보인다? / YTN 사이언스">
            <a:hlinkClick r:id="" action="ppaction://media"/>
            <a:extLst>
              <a:ext uri="{FF2B5EF4-FFF2-40B4-BE49-F238E27FC236}">
                <a16:creationId xmlns:a16="http://schemas.microsoft.com/office/drawing/2014/main" id="{D56E7278-1A3F-4A26-A41C-17BB87C9391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933450" y="1102947"/>
            <a:ext cx="9831908" cy="5555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7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9" y="74486"/>
            <a:ext cx="5781101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ja-JP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Batang" panose="02030600000101010101" pitchFamily="18" charset="-127"/>
              </a:rPr>
              <a:t>화산 활동으로 만들어진 섬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" y="-211388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6234AA2-E434-4BFC-9163-00526B628D21}"/>
              </a:ext>
            </a:extLst>
          </p:cNvPr>
          <p:cNvGrpSpPr/>
          <p:nvPr/>
        </p:nvGrpSpPr>
        <p:grpSpPr>
          <a:xfrm>
            <a:off x="8167686" y="58617"/>
            <a:ext cx="3357564" cy="646975"/>
            <a:chOff x="5202831" y="509920"/>
            <a:chExt cx="2879410" cy="584776"/>
          </a:xfrm>
        </p:grpSpPr>
        <p:pic>
          <p:nvPicPr>
            <p:cNvPr id="7" name="グラフィックス 6">
              <a:extLst>
                <a:ext uri="{FF2B5EF4-FFF2-40B4-BE49-F238E27FC236}">
                  <a16:creationId xmlns:a16="http://schemas.microsoft.com/office/drawing/2014/main" id="{408C5823-65A0-4B73-9398-2F3D85BBB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02831" y="509921"/>
              <a:ext cx="2879410" cy="584775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D5756D8-07B9-4FF9-B328-5FF664759E2F}"/>
                </a:ext>
              </a:extLst>
            </p:cNvPr>
            <p:cNvSpPr txBox="1"/>
            <p:nvPr/>
          </p:nvSpPr>
          <p:spPr>
            <a:xfrm>
              <a:off x="5238543" y="509920"/>
              <a:ext cx="2729338" cy="52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dirty="0">
                  <a:solidFill>
                    <a:srgbClr val="1A68B3"/>
                  </a:solidFill>
                  <a:latin typeface="Batang" panose="02030600000101010101" pitchFamily="18" charset="-127"/>
                  <a:ea typeface="Batang" panose="02030600000101010101" pitchFamily="18" charset="-127"/>
                </a:rPr>
                <a:t>3</a:t>
              </a:r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)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백록담白鹿潭</a:t>
              </a:r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5A0E85C-9F46-4B3A-BACD-F55908775E43}"/>
              </a:ext>
            </a:extLst>
          </p:cNvPr>
          <p:cNvSpPr txBox="1"/>
          <p:nvPr/>
        </p:nvSpPr>
        <p:spPr>
          <a:xfrm>
            <a:off x="266700" y="804582"/>
            <a:ext cx="11925300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4200"/>
              </a:lnSpc>
              <a:tabLst>
                <a:tab pos="4960620" algn="l"/>
              </a:tabLst>
            </a:pPr>
            <a:r>
              <a:rPr lang="ko-KR" altLang="en-US" sz="38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한라산 정상에 있는 남북길이 약 </a:t>
            </a:r>
            <a:r>
              <a:rPr lang="en-US" altLang="ko-KR" sz="38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400m, </a:t>
            </a:r>
            <a:r>
              <a:rPr lang="ko-KR" altLang="en-US" sz="38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동서길이 </a:t>
            </a:r>
            <a:r>
              <a:rPr lang="en-US" altLang="ko-KR" sz="38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600m, </a:t>
            </a:r>
            <a:r>
              <a:rPr lang="ko-KR" altLang="en-US" sz="38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둘레 </a:t>
            </a:r>
            <a:r>
              <a:rPr lang="en-US" altLang="ko-KR" sz="38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1720m, </a:t>
            </a:r>
            <a:r>
              <a:rPr lang="ko-KR" altLang="en-US" sz="38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표고 </a:t>
            </a:r>
            <a:r>
              <a:rPr lang="en-US" altLang="ko-KR" sz="38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1841.7m, </a:t>
            </a:r>
            <a:r>
              <a:rPr lang="ko-KR" altLang="en-US" sz="38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깊이 </a:t>
            </a:r>
            <a:r>
              <a:rPr lang="en-US" altLang="ko-KR" sz="38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108m</a:t>
            </a:r>
            <a:r>
              <a:rPr lang="ko-KR" altLang="en-US" sz="38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의 타원형 분화구</a:t>
            </a:r>
            <a:r>
              <a:rPr lang="en-US" altLang="ko-KR" sz="38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. </a:t>
            </a:r>
            <a:r>
              <a:rPr lang="ko-KR" altLang="en-US" sz="38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한라산 정상에 위치하고 있는 만큼 남한에서 가장 높은 산정화구호로 침식에 거의 영향을 받지 않아 순상 화산의 원지형이 잘 보존되어 학술 가치가 크고 빼어난 경관을 보여주는 화산 지형이다</a:t>
            </a:r>
            <a:r>
              <a:rPr lang="en-US" altLang="ko-KR" sz="38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. </a:t>
            </a:r>
            <a:r>
              <a:rPr lang="ko-KR" altLang="en-US" sz="38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또 한겨울 쌓인 눈이 여름철까지 남아 있어 </a:t>
            </a:r>
            <a:r>
              <a:rPr lang="ko-KR" altLang="en-US" sz="3800" kern="100" dirty="0" err="1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녹담만설</a:t>
            </a:r>
            <a:r>
              <a:rPr lang="en-US" altLang="ko-KR" sz="38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(</a:t>
            </a:r>
            <a:r>
              <a:rPr lang="ko-KR" altLang="en-US" sz="38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鹿潭晩雪</a:t>
            </a:r>
            <a:r>
              <a:rPr lang="en-US" altLang="ko-KR" sz="38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)</a:t>
            </a:r>
            <a:r>
              <a:rPr lang="ko-KR" altLang="en-US" sz="38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이라는 영주 </a:t>
            </a:r>
            <a:r>
              <a:rPr lang="en-US" altLang="ko-KR" sz="38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12</a:t>
            </a:r>
            <a:r>
              <a:rPr lang="ko-KR" altLang="en-US" sz="38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경 중의 하나로 자연 경관적 가치가 매우 뛰어나다</a:t>
            </a:r>
            <a:r>
              <a:rPr lang="en-US" altLang="ko-KR" sz="38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. </a:t>
            </a:r>
            <a:r>
              <a:rPr lang="ko-KR" altLang="en-US" sz="38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계절에 따라 입산을 통제해 일몰 전까지 하산이 완료되도록 하고 있으니 방문 시 사전에 확인 하는 것이 좋다</a:t>
            </a:r>
            <a:r>
              <a:rPr lang="en-US" altLang="ko-KR" sz="38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.</a:t>
            </a:r>
            <a:endParaRPr lang="ja-JP" altLang="ja-JP" sz="3800" kern="100" dirty="0">
              <a:effectLst/>
              <a:latin typeface="Batang" panose="02030600000101010101" pitchFamily="18" charset="-127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065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9" y="74486"/>
            <a:ext cx="5781101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ja-JP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Batang" panose="02030600000101010101" pitchFamily="18" charset="-127"/>
              </a:rPr>
              <a:t>화산 활동으로 만들어진 섬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" y="-211388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6234AA2-E434-4BFC-9163-00526B628D21}"/>
              </a:ext>
            </a:extLst>
          </p:cNvPr>
          <p:cNvGrpSpPr/>
          <p:nvPr/>
        </p:nvGrpSpPr>
        <p:grpSpPr>
          <a:xfrm>
            <a:off x="8167686" y="58617"/>
            <a:ext cx="3357564" cy="646975"/>
            <a:chOff x="5202831" y="509920"/>
            <a:chExt cx="2879410" cy="584776"/>
          </a:xfrm>
        </p:grpSpPr>
        <p:pic>
          <p:nvPicPr>
            <p:cNvPr id="7" name="グラフィックス 6">
              <a:extLst>
                <a:ext uri="{FF2B5EF4-FFF2-40B4-BE49-F238E27FC236}">
                  <a16:creationId xmlns:a16="http://schemas.microsoft.com/office/drawing/2014/main" id="{408C5823-65A0-4B73-9398-2F3D85BBB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02831" y="509921"/>
              <a:ext cx="2879410" cy="584775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D5756D8-07B9-4FF9-B328-5FF664759E2F}"/>
                </a:ext>
              </a:extLst>
            </p:cNvPr>
            <p:cNvSpPr txBox="1"/>
            <p:nvPr/>
          </p:nvSpPr>
          <p:spPr>
            <a:xfrm>
              <a:off x="5238543" y="509920"/>
              <a:ext cx="2729338" cy="52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dirty="0">
                  <a:solidFill>
                    <a:srgbClr val="1A68B3"/>
                  </a:solidFill>
                  <a:latin typeface="Batang" panose="02030600000101010101" pitchFamily="18" charset="-127"/>
                  <a:ea typeface="Batang" panose="02030600000101010101" pitchFamily="18" charset="-127"/>
                </a:rPr>
                <a:t>3</a:t>
              </a:r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)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백록담白鹿潭</a:t>
              </a:r>
            </a:p>
          </p:txBody>
        </p:sp>
      </p:grpSp>
      <p:pic>
        <p:nvPicPr>
          <p:cNvPr id="2" name="オンライン メディア 1" title="[기사+] 드론으로 보는 제주 비경 37 _ 겨울 백록담">
            <a:hlinkClick r:id="" action="ppaction://media"/>
            <a:extLst>
              <a:ext uri="{FF2B5EF4-FFF2-40B4-BE49-F238E27FC236}">
                <a16:creationId xmlns:a16="http://schemas.microsoft.com/office/drawing/2014/main" id="{D97B1CB9-A5C1-42EA-9799-99E70CB98C4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408429" y="949325"/>
            <a:ext cx="10325998" cy="583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6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9" y="74486"/>
            <a:ext cx="5781101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ja-JP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Batang" panose="02030600000101010101" pitchFamily="18" charset="-127"/>
              </a:rPr>
              <a:t>화산 활동으로 만들어진 섬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" y="-211388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6234AA2-E434-4BFC-9163-00526B628D21}"/>
              </a:ext>
            </a:extLst>
          </p:cNvPr>
          <p:cNvGrpSpPr/>
          <p:nvPr/>
        </p:nvGrpSpPr>
        <p:grpSpPr>
          <a:xfrm>
            <a:off x="7370505" y="74486"/>
            <a:ext cx="4735770" cy="646975"/>
            <a:chOff x="5202831" y="509920"/>
            <a:chExt cx="2879410" cy="584776"/>
          </a:xfrm>
        </p:grpSpPr>
        <p:pic>
          <p:nvPicPr>
            <p:cNvPr id="7" name="グラフィックス 6">
              <a:extLst>
                <a:ext uri="{FF2B5EF4-FFF2-40B4-BE49-F238E27FC236}">
                  <a16:creationId xmlns:a16="http://schemas.microsoft.com/office/drawing/2014/main" id="{408C5823-65A0-4B73-9398-2F3D85BBB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02831" y="509921"/>
              <a:ext cx="2879410" cy="584775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D5756D8-07B9-4FF9-B328-5FF664759E2F}"/>
                </a:ext>
              </a:extLst>
            </p:cNvPr>
            <p:cNvSpPr txBox="1"/>
            <p:nvPr/>
          </p:nvSpPr>
          <p:spPr>
            <a:xfrm>
              <a:off x="5238543" y="509920"/>
              <a:ext cx="2843698" cy="52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dirty="0">
                  <a:solidFill>
                    <a:srgbClr val="1A68B3"/>
                  </a:solidFill>
                  <a:latin typeface="Batang" panose="02030600000101010101" pitchFamily="18" charset="-127"/>
                  <a:ea typeface="Batang" panose="02030600000101010101" pitchFamily="18" charset="-127"/>
                </a:rPr>
                <a:t>4</a:t>
              </a:r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)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성산일출봉城山日出</a:t>
              </a:r>
              <a:r>
                <a:rPr lang="ja-JP" altLang="en-US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峰</a:t>
              </a:r>
              <a:endParaRPr lang="ko-KR" altLang="en-US" sz="3200" b="1" i="0" dirty="0">
                <a:solidFill>
                  <a:srgbClr val="1A68B3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5A0E85C-9F46-4B3A-BACD-F55908775E43}"/>
              </a:ext>
            </a:extLst>
          </p:cNvPr>
          <p:cNvSpPr txBox="1"/>
          <p:nvPr/>
        </p:nvSpPr>
        <p:spPr>
          <a:xfrm>
            <a:off x="0" y="944502"/>
            <a:ext cx="119253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4400"/>
              </a:lnSpc>
              <a:tabLst>
                <a:tab pos="4960620" algn="l"/>
              </a:tabLst>
            </a:pPr>
            <a:r>
              <a:rPr lang="ko-KR" altLang="en-US" sz="40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제주도의 다른 </a:t>
            </a:r>
            <a:r>
              <a:rPr lang="ko-KR" altLang="en-US" sz="4000" kern="100" dirty="0" err="1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오름들과는</a:t>
            </a:r>
            <a:r>
              <a:rPr lang="ko-KR" altLang="en-US" sz="40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 달리 마그마가 물속에서 분출하면서 만들어진 </a:t>
            </a:r>
            <a:r>
              <a:rPr lang="ko-KR" altLang="en-US" sz="4000" kern="100" dirty="0" err="1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수성화산체다</a:t>
            </a:r>
            <a:r>
              <a:rPr lang="en-US" altLang="ko-KR" sz="40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. </a:t>
            </a:r>
            <a:r>
              <a:rPr lang="ko-KR" altLang="en-US" sz="40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화산활동시 분출된 뜨거운 마그마가 차가운 바닷물과 만나면서 화산재가 습기를 많이 머금어 끈끈한 성질을 띄게 되었고</a:t>
            </a:r>
            <a:r>
              <a:rPr lang="en-US" altLang="ko-KR" sz="40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, </a:t>
            </a:r>
            <a:r>
              <a:rPr lang="ko-KR" altLang="en-US" sz="40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이것이 층을 이루면서 쌓인 것이 성산일출봉이다</a:t>
            </a:r>
            <a:r>
              <a:rPr lang="en-US" altLang="ko-KR" sz="4000" kern="100" dirty="0">
                <a:solidFill>
                  <a:srgbClr val="00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.</a:t>
            </a:r>
            <a:endParaRPr lang="ja-JP" altLang="ja-JP" sz="4000" kern="100" dirty="0">
              <a:effectLst/>
              <a:latin typeface="Batang" panose="02030600000101010101" pitchFamily="18" charset="-127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38F124-9B76-4B31-9DAB-64AFE14E9224}"/>
              </a:ext>
            </a:extLst>
          </p:cNvPr>
          <p:cNvSpPr txBox="1"/>
          <p:nvPr/>
        </p:nvSpPr>
        <p:spPr>
          <a:xfrm>
            <a:off x="85725" y="4422377"/>
            <a:ext cx="12106275" cy="22560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ko-KR" altLang="ja-JP" sz="2800" kern="100" dirty="0">
                <a:solidFill>
                  <a:srgbClr val="0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정상에 오르면 너비가</a:t>
            </a:r>
            <a:r>
              <a:rPr lang="en-US" altLang="ja-JP" sz="2800" kern="100" dirty="0">
                <a:solidFill>
                  <a:srgbClr val="0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8</a:t>
            </a:r>
            <a:r>
              <a:rPr lang="ko-KR" altLang="ja-JP" sz="2800" kern="100" dirty="0" err="1">
                <a:solidFill>
                  <a:srgbClr val="0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만여</a:t>
            </a:r>
            <a:r>
              <a:rPr lang="ko-KR" altLang="ja-JP" sz="2800" kern="100" dirty="0">
                <a:solidFill>
                  <a:srgbClr val="0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평에 이르는 분화구를 볼 수 있는데</a:t>
            </a:r>
            <a:r>
              <a:rPr lang="en-US" altLang="ja-JP" sz="2800" kern="100" dirty="0">
                <a:solidFill>
                  <a:srgbClr val="0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, </a:t>
            </a:r>
            <a:r>
              <a:rPr lang="ko-KR" altLang="ja-JP" sz="2800" kern="100" dirty="0">
                <a:solidFill>
                  <a:srgbClr val="0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그릇처럼 오목한 형태로 안에는 억새 등의 풀이 자라고 있다</a:t>
            </a:r>
            <a:r>
              <a:rPr lang="en-US" altLang="ja-JP" sz="2800" kern="100" dirty="0">
                <a:solidFill>
                  <a:srgbClr val="0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. </a:t>
            </a:r>
            <a:r>
              <a:rPr lang="ko-KR" altLang="ja-JP" sz="2800" kern="100" dirty="0">
                <a:solidFill>
                  <a:srgbClr val="0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분화구 둘레에는</a:t>
            </a:r>
            <a:r>
              <a:rPr lang="en-US" altLang="ja-JP" sz="2800" kern="100" dirty="0">
                <a:solidFill>
                  <a:srgbClr val="0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99</a:t>
            </a:r>
            <a:r>
              <a:rPr lang="ko-KR" altLang="ja-JP" sz="2800" kern="100" dirty="0">
                <a:solidFill>
                  <a:srgbClr val="0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개의 고만고만한 봉우리</a:t>
            </a:r>
            <a:r>
              <a:rPr lang="en-US" altLang="ja-JP" sz="2800" kern="100" dirty="0">
                <a:solidFill>
                  <a:srgbClr val="0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(</a:t>
            </a:r>
            <a:r>
              <a:rPr lang="ko-KR" altLang="ja-JP" sz="2800" kern="100" dirty="0">
                <a:solidFill>
                  <a:srgbClr val="0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암석</a:t>
            </a:r>
            <a:r>
              <a:rPr lang="en-US" altLang="ja-JP" sz="2800" kern="100" dirty="0">
                <a:solidFill>
                  <a:srgbClr val="0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)</a:t>
            </a:r>
            <a:r>
              <a:rPr lang="ko-KR" altLang="ja-JP" sz="2800" kern="100" dirty="0">
                <a:solidFill>
                  <a:srgbClr val="0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이 자리하고 있다</a:t>
            </a:r>
            <a:r>
              <a:rPr lang="en-US" altLang="ja-JP" sz="2800" kern="100" dirty="0">
                <a:solidFill>
                  <a:srgbClr val="0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. </a:t>
            </a:r>
            <a:r>
              <a:rPr lang="ko-KR" altLang="ja-JP" sz="2800" kern="100" dirty="0">
                <a:solidFill>
                  <a:srgbClr val="0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이 모습이 거대한 성과 같다고 해서</a:t>
            </a:r>
            <a:r>
              <a:rPr lang="en-US" altLang="ja-JP" sz="2800" kern="100" dirty="0">
                <a:solidFill>
                  <a:srgbClr val="0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'</a:t>
            </a:r>
            <a:r>
              <a:rPr lang="ko-KR" altLang="ja-JP" sz="2800" kern="100" dirty="0">
                <a:solidFill>
                  <a:srgbClr val="0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성산</a:t>
            </a:r>
            <a:r>
              <a:rPr lang="en-US" altLang="ja-JP" sz="2800" kern="100" dirty="0">
                <a:solidFill>
                  <a:srgbClr val="0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(</a:t>
            </a:r>
            <a:r>
              <a:rPr lang="ko-KR" altLang="ja-JP" sz="2800" kern="100" dirty="0">
                <a:solidFill>
                  <a:srgbClr val="0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城山</a:t>
            </a:r>
            <a:r>
              <a:rPr lang="en-US" altLang="ja-JP" sz="2800" kern="100" dirty="0">
                <a:solidFill>
                  <a:srgbClr val="0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)', </a:t>
            </a:r>
            <a:r>
              <a:rPr lang="ko-KR" altLang="ja-JP" sz="2800" kern="100" dirty="0">
                <a:solidFill>
                  <a:srgbClr val="0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해가 뜨는 모습이 장관이라 하여</a:t>
            </a:r>
            <a:r>
              <a:rPr lang="en-US" altLang="ja-JP" sz="2800" kern="100" dirty="0">
                <a:solidFill>
                  <a:srgbClr val="0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 '</a:t>
            </a:r>
            <a:r>
              <a:rPr lang="ko-KR" altLang="ja-JP" sz="2800" kern="100" dirty="0">
                <a:solidFill>
                  <a:srgbClr val="0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일출봉</a:t>
            </a:r>
            <a:r>
              <a:rPr lang="en-US" altLang="ja-JP" sz="2800" kern="100" dirty="0">
                <a:solidFill>
                  <a:srgbClr val="0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(</a:t>
            </a:r>
            <a:r>
              <a:rPr lang="ko-KR" altLang="ja-JP" sz="2800" kern="100" dirty="0">
                <a:solidFill>
                  <a:srgbClr val="0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日出峰</a:t>
            </a:r>
            <a:r>
              <a:rPr lang="en-US" altLang="ja-JP" sz="2800" kern="100" dirty="0">
                <a:solidFill>
                  <a:srgbClr val="0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)'</a:t>
            </a:r>
            <a:r>
              <a:rPr lang="ko-KR" altLang="ja-JP" sz="2800" kern="100" dirty="0">
                <a:solidFill>
                  <a:srgbClr val="0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이라는 이름이 붙었다</a:t>
            </a:r>
            <a:r>
              <a:rPr lang="en-US" altLang="ja-JP" sz="2800" kern="100" dirty="0">
                <a:solidFill>
                  <a:srgbClr val="000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.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369644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9" y="74486"/>
            <a:ext cx="5781101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ja-JP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Batang" panose="02030600000101010101" pitchFamily="18" charset="-127"/>
              </a:rPr>
              <a:t>화산 활동으로 만들어진 섬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" y="-211388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6234AA2-E434-4BFC-9163-00526B628D21}"/>
              </a:ext>
            </a:extLst>
          </p:cNvPr>
          <p:cNvGrpSpPr/>
          <p:nvPr/>
        </p:nvGrpSpPr>
        <p:grpSpPr>
          <a:xfrm>
            <a:off x="7370505" y="74486"/>
            <a:ext cx="4735770" cy="646975"/>
            <a:chOff x="5202831" y="509920"/>
            <a:chExt cx="2879410" cy="584776"/>
          </a:xfrm>
        </p:grpSpPr>
        <p:pic>
          <p:nvPicPr>
            <p:cNvPr id="7" name="グラフィックス 6">
              <a:extLst>
                <a:ext uri="{FF2B5EF4-FFF2-40B4-BE49-F238E27FC236}">
                  <a16:creationId xmlns:a16="http://schemas.microsoft.com/office/drawing/2014/main" id="{408C5823-65A0-4B73-9398-2F3D85BBB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02831" y="509921"/>
              <a:ext cx="2879410" cy="584775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D5756D8-07B9-4FF9-B328-5FF664759E2F}"/>
                </a:ext>
              </a:extLst>
            </p:cNvPr>
            <p:cNvSpPr txBox="1"/>
            <p:nvPr/>
          </p:nvSpPr>
          <p:spPr>
            <a:xfrm>
              <a:off x="5238543" y="509920"/>
              <a:ext cx="2843698" cy="52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dirty="0">
                  <a:solidFill>
                    <a:srgbClr val="1A68B3"/>
                  </a:solidFill>
                  <a:latin typeface="Batang" panose="02030600000101010101" pitchFamily="18" charset="-127"/>
                  <a:ea typeface="Batang" panose="02030600000101010101" pitchFamily="18" charset="-127"/>
                </a:rPr>
                <a:t>4</a:t>
              </a:r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)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성산일출봉城山日出</a:t>
              </a:r>
              <a:r>
                <a:rPr lang="ja-JP" altLang="en-US" sz="3200" b="1" dirty="0">
                  <a:solidFill>
                    <a:srgbClr val="1A68B3"/>
                  </a:solidFill>
                  <a:latin typeface="Batang" panose="02030600000101010101" pitchFamily="18" charset="-127"/>
                  <a:ea typeface="Batang" panose="02030600000101010101" pitchFamily="18" charset="-127"/>
                </a:rPr>
                <a:t>峰</a:t>
              </a:r>
              <a:endParaRPr lang="ko-KR" altLang="en-US" sz="3200" b="1" i="0" dirty="0">
                <a:solidFill>
                  <a:srgbClr val="1A68B3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pic>
        <p:nvPicPr>
          <p:cNvPr id="4" name="図 3">
            <a:extLst>
              <a:ext uri="{FF2B5EF4-FFF2-40B4-BE49-F238E27FC236}">
                <a16:creationId xmlns:a16="http://schemas.microsoft.com/office/drawing/2014/main" id="{AE26AF36-9EFE-42D9-A0A7-2A25B9C24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731" y="1277556"/>
            <a:ext cx="2855335" cy="214150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AC6D7A49-B8A2-41F9-8539-8DDD878168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98" y="1287499"/>
            <a:ext cx="3187023" cy="214150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78CE612-2909-4529-96DF-C49FA29564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045" y="1277556"/>
            <a:ext cx="2856000" cy="21420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B56A6EE4-C459-47AF-8AF4-3C5B978089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326" y="3693319"/>
            <a:ext cx="4219575" cy="316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08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7980922D-FA6F-48A8-9A59-7EC1738AC11B}"/>
              </a:ext>
            </a:extLst>
          </p:cNvPr>
          <p:cNvSpPr/>
          <p:nvPr/>
        </p:nvSpPr>
        <p:spPr>
          <a:xfrm>
            <a:off x="238125" y="71438"/>
            <a:ext cx="5114925" cy="718657"/>
          </a:xfrm>
          <a:prstGeom prst="roundRect">
            <a:avLst/>
          </a:prstGeom>
          <a:solidFill>
            <a:srgbClr val="FEDAFA"/>
          </a:solidFill>
          <a:ln w="28575">
            <a:solidFill>
              <a:srgbClr val="FE38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63</a:t>
            </a:r>
            <a:r>
              <a:rPr kumimoji="1" lang="en-US" altLang="ko-K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. </a:t>
            </a:r>
            <a:r>
              <a:rPr kumimoji="1" lang="ko-KR" alt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수능</a:t>
            </a:r>
            <a:r>
              <a:rPr kumimoji="1" lang="en-US" altLang="ko-K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, </a:t>
            </a:r>
            <a:r>
              <a:rPr kumimoji="1" lang="ko-KR" alt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고생 끝에 낙</a:t>
            </a:r>
            <a:endParaRPr kumimoji="1" lang="ja-JP" altLang="en-US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graphicFrame>
        <p:nvGraphicFramePr>
          <p:cNvPr id="3" name="オブジェクト 2">
            <a:extLst>
              <a:ext uri="{FF2B5EF4-FFF2-40B4-BE49-F238E27FC236}">
                <a16:creationId xmlns:a16="http://schemas.microsoft.com/office/drawing/2014/main" id="{276D2B02-CBDE-4154-BF20-09DC245699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8884248"/>
              </p:ext>
            </p:extLst>
          </p:nvPr>
        </p:nvGraphicFramePr>
        <p:xfrm>
          <a:off x="1171575" y="1050788"/>
          <a:ext cx="3506788" cy="551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r:id="rId3" imgW="4175280" imgH="6564600" progId="">
                  <p:embed/>
                </p:oleObj>
              </mc:Choice>
              <mc:Fallback>
                <p:oleObj r:id="rId3" imgW="4175280" imgH="6564600" progId="">
                  <p:embed/>
                  <p:pic>
                    <p:nvPicPr>
                      <p:cNvPr id="2" name="オブジェクト 1">
                        <a:extLst>
                          <a:ext uri="{FF2B5EF4-FFF2-40B4-BE49-F238E27FC236}">
                            <a16:creationId xmlns:a16="http://schemas.microsoft.com/office/drawing/2014/main" id="{15A74E4B-E1AE-4DE2-9B6C-CF85AF4F47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71575" y="1050788"/>
                        <a:ext cx="3506788" cy="5513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オブジェクト 3">
            <a:extLst>
              <a:ext uri="{FF2B5EF4-FFF2-40B4-BE49-F238E27FC236}">
                <a16:creationId xmlns:a16="http://schemas.microsoft.com/office/drawing/2014/main" id="{7FCA4AAE-9DC8-46F6-BBD2-31B74387FC6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9398858"/>
              </p:ext>
            </p:extLst>
          </p:nvPr>
        </p:nvGraphicFramePr>
        <p:xfrm>
          <a:off x="5505451" y="0"/>
          <a:ext cx="6295629" cy="6284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r:id="rId5" imgW="3730320" imgH="3724200" progId="">
                  <p:embed/>
                </p:oleObj>
              </mc:Choice>
              <mc:Fallback>
                <p:oleObj r:id="rId5" imgW="3730320" imgH="3724200" progId="">
                  <p:embed/>
                  <p:pic>
                    <p:nvPicPr>
                      <p:cNvPr id="3" name="オブジェクト 2">
                        <a:extLst>
                          <a:ext uri="{FF2B5EF4-FFF2-40B4-BE49-F238E27FC236}">
                            <a16:creationId xmlns:a16="http://schemas.microsoft.com/office/drawing/2014/main" id="{03915660-E31C-4F43-8503-FEB0D799DB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505451" y="0"/>
                        <a:ext cx="6295629" cy="6284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8565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9" y="74486"/>
            <a:ext cx="5781101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ja-JP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Batang" panose="02030600000101010101" pitchFamily="18" charset="-127"/>
              </a:rPr>
              <a:t>화산 활동으로 만들어진 섬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" y="-211388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6234AA2-E434-4BFC-9163-00526B628D21}"/>
              </a:ext>
            </a:extLst>
          </p:cNvPr>
          <p:cNvGrpSpPr/>
          <p:nvPr/>
        </p:nvGrpSpPr>
        <p:grpSpPr>
          <a:xfrm>
            <a:off x="7370505" y="74486"/>
            <a:ext cx="4735770" cy="646975"/>
            <a:chOff x="5202831" y="509920"/>
            <a:chExt cx="2879410" cy="584776"/>
          </a:xfrm>
        </p:grpSpPr>
        <p:pic>
          <p:nvPicPr>
            <p:cNvPr id="7" name="グラフィックス 6">
              <a:extLst>
                <a:ext uri="{FF2B5EF4-FFF2-40B4-BE49-F238E27FC236}">
                  <a16:creationId xmlns:a16="http://schemas.microsoft.com/office/drawing/2014/main" id="{408C5823-65A0-4B73-9398-2F3D85BBB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02831" y="509921"/>
              <a:ext cx="2879410" cy="584775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D5756D8-07B9-4FF9-B328-5FF664759E2F}"/>
                </a:ext>
              </a:extLst>
            </p:cNvPr>
            <p:cNvSpPr txBox="1"/>
            <p:nvPr/>
          </p:nvSpPr>
          <p:spPr>
            <a:xfrm>
              <a:off x="5238543" y="509920"/>
              <a:ext cx="2843698" cy="52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dirty="0">
                  <a:solidFill>
                    <a:srgbClr val="1A68B3"/>
                  </a:solidFill>
                  <a:latin typeface="Batang" panose="02030600000101010101" pitchFamily="18" charset="-127"/>
                  <a:ea typeface="Batang" panose="02030600000101010101" pitchFamily="18" charset="-127"/>
                </a:rPr>
                <a:t>4</a:t>
              </a:r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)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성산일출봉城山日出</a:t>
              </a:r>
              <a:r>
                <a:rPr lang="ja-JP" altLang="en-US" sz="3200" b="1" dirty="0">
                  <a:solidFill>
                    <a:srgbClr val="1A68B3"/>
                  </a:solidFill>
                  <a:latin typeface="Batang" panose="02030600000101010101" pitchFamily="18" charset="-127"/>
                  <a:ea typeface="Batang" panose="02030600000101010101" pitchFamily="18" charset="-127"/>
                </a:rPr>
                <a:t>峰</a:t>
              </a:r>
              <a:endParaRPr lang="ko-KR" altLang="en-US" sz="3200" b="1" i="0" dirty="0">
                <a:solidFill>
                  <a:srgbClr val="1A68B3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pic>
        <p:nvPicPr>
          <p:cNvPr id="10" name="図 9">
            <a:extLst>
              <a:ext uri="{FF2B5EF4-FFF2-40B4-BE49-F238E27FC236}">
                <a16:creationId xmlns:a16="http://schemas.microsoft.com/office/drawing/2014/main" id="{AC6D7A49-B8A2-41F9-8539-8DDD87816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9" y="2003883"/>
            <a:ext cx="6557751" cy="4406441"/>
          </a:xfrm>
          <a:prstGeom prst="rect">
            <a:avLst/>
          </a:prstGeom>
        </p:spPr>
      </p:pic>
      <p:sp>
        <p:nvSpPr>
          <p:cNvPr id="13" name="楕円 12">
            <a:extLst>
              <a:ext uri="{FF2B5EF4-FFF2-40B4-BE49-F238E27FC236}">
                <a16:creationId xmlns:a16="http://schemas.microsoft.com/office/drawing/2014/main" id="{33A63F05-2793-4FE1-A6BF-D148F8E4496D}"/>
              </a:ext>
            </a:extLst>
          </p:cNvPr>
          <p:cNvSpPr/>
          <p:nvPr/>
        </p:nvSpPr>
        <p:spPr>
          <a:xfrm>
            <a:off x="2719675" y="4076700"/>
            <a:ext cx="737899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33A6E38C-F1C2-4E03-8184-AD387FAF7D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076" y="2936475"/>
            <a:ext cx="4864699" cy="3648524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C29EB6C-C6DA-46A7-9465-D996BEBD1A4D}"/>
              </a:ext>
            </a:extLst>
          </p:cNvPr>
          <p:cNvGrpSpPr/>
          <p:nvPr/>
        </p:nvGrpSpPr>
        <p:grpSpPr>
          <a:xfrm>
            <a:off x="4449705" y="680454"/>
            <a:ext cx="3368216" cy="2376618"/>
            <a:chOff x="4449705" y="680454"/>
            <a:chExt cx="3368216" cy="2376618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551AE249-C303-476B-917D-3E27B5E65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9705" y="680454"/>
              <a:ext cx="3358691" cy="2376618"/>
            </a:xfrm>
            <a:prstGeom prst="rect">
              <a:avLst/>
            </a:prstGeom>
          </p:spPr>
        </p:pic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4438F788-EC47-4E7F-A98B-20BF4C39EE68}"/>
                </a:ext>
              </a:extLst>
            </p:cNvPr>
            <p:cNvSpPr txBox="1"/>
            <p:nvPr/>
          </p:nvSpPr>
          <p:spPr>
            <a:xfrm>
              <a:off x="4760674" y="1000130"/>
              <a:ext cx="305724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ja-JP" altLang="en-US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UD晶熙ゴシック体P_D" panose="020B0700000000000000" pitchFamily="50" charset="-128"/>
                  <a:ea typeface="ARUD晶熙ゴシック体P_D" panose="020B0700000000000000" pitchFamily="50" charset="-128"/>
                </a:rPr>
                <a:t>これだけは</a:t>
              </a:r>
              <a:endParaRPr lang="en-US" altLang="ja-JP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UD晶熙ゴシック体P_D" panose="020B0700000000000000" pitchFamily="50" charset="-128"/>
                <a:ea typeface="ARUD晶熙ゴシック体P_D" panose="020B0700000000000000" pitchFamily="50" charset="-128"/>
              </a:endParaRPr>
            </a:p>
            <a:p>
              <a:pPr algn="ctr"/>
              <a:r>
                <a:rPr lang="ja-JP" altLang="en-US" sz="2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UD晶熙ゴシック体P_D" panose="020B0700000000000000" pitchFamily="50" charset="-128"/>
                  <a:ea typeface="ARUD晶熙ゴシック体P_D" panose="020B0700000000000000" pitchFamily="50" charset="-128"/>
                </a:rPr>
                <a:t>見逃さないで</a:t>
              </a:r>
              <a:r>
                <a:rPr lang="ja-JP" altLang="en-US" sz="2800" b="1" dirty="0">
                  <a:solidFill>
                    <a:srgbClr val="0070C0"/>
                  </a:solidFill>
                  <a:latin typeface="ARUD晶熙ゴシック体P_D" panose="020B0700000000000000" pitchFamily="50" charset="-128"/>
                  <a:ea typeface="ARUD晶熙ゴシック体P_D" panose="020B0700000000000000" pitchFamily="50" charset="-128"/>
                </a:rPr>
                <a:t>！！</a:t>
              </a:r>
              <a:endParaRPr kumimoji="1" lang="ja-JP" altLang="en-US" sz="2800" b="1" dirty="0">
                <a:solidFill>
                  <a:srgbClr val="0070C0"/>
                </a:solidFill>
                <a:latin typeface="ARUD晶熙ゴシック体P_D" panose="020B0700000000000000" pitchFamily="50" charset="-128"/>
                <a:ea typeface="ARUD晶熙ゴシック体P_D" panose="020B0700000000000000" pitchFamily="50" charset="-128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518A7DC4-173F-4DAE-8FE5-5B0BE62768A1}"/>
                </a:ext>
              </a:extLst>
            </p:cNvPr>
            <p:cNvSpPr txBox="1"/>
            <p:nvPr/>
          </p:nvSpPr>
          <p:spPr>
            <a:xfrm>
              <a:off x="4744697" y="2023342"/>
              <a:ext cx="276870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3000" b="1" dirty="0" err="1">
                  <a:solidFill>
                    <a:srgbClr val="FF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등경돌</a:t>
              </a:r>
              <a:r>
                <a:rPr lang="en-US" altLang="ko-KR" sz="3000" b="1" dirty="0">
                  <a:solidFill>
                    <a:srgbClr val="FF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(</a:t>
              </a:r>
              <a:r>
                <a:rPr lang="ko-KR" altLang="en-US" sz="3000" b="1" dirty="0">
                  <a:solidFill>
                    <a:srgbClr val="FF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燈擎石</a:t>
              </a:r>
              <a:r>
                <a:rPr lang="en-US" altLang="ko-KR" sz="3000" b="1" dirty="0">
                  <a:solidFill>
                    <a:srgbClr val="FF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)</a:t>
              </a:r>
              <a:endParaRPr kumimoji="1" lang="ja-JP" altLang="en-US" sz="3000" b="1" dirty="0">
                <a:solidFill>
                  <a:srgbClr val="FF00FF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0EE7517-D89B-4459-A87E-6DBC8300DBE0}"/>
              </a:ext>
            </a:extLst>
          </p:cNvPr>
          <p:cNvSpPr txBox="1"/>
          <p:nvPr/>
        </p:nvSpPr>
        <p:spPr>
          <a:xfrm>
            <a:off x="7989371" y="714601"/>
            <a:ext cx="40955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ja-JP" sz="3600" dirty="0" err="1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설문대할머니가</a:t>
            </a:r>
            <a:r>
              <a:rPr lang="ko-KR" altLang="ja-JP" sz="36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 </a:t>
            </a:r>
            <a:endParaRPr lang="en-US" altLang="ko-KR" sz="3600" dirty="0">
              <a:effectLst/>
              <a:ea typeface="Batang" panose="02030600000101010101" pitchFamily="18" charset="-127"/>
              <a:cs typeface="Batang" panose="02030600000101010101" pitchFamily="18" charset="-127"/>
            </a:endParaRPr>
          </a:p>
          <a:p>
            <a:r>
              <a:rPr lang="ko-KR" altLang="ja-JP" sz="36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바느질할 때 등잔을 올려 놓았던 받침대였다고도 한다</a:t>
            </a:r>
            <a:r>
              <a:rPr lang="en-US" altLang="ja-JP" sz="3600" dirty="0"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.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83175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9" y="74486"/>
            <a:ext cx="5781101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ja-JP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Batang" panose="02030600000101010101" pitchFamily="18" charset="-127"/>
              </a:rPr>
              <a:t>화산 활동으로 만들어진 섬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" y="-211388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6234AA2-E434-4BFC-9163-00526B628D21}"/>
              </a:ext>
            </a:extLst>
          </p:cNvPr>
          <p:cNvGrpSpPr/>
          <p:nvPr/>
        </p:nvGrpSpPr>
        <p:grpSpPr>
          <a:xfrm>
            <a:off x="7370505" y="74486"/>
            <a:ext cx="4735770" cy="646975"/>
            <a:chOff x="5202831" y="509920"/>
            <a:chExt cx="2879410" cy="584776"/>
          </a:xfrm>
        </p:grpSpPr>
        <p:pic>
          <p:nvPicPr>
            <p:cNvPr id="7" name="グラフィックス 6">
              <a:extLst>
                <a:ext uri="{FF2B5EF4-FFF2-40B4-BE49-F238E27FC236}">
                  <a16:creationId xmlns:a16="http://schemas.microsoft.com/office/drawing/2014/main" id="{408C5823-65A0-4B73-9398-2F3D85BBB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02831" y="509921"/>
              <a:ext cx="2879410" cy="584775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D5756D8-07B9-4FF9-B328-5FF664759E2F}"/>
                </a:ext>
              </a:extLst>
            </p:cNvPr>
            <p:cNvSpPr txBox="1"/>
            <p:nvPr/>
          </p:nvSpPr>
          <p:spPr>
            <a:xfrm>
              <a:off x="5238543" y="509920"/>
              <a:ext cx="2843698" cy="52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dirty="0">
                  <a:solidFill>
                    <a:srgbClr val="1A68B3"/>
                  </a:solidFill>
                  <a:latin typeface="Batang" panose="02030600000101010101" pitchFamily="18" charset="-127"/>
                  <a:ea typeface="Batang" panose="02030600000101010101" pitchFamily="18" charset="-127"/>
                </a:rPr>
                <a:t>4</a:t>
              </a:r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)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성산일출봉城山日出</a:t>
              </a:r>
              <a:r>
                <a:rPr lang="ja-JP" altLang="en-US" sz="3200" b="1" dirty="0">
                  <a:solidFill>
                    <a:srgbClr val="1A68B3"/>
                  </a:solidFill>
                  <a:latin typeface="Batang" panose="02030600000101010101" pitchFamily="18" charset="-127"/>
                  <a:ea typeface="Batang" panose="02030600000101010101" pitchFamily="18" charset="-127"/>
                </a:rPr>
                <a:t>峰</a:t>
              </a:r>
              <a:endParaRPr lang="ko-KR" altLang="en-US" sz="3200" b="1" i="0" dirty="0">
                <a:solidFill>
                  <a:srgbClr val="1A68B3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0EE7517-D89B-4459-A87E-6DBC8300DBE0}"/>
              </a:ext>
            </a:extLst>
          </p:cNvPr>
          <p:cNvSpPr txBox="1"/>
          <p:nvPr/>
        </p:nvSpPr>
        <p:spPr>
          <a:xfrm>
            <a:off x="403123" y="847726"/>
            <a:ext cx="11703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日帝時代、日本が武器の隠し場所のトンネルを作った。</a:t>
            </a:r>
            <a:endParaRPr kumimoji="1" lang="ja-JP" altLang="en-US" sz="24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4" name="オンライン メディア 3" title="[국가지질공원] 제주도 성산일출봉">
            <a:hlinkClick r:id="" action="ppaction://media"/>
            <a:extLst>
              <a:ext uri="{FF2B5EF4-FFF2-40B4-BE49-F238E27FC236}">
                <a16:creationId xmlns:a16="http://schemas.microsoft.com/office/drawing/2014/main" id="{E4874197-6B8D-4EF2-B30F-FB69B4A7D11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081296" y="1309391"/>
            <a:ext cx="9359387" cy="528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7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9" y="74486"/>
            <a:ext cx="5781101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ja-JP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Batang" panose="02030600000101010101" pitchFamily="18" charset="-127"/>
              </a:rPr>
              <a:t>화산 활동으로 만들어진 섬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" y="-211388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6234AA2-E434-4BFC-9163-00526B628D21}"/>
              </a:ext>
            </a:extLst>
          </p:cNvPr>
          <p:cNvGrpSpPr/>
          <p:nvPr/>
        </p:nvGrpSpPr>
        <p:grpSpPr>
          <a:xfrm>
            <a:off x="7370505" y="74486"/>
            <a:ext cx="4735770" cy="646975"/>
            <a:chOff x="5202831" y="509920"/>
            <a:chExt cx="2879410" cy="584776"/>
          </a:xfrm>
        </p:grpSpPr>
        <p:pic>
          <p:nvPicPr>
            <p:cNvPr id="7" name="グラフィックス 6">
              <a:extLst>
                <a:ext uri="{FF2B5EF4-FFF2-40B4-BE49-F238E27FC236}">
                  <a16:creationId xmlns:a16="http://schemas.microsoft.com/office/drawing/2014/main" id="{408C5823-65A0-4B73-9398-2F3D85BBB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02831" y="509921"/>
              <a:ext cx="2879410" cy="584775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D5756D8-07B9-4FF9-B328-5FF664759E2F}"/>
                </a:ext>
              </a:extLst>
            </p:cNvPr>
            <p:cNvSpPr txBox="1"/>
            <p:nvPr/>
          </p:nvSpPr>
          <p:spPr>
            <a:xfrm>
              <a:off x="5238543" y="509920"/>
              <a:ext cx="2843698" cy="52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5)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용암 동굴</a:t>
              </a:r>
              <a:r>
                <a:rPr lang="ja-JP" altLang="en-US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　溶岩洞窟</a:t>
              </a:r>
              <a:endParaRPr lang="ko-KR" altLang="en-US" sz="3200" b="1" i="0" dirty="0">
                <a:solidFill>
                  <a:srgbClr val="1A68B3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0EE7517-D89B-4459-A87E-6DBC8300DBE0}"/>
              </a:ext>
            </a:extLst>
          </p:cNvPr>
          <p:cNvSpPr txBox="1"/>
          <p:nvPr/>
        </p:nvSpPr>
        <p:spPr>
          <a:xfrm>
            <a:off x="417829" y="909221"/>
            <a:ext cx="106765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굳은 용암의 표면 아래에 형성된 동굴을 말한다</a:t>
            </a:r>
            <a:r>
              <a:rPr lang="en-US" altLang="ko-KR" sz="36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. </a:t>
            </a:r>
            <a:r>
              <a:rPr lang="ko-KR" altLang="en-US" sz="36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용암이 흘러내리면서 표면은 차가운 공기에 의해 굳어지고</a:t>
            </a:r>
            <a:r>
              <a:rPr lang="en-US" altLang="ko-KR" sz="36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, </a:t>
            </a:r>
            <a:r>
              <a:rPr lang="ko-KR" altLang="en-US" sz="36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내부 용암은 그대로 </a:t>
            </a:r>
            <a:r>
              <a:rPr lang="ko-KR" altLang="en-US" sz="3600" dirty="0" err="1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흘러나가면서</a:t>
            </a:r>
            <a:r>
              <a:rPr lang="ko-KR" altLang="en-US" sz="36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 만들어지게 된다</a:t>
            </a:r>
            <a:r>
              <a:rPr lang="en-US" altLang="ko-KR" sz="36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.</a:t>
            </a:r>
            <a:endParaRPr kumimoji="1" lang="ja-JP" altLang="en-US" sz="36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389E6FC-8F7B-4208-9C87-8F3F16B0C15C}"/>
              </a:ext>
            </a:extLst>
          </p:cNvPr>
          <p:cNvSpPr txBox="1"/>
          <p:nvPr/>
        </p:nvSpPr>
        <p:spPr>
          <a:xfrm>
            <a:off x="2524125" y="3152775"/>
            <a:ext cx="925004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0000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Batang" panose="02030600000101010101" pitchFamily="18" charset="-127"/>
              </a:rPr>
              <a:t>世界自然遺産に登録された拒文オルム熔岩洞窟系</a:t>
            </a:r>
            <a:endParaRPr lang="en-US" altLang="ja-JP" sz="3200" b="1" dirty="0">
              <a:solidFill>
                <a:srgbClr val="000000"/>
              </a:solidFill>
              <a:effectLst/>
              <a:latin typeface="HG丸ｺﾞｼｯｸM-PRO" panose="020F0600000000000000" pitchFamily="50" charset="-128"/>
              <a:ea typeface="HG丸ｺﾞｼｯｸM-PRO" panose="020F0600000000000000" pitchFamily="50" charset="-128"/>
              <a:cs typeface="Batang" panose="02030600000101010101" pitchFamily="18" charset="-127"/>
            </a:endParaRPr>
          </a:p>
          <a:p>
            <a:r>
              <a:rPr lang="ko-KR" altLang="ja-JP" sz="3200" dirty="0" err="1">
                <a:solidFill>
                  <a:srgbClr val="00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거문오름</a:t>
            </a:r>
            <a:r>
              <a:rPr lang="en-US" altLang="ja-JP" sz="3200" dirty="0">
                <a:solidFill>
                  <a:srgbClr val="000000"/>
                </a:solidFill>
                <a:effectLst/>
                <a:latin typeface="Batang" panose="02030600000101010101" pitchFamily="18" charset="-127"/>
                <a:cs typeface="Batang" panose="02030600000101010101" pitchFamily="18" charset="-127"/>
              </a:rPr>
              <a:t>(</a:t>
            </a:r>
            <a:r>
              <a:rPr lang="ja-JP" altLang="ja-JP" sz="3200" dirty="0">
                <a:solidFill>
                  <a:srgbClr val="000000"/>
                </a:solidFill>
                <a:effectLst/>
                <a:ea typeface="ＭＳ 明朝" panose="02020609040205080304" pitchFamily="17" charset="-128"/>
                <a:cs typeface="Arial" panose="020B0604020202020204" pitchFamily="34" charset="0"/>
              </a:rPr>
              <a:t>拒文オルム</a:t>
            </a:r>
            <a:r>
              <a:rPr lang="en-US" altLang="ja-JP" sz="320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ea typeface="Malgun Gothic" panose="020B0503020000020004" pitchFamily="34" charset="-127"/>
                <a:cs typeface="Arial" panose="020B0604020202020204" pitchFamily="34" charset="0"/>
              </a:rPr>
              <a:t>)</a:t>
            </a:r>
            <a:endParaRPr lang="ja-JP" altLang="en-US" sz="3200" dirty="0">
              <a:solidFill>
                <a:srgbClr val="000000"/>
              </a:solidFill>
              <a:latin typeface="ＭＳ 明朝" panose="02020609040205080304" pitchFamily="17" charset="-128"/>
              <a:ea typeface="ＭＳ 明朝" panose="02020609040205080304" pitchFamily="17" charset="-128"/>
              <a:cs typeface="Arial" panose="020B0604020202020204" pitchFamily="34" charset="0"/>
            </a:endParaRPr>
          </a:p>
          <a:p>
            <a:r>
              <a:rPr lang="ko-KR" altLang="en-US" sz="3200" dirty="0" err="1">
                <a:solidFill>
                  <a:srgbClr val="00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벵</a:t>
            </a:r>
            <a:r>
              <a:rPr lang="ko-KR" altLang="ja-JP" sz="3200" dirty="0" err="1">
                <a:solidFill>
                  <a:srgbClr val="00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뒤굴</a:t>
            </a:r>
            <a:r>
              <a:rPr lang="en-US" altLang="ja-JP" sz="3200" dirty="0">
                <a:solidFill>
                  <a:srgbClr val="000000"/>
                </a:solidFill>
                <a:effectLst/>
                <a:latin typeface="Batang" panose="02030600000101010101" pitchFamily="18" charset="-127"/>
                <a:cs typeface="Batang" panose="02030600000101010101" pitchFamily="18" charset="-127"/>
              </a:rPr>
              <a:t>(</a:t>
            </a:r>
            <a:r>
              <a:rPr lang="ja-JP" altLang="ja-JP" sz="3200" dirty="0">
                <a:solidFill>
                  <a:srgbClr val="000000"/>
                </a:solidFill>
                <a:effectLst/>
                <a:ea typeface="ＭＳ 明朝" panose="02020609040205080304" pitchFamily="17" charset="-128"/>
                <a:cs typeface="Arial" panose="020B0604020202020204" pitchFamily="34" charset="0"/>
              </a:rPr>
              <a:t>ペンディ窟</a:t>
            </a:r>
            <a:r>
              <a:rPr lang="en-US" altLang="ja-JP" sz="320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ea typeface="Malgun Gothic" panose="020B0503020000020004" pitchFamily="34" charset="-127"/>
                <a:cs typeface="Arial" panose="020B0604020202020204" pitchFamily="34" charset="0"/>
              </a:rPr>
              <a:t>)</a:t>
            </a:r>
            <a:endParaRPr lang="ja-JP" altLang="en-US" sz="3200" dirty="0">
              <a:solidFill>
                <a:srgbClr val="000000"/>
              </a:solidFill>
              <a:latin typeface="ＭＳ 明朝" panose="02020609040205080304" pitchFamily="17" charset="-128"/>
              <a:ea typeface="ＭＳ 明朝" panose="02020609040205080304" pitchFamily="17" charset="-128"/>
              <a:cs typeface="Arial" panose="020B0604020202020204" pitchFamily="34" charset="0"/>
            </a:endParaRPr>
          </a:p>
          <a:p>
            <a:r>
              <a:rPr lang="ko-KR" altLang="ja-JP" sz="3200" dirty="0">
                <a:solidFill>
                  <a:srgbClr val="00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만</a:t>
            </a:r>
            <a:r>
              <a:rPr lang="ko-KR" altLang="en-US" sz="3200" dirty="0">
                <a:solidFill>
                  <a:srgbClr val="00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장</a:t>
            </a:r>
            <a:r>
              <a:rPr lang="ko-KR" altLang="ja-JP" sz="3200" dirty="0">
                <a:solidFill>
                  <a:srgbClr val="00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굴</a:t>
            </a:r>
            <a:r>
              <a:rPr lang="en-US" altLang="ja-JP" sz="3200" dirty="0">
                <a:solidFill>
                  <a:srgbClr val="000000"/>
                </a:solidFill>
                <a:effectLst/>
                <a:latin typeface="Batang" panose="02030600000101010101" pitchFamily="18" charset="-127"/>
                <a:cs typeface="Batang" panose="02030600000101010101" pitchFamily="18" charset="-127"/>
              </a:rPr>
              <a:t>(</a:t>
            </a:r>
            <a:r>
              <a:rPr lang="ja-JP" altLang="ja-JP" sz="3200" dirty="0">
                <a:solidFill>
                  <a:srgbClr val="000000"/>
                </a:solidFill>
                <a:effectLst/>
                <a:ea typeface="ＭＳ 明朝" panose="02020609040205080304" pitchFamily="17" charset="-128"/>
                <a:cs typeface="Arial" panose="020B0604020202020204" pitchFamily="34" charset="0"/>
              </a:rPr>
              <a:t>万丈窟</a:t>
            </a:r>
            <a:r>
              <a:rPr lang="en-US" altLang="ja-JP" sz="320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ea typeface="Malgun Gothic" panose="020B0503020000020004" pitchFamily="34" charset="-127"/>
                <a:cs typeface="Arial" panose="020B0604020202020204" pitchFamily="34" charset="0"/>
              </a:rPr>
              <a:t>)</a:t>
            </a:r>
            <a:endParaRPr lang="ja-JP" altLang="en-US" sz="3200" dirty="0">
              <a:solidFill>
                <a:srgbClr val="000000"/>
              </a:solidFill>
              <a:latin typeface="ＭＳ 明朝" panose="02020609040205080304" pitchFamily="17" charset="-128"/>
              <a:ea typeface="ＭＳ 明朝" panose="02020609040205080304" pitchFamily="17" charset="-128"/>
              <a:cs typeface="Arial" panose="020B0604020202020204" pitchFamily="34" charset="0"/>
            </a:endParaRPr>
          </a:p>
          <a:p>
            <a:r>
              <a:rPr lang="ko-KR" altLang="ja-JP" sz="3200" dirty="0" err="1">
                <a:solidFill>
                  <a:srgbClr val="00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김녕사굴</a:t>
            </a:r>
            <a:r>
              <a:rPr lang="en-US" altLang="ja-JP" sz="3200" dirty="0">
                <a:solidFill>
                  <a:srgbClr val="000000"/>
                </a:solidFill>
                <a:effectLst/>
                <a:latin typeface="Batang" panose="02030600000101010101" pitchFamily="18" charset="-127"/>
                <a:cs typeface="Batang" panose="02030600000101010101" pitchFamily="18" charset="-127"/>
              </a:rPr>
              <a:t>(</a:t>
            </a:r>
            <a:r>
              <a:rPr lang="ja-JP" altLang="ja-JP" sz="3200" dirty="0">
                <a:solidFill>
                  <a:srgbClr val="000000"/>
                </a:solidFill>
                <a:effectLst/>
                <a:ea typeface="ＭＳ 明朝" panose="02020609040205080304" pitchFamily="17" charset="-128"/>
                <a:cs typeface="Arial" panose="020B0604020202020204" pitchFamily="34" charset="0"/>
              </a:rPr>
              <a:t>金寧蛇窟</a:t>
            </a:r>
            <a:r>
              <a:rPr lang="en-US" altLang="ja-JP" sz="320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ea typeface="Malgun Gothic" panose="020B0503020000020004" pitchFamily="34" charset="-127"/>
                <a:cs typeface="Arial" panose="020B0604020202020204" pitchFamily="34" charset="0"/>
              </a:rPr>
              <a:t>)</a:t>
            </a:r>
            <a:r>
              <a:rPr lang="ja-JP" altLang="ja-JP" sz="3200" dirty="0">
                <a:solidFill>
                  <a:srgbClr val="000000"/>
                </a:solidFill>
                <a:effectLst/>
                <a:ea typeface="ＭＳ 明朝" panose="02020609040205080304" pitchFamily="17" charset="-128"/>
                <a:cs typeface="Arial" panose="020B0604020202020204" pitchFamily="34" charset="0"/>
              </a:rPr>
              <a:t>、</a:t>
            </a:r>
            <a:endParaRPr lang="ja-JP" altLang="en-US" sz="3200" dirty="0">
              <a:solidFill>
                <a:srgbClr val="000000"/>
              </a:solidFill>
              <a:effectLst/>
              <a:ea typeface="ＭＳ 明朝" panose="02020609040205080304" pitchFamily="17" charset="-128"/>
              <a:cs typeface="Arial" panose="020B0604020202020204" pitchFamily="34" charset="0"/>
            </a:endParaRPr>
          </a:p>
          <a:p>
            <a:r>
              <a:rPr lang="ko-KR" altLang="ja-JP" sz="3200" dirty="0">
                <a:solidFill>
                  <a:srgbClr val="00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용천동굴</a:t>
            </a:r>
            <a:r>
              <a:rPr lang="en-US" altLang="ja-JP" sz="3200" dirty="0">
                <a:solidFill>
                  <a:srgbClr val="000000"/>
                </a:solidFill>
                <a:effectLst/>
                <a:latin typeface="Batang" panose="02030600000101010101" pitchFamily="18" charset="-127"/>
                <a:cs typeface="Batang" panose="02030600000101010101" pitchFamily="18" charset="-127"/>
              </a:rPr>
              <a:t>(</a:t>
            </a:r>
            <a:r>
              <a:rPr lang="ja-JP" altLang="ja-JP" sz="3200" dirty="0">
                <a:solidFill>
                  <a:srgbClr val="000000"/>
                </a:solidFill>
                <a:effectLst/>
                <a:ea typeface="ＭＳ 明朝" panose="02020609040205080304" pitchFamily="17" charset="-128"/>
                <a:cs typeface="Arial" panose="020B0604020202020204" pitchFamily="34" charset="0"/>
              </a:rPr>
              <a:t>龍泉洞窟</a:t>
            </a:r>
            <a:r>
              <a:rPr lang="en-US" altLang="ja-JP" sz="320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ea typeface="Malgun Gothic" panose="020B0503020000020004" pitchFamily="34" charset="-127"/>
                <a:cs typeface="Arial" panose="020B0604020202020204" pitchFamily="34" charset="0"/>
              </a:rPr>
              <a:t>)</a:t>
            </a:r>
            <a:endParaRPr lang="ja-JP" altLang="en-US" sz="3200" dirty="0">
              <a:solidFill>
                <a:srgbClr val="000000"/>
              </a:solidFill>
              <a:latin typeface="ＭＳ 明朝" panose="02020609040205080304" pitchFamily="17" charset="-128"/>
              <a:ea typeface="ＭＳ 明朝" panose="02020609040205080304" pitchFamily="17" charset="-128"/>
              <a:cs typeface="Arial" panose="020B0604020202020204" pitchFamily="34" charset="0"/>
            </a:endParaRPr>
          </a:p>
          <a:p>
            <a:r>
              <a:rPr lang="ja-JP" altLang="ja-JP" sz="3200" dirty="0">
                <a:solidFill>
                  <a:srgbClr val="00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당처물동굴</a:t>
            </a:r>
            <a:r>
              <a:rPr lang="en-US" altLang="ja-JP" sz="3200" dirty="0">
                <a:solidFill>
                  <a:srgbClr val="00000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(</a:t>
            </a:r>
            <a:r>
              <a:rPr lang="ja-JP" altLang="ja-JP" sz="3200" dirty="0">
                <a:solidFill>
                  <a:srgbClr val="000000"/>
                </a:solidFill>
                <a:effectLst/>
                <a:ea typeface="ＭＳ 明朝" panose="02020609040205080304" pitchFamily="17" charset="-128"/>
                <a:cs typeface="Arial" panose="020B0604020202020204" pitchFamily="34" charset="0"/>
              </a:rPr>
              <a:t>タンチョムル洞窟</a:t>
            </a:r>
            <a:r>
              <a:rPr lang="en-US" altLang="ja-JP" sz="3200" dirty="0">
                <a:solidFill>
                  <a:srgbClr val="000000"/>
                </a:solidFill>
                <a:effectLst/>
                <a:latin typeface="ＭＳ 明朝" panose="02020609040205080304" pitchFamily="17" charset="-128"/>
                <a:ea typeface="Malgun Gothic" panose="020B0503020000020004" pitchFamily="34" charset="-127"/>
                <a:cs typeface="Arial" panose="020B0604020202020204" pitchFamily="34" charset="0"/>
              </a:rPr>
              <a:t>)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4478611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8488065-E314-4E07-8BC2-2E9984856A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736" y="0"/>
            <a:ext cx="12192000" cy="6722214"/>
          </a:xfrm>
          <a:prstGeom prst="rect">
            <a:avLst/>
          </a:prstGeom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6234AA2-E434-4BFC-9163-00526B628D21}"/>
              </a:ext>
            </a:extLst>
          </p:cNvPr>
          <p:cNvGrpSpPr/>
          <p:nvPr/>
        </p:nvGrpSpPr>
        <p:grpSpPr>
          <a:xfrm>
            <a:off x="7370505" y="74486"/>
            <a:ext cx="4735770" cy="646975"/>
            <a:chOff x="5202831" y="509920"/>
            <a:chExt cx="2879410" cy="584776"/>
          </a:xfrm>
        </p:grpSpPr>
        <p:pic>
          <p:nvPicPr>
            <p:cNvPr id="7" name="グラフィックス 6">
              <a:extLst>
                <a:ext uri="{FF2B5EF4-FFF2-40B4-BE49-F238E27FC236}">
                  <a16:creationId xmlns:a16="http://schemas.microsoft.com/office/drawing/2014/main" id="{408C5823-65A0-4B73-9398-2F3D85BBB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02831" y="509921"/>
              <a:ext cx="2879410" cy="584775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D5756D8-07B9-4FF9-B328-5FF664759E2F}"/>
                </a:ext>
              </a:extLst>
            </p:cNvPr>
            <p:cNvSpPr txBox="1"/>
            <p:nvPr/>
          </p:nvSpPr>
          <p:spPr>
            <a:xfrm>
              <a:off x="5238543" y="509920"/>
              <a:ext cx="2843698" cy="52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5)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용암 동굴</a:t>
              </a:r>
              <a:r>
                <a:rPr lang="ja-JP" altLang="en-US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　溶岩洞窟</a:t>
              </a:r>
              <a:endParaRPr lang="ko-KR" altLang="en-US" sz="3200" b="1" i="0" dirty="0">
                <a:solidFill>
                  <a:srgbClr val="1A68B3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A00F87A-E609-4AFE-B7D8-275D1C49224C}"/>
              </a:ext>
            </a:extLst>
          </p:cNvPr>
          <p:cNvSpPr/>
          <p:nvPr/>
        </p:nvSpPr>
        <p:spPr>
          <a:xfrm>
            <a:off x="2387600" y="5567680"/>
            <a:ext cx="1229360" cy="3251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E24AB5C-5535-4229-805D-466CB9231731}"/>
              </a:ext>
            </a:extLst>
          </p:cNvPr>
          <p:cNvSpPr/>
          <p:nvPr/>
        </p:nvSpPr>
        <p:spPr>
          <a:xfrm>
            <a:off x="2306320" y="5951907"/>
            <a:ext cx="1229360" cy="3251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AD94133-0BF3-4721-8BCF-A6BE756832CB}"/>
              </a:ext>
            </a:extLst>
          </p:cNvPr>
          <p:cNvSpPr/>
          <p:nvPr/>
        </p:nvSpPr>
        <p:spPr>
          <a:xfrm>
            <a:off x="4866640" y="1239520"/>
            <a:ext cx="1229360" cy="2133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D5B82A0-5E01-47A4-AB82-090D4093A895}"/>
              </a:ext>
            </a:extLst>
          </p:cNvPr>
          <p:cNvSpPr/>
          <p:nvPr/>
        </p:nvSpPr>
        <p:spPr>
          <a:xfrm>
            <a:off x="4826000" y="1493520"/>
            <a:ext cx="1229360" cy="2133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D2E4AFF1-372C-4FC4-A4D2-1BFE8B512E6F}"/>
              </a:ext>
            </a:extLst>
          </p:cNvPr>
          <p:cNvSpPr/>
          <p:nvPr/>
        </p:nvSpPr>
        <p:spPr>
          <a:xfrm>
            <a:off x="4541520" y="1767840"/>
            <a:ext cx="833120" cy="2133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085BA40-0E6F-4130-9F5B-053C28B272A6}"/>
              </a:ext>
            </a:extLst>
          </p:cNvPr>
          <p:cNvSpPr/>
          <p:nvPr/>
        </p:nvSpPr>
        <p:spPr>
          <a:xfrm>
            <a:off x="2341880" y="4695773"/>
            <a:ext cx="122936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>
                <a:solidFill>
                  <a:srgbClr val="FF0000"/>
                </a:solidFill>
              </a:rPr>
              <a:t>벵뒤굴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4F7CAE77-38B6-41D9-B2FE-C37DE6016AD3}"/>
              </a:ext>
            </a:extLst>
          </p:cNvPr>
          <p:cNvSpPr/>
          <p:nvPr/>
        </p:nvSpPr>
        <p:spPr>
          <a:xfrm>
            <a:off x="8625839" y="734292"/>
            <a:ext cx="2926080" cy="646974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世界自然遺産洞窟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F0CD6C12-72A9-4ABA-AEC9-02C94AF5C81D}"/>
              </a:ext>
            </a:extLst>
          </p:cNvPr>
          <p:cNvSpPr/>
          <p:nvPr/>
        </p:nvSpPr>
        <p:spPr>
          <a:xfrm>
            <a:off x="4866640" y="685931"/>
            <a:ext cx="1320800" cy="2133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D0894D3E-6BB9-4A52-9F8D-819FE337C2CA}"/>
              </a:ext>
            </a:extLst>
          </p:cNvPr>
          <p:cNvSpPr/>
          <p:nvPr/>
        </p:nvSpPr>
        <p:spPr>
          <a:xfrm>
            <a:off x="7061834" y="3914970"/>
            <a:ext cx="4442461" cy="2362057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ja-JP" sz="2400" b="1" dirty="0" err="1">
                <a:solidFill>
                  <a:srgbClr val="00206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거문오름</a:t>
            </a:r>
            <a:r>
              <a:rPr lang="en-US" altLang="ja-JP" sz="2400" b="1" dirty="0">
                <a:solidFill>
                  <a:srgbClr val="002060"/>
                </a:solidFill>
                <a:effectLst/>
                <a:latin typeface="Batang" panose="02030600000101010101" pitchFamily="18" charset="-127"/>
                <a:cs typeface="Batang" panose="02030600000101010101" pitchFamily="18" charset="-127"/>
              </a:rPr>
              <a:t>(</a:t>
            </a:r>
            <a:r>
              <a:rPr lang="ja-JP" altLang="ja-JP" sz="2400" b="1" dirty="0">
                <a:solidFill>
                  <a:srgbClr val="002060"/>
                </a:solidFill>
                <a:effectLst/>
                <a:ea typeface="ＭＳ 明朝" panose="02020609040205080304" pitchFamily="17" charset="-128"/>
                <a:cs typeface="Arial" panose="020B0604020202020204" pitchFamily="34" charset="0"/>
              </a:rPr>
              <a:t>拒文オルム</a:t>
            </a:r>
            <a:r>
              <a:rPr lang="en-US" altLang="ja-JP" sz="2400" b="1" dirty="0">
                <a:solidFill>
                  <a:srgbClr val="002060"/>
                </a:solidFill>
                <a:effectLst/>
                <a:latin typeface="ＭＳ 明朝" panose="02020609040205080304" pitchFamily="17" charset="-128"/>
                <a:ea typeface="Malgun Gothic" panose="020B0503020000020004" pitchFamily="34" charset="-127"/>
                <a:cs typeface="Arial" panose="020B0604020202020204" pitchFamily="34" charset="0"/>
              </a:rPr>
              <a:t>)</a:t>
            </a:r>
            <a:endParaRPr lang="ja-JP" altLang="en-US" sz="2400" b="1" dirty="0">
              <a:solidFill>
                <a:srgbClr val="002060"/>
              </a:solidFill>
              <a:latin typeface="ＭＳ 明朝" panose="02020609040205080304" pitchFamily="17" charset="-128"/>
              <a:ea typeface="ＭＳ 明朝" panose="02020609040205080304" pitchFamily="17" charset="-128"/>
              <a:cs typeface="Arial" panose="020B0604020202020204" pitchFamily="34" charset="0"/>
            </a:endParaRPr>
          </a:p>
          <a:p>
            <a:r>
              <a:rPr lang="ko-KR" altLang="en-US" sz="2400" b="1" dirty="0" err="1">
                <a:solidFill>
                  <a:srgbClr val="00206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벵</a:t>
            </a:r>
            <a:r>
              <a:rPr lang="ko-KR" altLang="ja-JP" sz="2400" b="1" dirty="0" err="1">
                <a:solidFill>
                  <a:srgbClr val="00206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뒤굴</a:t>
            </a:r>
            <a:r>
              <a:rPr lang="en-US" altLang="ja-JP" sz="2400" b="1" dirty="0">
                <a:solidFill>
                  <a:srgbClr val="002060"/>
                </a:solidFill>
                <a:effectLst/>
                <a:latin typeface="Batang" panose="02030600000101010101" pitchFamily="18" charset="-127"/>
                <a:cs typeface="Batang" panose="02030600000101010101" pitchFamily="18" charset="-127"/>
              </a:rPr>
              <a:t>(</a:t>
            </a:r>
            <a:r>
              <a:rPr lang="ja-JP" altLang="ja-JP" sz="2400" b="1" dirty="0">
                <a:solidFill>
                  <a:srgbClr val="002060"/>
                </a:solidFill>
                <a:effectLst/>
                <a:ea typeface="ＭＳ 明朝" panose="02020609040205080304" pitchFamily="17" charset="-128"/>
                <a:cs typeface="Arial" panose="020B0604020202020204" pitchFamily="34" charset="0"/>
              </a:rPr>
              <a:t>ペンディ窟</a:t>
            </a:r>
            <a:r>
              <a:rPr lang="en-US" altLang="ja-JP" sz="2400" b="1" dirty="0">
                <a:solidFill>
                  <a:srgbClr val="002060"/>
                </a:solidFill>
                <a:effectLst/>
                <a:latin typeface="ＭＳ 明朝" panose="02020609040205080304" pitchFamily="17" charset="-128"/>
                <a:ea typeface="Malgun Gothic" panose="020B0503020000020004" pitchFamily="34" charset="-127"/>
                <a:cs typeface="Arial" panose="020B0604020202020204" pitchFamily="34" charset="0"/>
              </a:rPr>
              <a:t>)</a:t>
            </a:r>
            <a:endParaRPr lang="ja-JP" altLang="en-US" sz="2400" b="1" dirty="0">
              <a:solidFill>
                <a:srgbClr val="002060"/>
              </a:solidFill>
              <a:latin typeface="ＭＳ 明朝" panose="02020609040205080304" pitchFamily="17" charset="-128"/>
              <a:ea typeface="ＭＳ 明朝" panose="02020609040205080304" pitchFamily="17" charset="-128"/>
              <a:cs typeface="Arial" panose="020B0604020202020204" pitchFamily="34" charset="0"/>
            </a:endParaRPr>
          </a:p>
          <a:p>
            <a:r>
              <a:rPr lang="ko-KR" altLang="ja-JP" sz="2400" b="1" dirty="0">
                <a:solidFill>
                  <a:srgbClr val="00206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만</a:t>
            </a:r>
            <a:r>
              <a:rPr lang="ko-KR" altLang="en-US" sz="2400" b="1" dirty="0">
                <a:solidFill>
                  <a:srgbClr val="00206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장</a:t>
            </a:r>
            <a:r>
              <a:rPr lang="ko-KR" altLang="ja-JP" sz="2400" b="1" dirty="0">
                <a:solidFill>
                  <a:srgbClr val="00206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굴</a:t>
            </a:r>
            <a:r>
              <a:rPr lang="en-US" altLang="ja-JP" sz="2400" b="1" dirty="0">
                <a:solidFill>
                  <a:srgbClr val="002060"/>
                </a:solidFill>
                <a:effectLst/>
                <a:latin typeface="Batang" panose="02030600000101010101" pitchFamily="18" charset="-127"/>
                <a:cs typeface="Batang" panose="02030600000101010101" pitchFamily="18" charset="-127"/>
              </a:rPr>
              <a:t>(</a:t>
            </a:r>
            <a:r>
              <a:rPr lang="ja-JP" altLang="ja-JP" sz="2400" b="1" dirty="0">
                <a:solidFill>
                  <a:srgbClr val="002060"/>
                </a:solidFill>
                <a:effectLst/>
                <a:ea typeface="ＭＳ 明朝" panose="02020609040205080304" pitchFamily="17" charset="-128"/>
                <a:cs typeface="Arial" panose="020B0604020202020204" pitchFamily="34" charset="0"/>
              </a:rPr>
              <a:t>万丈窟</a:t>
            </a:r>
            <a:r>
              <a:rPr lang="en-US" altLang="ja-JP" sz="2400" b="1" dirty="0">
                <a:solidFill>
                  <a:srgbClr val="002060"/>
                </a:solidFill>
                <a:effectLst/>
                <a:latin typeface="ＭＳ 明朝" panose="02020609040205080304" pitchFamily="17" charset="-128"/>
                <a:ea typeface="Malgun Gothic" panose="020B0503020000020004" pitchFamily="34" charset="-127"/>
                <a:cs typeface="Arial" panose="020B0604020202020204" pitchFamily="34" charset="0"/>
              </a:rPr>
              <a:t>)</a:t>
            </a:r>
            <a:endParaRPr lang="ja-JP" altLang="en-US" sz="2400" b="1" dirty="0">
              <a:solidFill>
                <a:srgbClr val="002060"/>
              </a:solidFill>
              <a:latin typeface="ＭＳ 明朝" panose="02020609040205080304" pitchFamily="17" charset="-128"/>
              <a:ea typeface="ＭＳ 明朝" panose="02020609040205080304" pitchFamily="17" charset="-128"/>
              <a:cs typeface="Arial" panose="020B0604020202020204" pitchFamily="34" charset="0"/>
            </a:endParaRPr>
          </a:p>
          <a:p>
            <a:r>
              <a:rPr lang="ko-KR" altLang="ja-JP" sz="2400" b="1" dirty="0" err="1">
                <a:solidFill>
                  <a:srgbClr val="00206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김녕사굴</a:t>
            </a:r>
            <a:r>
              <a:rPr lang="en-US" altLang="ja-JP" sz="2400" b="1" dirty="0">
                <a:solidFill>
                  <a:srgbClr val="002060"/>
                </a:solidFill>
                <a:effectLst/>
                <a:latin typeface="Batang" panose="02030600000101010101" pitchFamily="18" charset="-127"/>
                <a:cs typeface="Batang" panose="02030600000101010101" pitchFamily="18" charset="-127"/>
              </a:rPr>
              <a:t>(</a:t>
            </a:r>
            <a:r>
              <a:rPr lang="ja-JP" altLang="ja-JP" sz="2400" b="1" dirty="0">
                <a:solidFill>
                  <a:srgbClr val="002060"/>
                </a:solidFill>
                <a:effectLst/>
                <a:ea typeface="ＭＳ 明朝" panose="02020609040205080304" pitchFamily="17" charset="-128"/>
                <a:cs typeface="Arial" panose="020B0604020202020204" pitchFamily="34" charset="0"/>
              </a:rPr>
              <a:t>金寧蛇窟</a:t>
            </a:r>
            <a:r>
              <a:rPr lang="en-US" altLang="ja-JP" sz="2400" b="1" dirty="0">
                <a:solidFill>
                  <a:srgbClr val="002060"/>
                </a:solidFill>
                <a:effectLst/>
                <a:latin typeface="ＭＳ 明朝" panose="02020609040205080304" pitchFamily="17" charset="-128"/>
                <a:ea typeface="Malgun Gothic" panose="020B0503020000020004" pitchFamily="34" charset="-127"/>
                <a:cs typeface="Arial" panose="020B0604020202020204" pitchFamily="34" charset="0"/>
              </a:rPr>
              <a:t>)</a:t>
            </a:r>
            <a:r>
              <a:rPr lang="ja-JP" altLang="ja-JP" sz="2400" b="1" dirty="0">
                <a:solidFill>
                  <a:srgbClr val="002060"/>
                </a:solidFill>
                <a:effectLst/>
                <a:ea typeface="ＭＳ 明朝" panose="02020609040205080304" pitchFamily="17" charset="-128"/>
                <a:cs typeface="Arial" panose="020B0604020202020204" pitchFamily="34" charset="0"/>
              </a:rPr>
              <a:t>、</a:t>
            </a:r>
            <a:endParaRPr lang="ja-JP" altLang="en-US" sz="2400" b="1" dirty="0">
              <a:solidFill>
                <a:srgbClr val="002060"/>
              </a:solidFill>
              <a:effectLst/>
              <a:ea typeface="ＭＳ 明朝" panose="02020609040205080304" pitchFamily="17" charset="-128"/>
              <a:cs typeface="Arial" panose="020B0604020202020204" pitchFamily="34" charset="0"/>
            </a:endParaRPr>
          </a:p>
          <a:p>
            <a:r>
              <a:rPr lang="ko-KR" altLang="ja-JP" sz="2400" b="1" dirty="0">
                <a:solidFill>
                  <a:srgbClr val="00206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용천동굴</a:t>
            </a:r>
            <a:r>
              <a:rPr lang="en-US" altLang="ja-JP" sz="2400" b="1" dirty="0">
                <a:solidFill>
                  <a:srgbClr val="002060"/>
                </a:solidFill>
                <a:effectLst/>
                <a:latin typeface="Batang" panose="02030600000101010101" pitchFamily="18" charset="-127"/>
                <a:cs typeface="Batang" panose="02030600000101010101" pitchFamily="18" charset="-127"/>
              </a:rPr>
              <a:t>(</a:t>
            </a:r>
            <a:r>
              <a:rPr lang="ja-JP" altLang="ja-JP" sz="2400" b="1" dirty="0">
                <a:solidFill>
                  <a:srgbClr val="002060"/>
                </a:solidFill>
                <a:effectLst/>
                <a:ea typeface="ＭＳ 明朝" panose="02020609040205080304" pitchFamily="17" charset="-128"/>
                <a:cs typeface="Arial" panose="020B0604020202020204" pitchFamily="34" charset="0"/>
              </a:rPr>
              <a:t>龍泉洞窟</a:t>
            </a:r>
            <a:r>
              <a:rPr lang="en-US" altLang="ja-JP" sz="2400" b="1" dirty="0">
                <a:solidFill>
                  <a:srgbClr val="002060"/>
                </a:solidFill>
                <a:effectLst/>
                <a:latin typeface="ＭＳ 明朝" panose="02020609040205080304" pitchFamily="17" charset="-128"/>
                <a:ea typeface="Malgun Gothic" panose="020B0503020000020004" pitchFamily="34" charset="-127"/>
                <a:cs typeface="Arial" panose="020B0604020202020204" pitchFamily="34" charset="0"/>
              </a:rPr>
              <a:t>)</a:t>
            </a:r>
            <a:endParaRPr lang="ja-JP" altLang="en-US" sz="2400" b="1" dirty="0">
              <a:solidFill>
                <a:srgbClr val="002060"/>
              </a:solidFill>
              <a:latin typeface="ＭＳ 明朝" panose="02020609040205080304" pitchFamily="17" charset="-128"/>
              <a:ea typeface="ＭＳ 明朝" panose="02020609040205080304" pitchFamily="17" charset="-128"/>
              <a:cs typeface="Arial" panose="020B0604020202020204" pitchFamily="34" charset="0"/>
            </a:endParaRPr>
          </a:p>
          <a:p>
            <a:r>
              <a:rPr lang="ja-JP" altLang="ja-JP" sz="2400" b="1" dirty="0">
                <a:solidFill>
                  <a:srgbClr val="00206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당처물동굴</a:t>
            </a:r>
            <a:r>
              <a:rPr lang="en-US" altLang="ja-JP" sz="2400" b="1" dirty="0">
                <a:solidFill>
                  <a:srgbClr val="00206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(</a:t>
            </a:r>
            <a:r>
              <a:rPr lang="ja-JP" altLang="ja-JP" sz="2400" b="1" dirty="0">
                <a:solidFill>
                  <a:srgbClr val="002060"/>
                </a:solidFill>
                <a:effectLst/>
                <a:ea typeface="ＭＳ 明朝" panose="02020609040205080304" pitchFamily="17" charset="-128"/>
                <a:cs typeface="Arial" panose="020B0604020202020204" pitchFamily="34" charset="0"/>
              </a:rPr>
              <a:t>タンチョムル洞窟</a:t>
            </a:r>
            <a:r>
              <a:rPr lang="en-US" altLang="ja-JP" sz="2400" b="1" dirty="0">
                <a:solidFill>
                  <a:srgbClr val="002060"/>
                </a:solidFill>
                <a:effectLst/>
                <a:latin typeface="ＭＳ 明朝" panose="02020609040205080304" pitchFamily="17" charset="-128"/>
                <a:ea typeface="Malgun Gothic" panose="020B0503020000020004" pitchFamily="34" charset="-127"/>
                <a:cs typeface="Arial" panose="020B0604020202020204" pitchFamily="34" charset="0"/>
              </a:rPr>
              <a:t>)</a:t>
            </a:r>
            <a:endParaRPr kumimoji="1" lang="ja-JP" altLang="en-US" sz="2400" b="1" dirty="0">
              <a:solidFill>
                <a:srgbClr val="00206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23F67AFE-15A5-4E63-9041-794900A206F7}"/>
              </a:ext>
            </a:extLst>
          </p:cNvPr>
          <p:cNvSpPr/>
          <p:nvPr/>
        </p:nvSpPr>
        <p:spPr>
          <a:xfrm>
            <a:off x="8449944" y="2457451"/>
            <a:ext cx="1151256" cy="314324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99C8196E-FEBA-49D4-8CAA-9A6AA9333AAE}"/>
              </a:ext>
            </a:extLst>
          </p:cNvPr>
          <p:cNvSpPr/>
          <p:nvPr/>
        </p:nvSpPr>
        <p:spPr>
          <a:xfrm>
            <a:off x="4800599" y="5050156"/>
            <a:ext cx="1612265" cy="314324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dirty="0" err="1">
                <a:solidFill>
                  <a:srgbClr val="00B0F0"/>
                </a:solidFill>
              </a:rPr>
              <a:t>송당본향당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7348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9" y="74486"/>
            <a:ext cx="5781101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ja-JP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Batang" panose="02030600000101010101" pitchFamily="18" charset="-127"/>
              </a:rPr>
              <a:t>화산 활동으로 만들어진 섬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" y="-211388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6234AA2-E434-4BFC-9163-00526B628D21}"/>
              </a:ext>
            </a:extLst>
          </p:cNvPr>
          <p:cNvGrpSpPr/>
          <p:nvPr/>
        </p:nvGrpSpPr>
        <p:grpSpPr>
          <a:xfrm>
            <a:off x="7370505" y="74486"/>
            <a:ext cx="4735770" cy="646975"/>
            <a:chOff x="5202831" y="509920"/>
            <a:chExt cx="2879410" cy="584776"/>
          </a:xfrm>
        </p:grpSpPr>
        <p:pic>
          <p:nvPicPr>
            <p:cNvPr id="7" name="グラフィックス 6">
              <a:extLst>
                <a:ext uri="{FF2B5EF4-FFF2-40B4-BE49-F238E27FC236}">
                  <a16:creationId xmlns:a16="http://schemas.microsoft.com/office/drawing/2014/main" id="{408C5823-65A0-4B73-9398-2F3D85BBB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02831" y="509921"/>
              <a:ext cx="2879410" cy="584775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D5756D8-07B9-4FF9-B328-5FF664759E2F}"/>
                </a:ext>
              </a:extLst>
            </p:cNvPr>
            <p:cNvSpPr txBox="1"/>
            <p:nvPr/>
          </p:nvSpPr>
          <p:spPr>
            <a:xfrm>
              <a:off x="5238543" y="509920"/>
              <a:ext cx="2843698" cy="52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5)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용암 동굴</a:t>
              </a:r>
              <a:r>
                <a:rPr lang="ja-JP" altLang="en-US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　溶岩洞窟</a:t>
              </a:r>
              <a:endParaRPr lang="ko-KR" altLang="en-US" sz="3200" b="1" i="0" dirty="0">
                <a:solidFill>
                  <a:srgbClr val="1A68B3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pic>
        <p:nvPicPr>
          <p:cNvPr id="2" name="オンライン メディア 1" title="&quot;만 년의 신비에 경탄&quot; 제주 용암동굴 공개 / YTN">
            <a:hlinkClick r:id="" action="ppaction://media"/>
            <a:extLst>
              <a:ext uri="{FF2B5EF4-FFF2-40B4-BE49-F238E27FC236}">
                <a16:creationId xmlns:a16="http://schemas.microsoft.com/office/drawing/2014/main" id="{CF8B2DE1-7931-4C9A-BBC8-2B310240595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408429" y="992886"/>
            <a:ext cx="9931175" cy="561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4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9" y="74486"/>
            <a:ext cx="5781101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ja-JP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Batang" panose="02030600000101010101" pitchFamily="18" charset="-127"/>
              </a:rPr>
              <a:t>화산 활동으로 만들어진 섬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" y="-211388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6234AA2-E434-4BFC-9163-00526B628D21}"/>
              </a:ext>
            </a:extLst>
          </p:cNvPr>
          <p:cNvGrpSpPr/>
          <p:nvPr/>
        </p:nvGrpSpPr>
        <p:grpSpPr>
          <a:xfrm>
            <a:off x="7370505" y="74486"/>
            <a:ext cx="4735770" cy="646975"/>
            <a:chOff x="5202831" y="509920"/>
            <a:chExt cx="2879410" cy="584776"/>
          </a:xfrm>
        </p:grpSpPr>
        <p:pic>
          <p:nvPicPr>
            <p:cNvPr id="7" name="グラフィックス 6">
              <a:extLst>
                <a:ext uri="{FF2B5EF4-FFF2-40B4-BE49-F238E27FC236}">
                  <a16:creationId xmlns:a16="http://schemas.microsoft.com/office/drawing/2014/main" id="{408C5823-65A0-4B73-9398-2F3D85BBB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02831" y="509921"/>
              <a:ext cx="2879410" cy="584775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D5756D8-07B9-4FF9-B328-5FF664759E2F}"/>
                </a:ext>
              </a:extLst>
            </p:cNvPr>
            <p:cNvSpPr txBox="1"/>
            <p:nvPr/>
          </p:nvSpPr>
          <p:spPr>
            <a:xfrm>
              <a:off x="5238543" y="509920"/>
              <a:ext cx="2843698" cy="52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5)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용암 동굴</a:t>
              </a:r>
              <a:r>
                <a:rPr lang="ja-JP" altLang="en-US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　溶岩洞窟</a:t>
              </a:r>
              <a:endParaRPr lang="ko-KR" altLang="en-US" sz="3200" b="1" i="0" dirty="0">
                <a:solidFill>
                  <a:srgbClr val="1A68B3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0EE7517-D89B-4459-A87E-6DBC8300DBE0}"/>
              </a:ext>
            </a:extLst>
          </p:cNvPr>
          <p:cNvSpPr txBox="1"/>
          <p:nvPr/>
        </p:nvSpPr>
        <p:spPr>
          <a:xfrm>
            <a:off x="194417" y="1885170"/>
            <a:ext cx="117953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제주시 </a:t>
            </a:r>
            <a:r>
              <a:rPr lang="ko-KR" altLang="en-US" sz="3600" dirty="0" err="1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구좌읍</a:t>
            </a:r>
            <a:r>
              <a:rPr lang="ko-KR" altLang="en-US" sz="36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 </a:t>
            </a:r>
            <a:r>
              <a:rPr lang="ko-KR" altLang="en-US" sz="3600" dirty="0" err="1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김녕초등학교</a:t>
            </a:r>
            <a:r>
              <a:rPr lang="ko-KR" altLang="en-US" sz="36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 교사이던 </a:t>
            </a:r>
            <a:r>
              <a:rPr lang="ko-KR" altLang="en-US" sz="3600" dirty="0" err="1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부종휴</a:t>
            </a:r>
            <a:r>
              <a:rPr lang="ko-KR" altLang="en-US" sz="36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 선생은 어린 학생들과 함께 탐사대를 조직해 </a:t>
            </a:r>
            <a:r>
              <a:rPr lang="en-US" altLang="ko-KR" sz="36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1946∼1947</a:t>
            </a:r>
            <a:r>
              <a:rPr lang="ko-KR" altLang="en-US" sz="36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년 전체 길이 </a:t>
            </a:r>
            <a:r>
              <a:rPr lang="en-US" altLang="ko-KR" sz="36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7</a:t>
            </a:r>
            <a:r>
              <a:rPr lang="ko-KR" altLang="en-US" sz="36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천</a:t>
            </a:r>
            <a:r>
              <a:rPr lang="en-US" altLang="ko-KR" sz="36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400</a:t>
            </a:r>
            <a:r>
              <a:rPr lang="ko-KR" altLang="en-US" sz="3600" dirty="0" err="1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ｍ</a:t>
            </a:r>
            <a:r>
              <a:rPr lang="en-US" altLang="ko-KR" sz="36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, </a:t>
            </a:r>
            <a:r>
              <a:rPr lang="ko-KR" altLang="en-US" sz="36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최대 높이 </a:t>
            </a:r>
            <a:r>
              <a:rPr lang="en-US" altLang="ko-KR" sz="36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25</a:t>
            </a:r>
            <a:r>
              <a:rPr lang="ko-KR" altLang="en-US" sz="3600" dirty="0" err="1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ｍ</a:t>
            </a:r>
            <a:r>
              <a:rPr lang="en-US" altLang="ko-KR" sz="36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, </a:t>
            </a:r>
            <a:r>
              <a:rPr lang="ko-KR" altLang="en-US" sz="36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너비 </a:t>
            </a:r>
            <a:r>
              <a:rPr lang="en-US" altLang="ko-KR" sz="36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18</a:t>
            </a:r>
            <a:r>
              <a:rPr lang="ko-KR" altLang="en-US" sz="3600" dirty="0" err="1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ｍ로</a:t>
            </a:r>
            <a:r>
              <a:rPr lang="ko-KR" altLang="en-US" sz="36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 용암동굴로는 제주에서 가장 규모가 큰 만장굴</a:t>
            </a:r>
            <a:r>
              <a:rPr lang="en-US" altLang="ko-KR" sz="36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(</a:t>
            </a:r>
            <a:r>
              <a:rPr lang="ko-KR" altLang="en-US" sz="36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천연기념물 제</a:t>
            </a:r>
            <a:r>
              <a:rPr lang="en-US" altLang="ko-KR" sz="36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98</a:t>
            </a:r>
            <a:r>
              <a:rPr lang="ko-KR" altLang="en-US" sz="36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호</a:t>
            </a:r>
            <a:r>
              <a:rPr lang="en-US" altLang="ko-KR" sz="36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)</a:t>
            </a:r>
            <a:r>
              <a:rPr lang="ko-KR" altLang="en-US" sz="36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을 처음 발견했다</a:t>
            </a:r>
            <a:r>
              <a:rPr lang="en-US" altLang="ko-KR" sz="36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. 1969</a:t>
            </a:r>
            <a:r>
              <a:rPr lang="ko-KR" altLang="en-US" sz="36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년에는 길이 </a:t>
            </a:r>
            <a:r>
              <a:rPr lang="en-US" altLang="ko-KR" sz="36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7</a:t>
            </a:r>
            <a:r>
              <a:rPr lang="ko-KR" altLang="en-US" sz="36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천</a:t>
            </a:r>
            <a:r>
              <a:rPr lang="en-US" altLang="ko-KR" sz="36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33</a:t>
            </a:r>
            <a:r>
              <a:rPr lang="ko-KR" altLang="en-US" sz="3600" dirty="0" err="1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ｍ의</a:t>
            </a:r>
            <a:r>
              <a:rPr lang="ko-KR" altLang="en-US" sz="36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 </a:t>
            </a:r>
            <a:r>
              <a:rPr lang="ko-KR" altLang="en-US" sz="3600" dirty="0" err="1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빌레못동굴</a:t>
            </a:r>
            <a:r>
              <a:rPr lang="en-US" altLang="ko-KR" sz="36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(</a:t>
            </a:r>
            <a:r>
              <a:rPr lang="ko-KR" altLang="en-US" sz="36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천연기념물 제</a:t>
            </a:r>
            <a:r>
              <a:rPr lang="en-US" altLang="ko-KR" sz="36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342</a:t>
            </a:r>
            <a:r>
              <a:rPr lang="ko-KR" altLang="en-US" sz="36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호</a:t>
            </a:r>
            <a:r>
              <a:rPr lang="en-US" altLang="ko-KR" sz="36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)</a:t>
            </a:r>
            <a:r>
              <a:rPr lang="ko-KR" altLang="en-US" sz="36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을 발견하기도 했다</a:t>
            </a:r>
            <a:r>
              <a:rPr lang="en-US" altLang="ko-KR" sz="36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.</a:t>
            </a:r>
            <a:endParaRPr kumimoji="1" lang="ja-JP" altLang="en-US" sz="36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12290087-8ADE-4B2D-A8BD-7E597FBED0A5}"/>
              </a:ext>
            </a:extLst>
          </p:cNvPr>
          <p:cNvSpPr/>
          <p:nvPr/>
        </p:nvSpPr>
        <p:spPr>
          <a:xfrm>
            <a:off x="564624" y="1247775"/>
            <a:ext cx="2569101" cy="523220"/>
          </a:xfrm>
          <a:prstGeom prst="roundRect">
            <a:avLst/>
          </a:prstGeom>
          <a:solidFill>
            <a:srgbClr val="E9EBF5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algn="ctr"/>
            <a:r>
              <a:rPr lang="ko-KR" altLang="en-US" sz="28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ulim" panose="020B0600000101010101" pitchFamily="34" charset="-127"/>
                <a:cs typeface="ＭＳ ゴシック" panose="020B0609070205080204" pitchFamily="49" charset="-128"/>
              </a:rPr>
              <a:t>만장굴 </a:t>
            </a:r>
            <a:r>
              <a:rPr lang="ko-KR" altLang="en-US" sz="2800" b="1" dirty="0">
                <a:solidFill>
                  <a:srgbClr val="002060"/>
                </a:solidFill>
                <a:latin typeface="HG丸ｺﾞｼｯｸM-PRO" panose="020F0600000000000000" pitchFamily="50" charset="-128"/>
                <a:ea typeface="Batang" panose="02030600000101010101" pitchFamily="18" charset="-127"/>
              </a:rPr>
              <a:t>万丈窟</a:t>
            </a:r>
            <a:endParaRPr lang="ja-JP" alt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465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9" y="74486"/>
            <a:ext cx="5781101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ja-JP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Batang" panose="02030600000101010101" pitchFamily="18" charset="-127"/>
              </a:rPr>
              <a:t>화산 활동으로 만들어진 섬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" y="-211388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6234AA2-E434-4BFC-9163-00526B628D21}"/>
              </a:ext>
            </a:extLst>
          </p:cNvPr>
          <p:cNvGrpSpPr/>
          <p:nvPr/>
        </p:nvGrpSpPr>
        <p:grpSpPr>
          <a:xfrm>
            <a:off x="7370505" y="74486"/>
            <a:ext cx="4735770" cy="646975"/>
            <a:chOff x="5202831" y="509920"/>
            <a:chExt cx="2879410" cy="584776"/>
          </a:xfrm>
        </p:grpSpPr>
        <p:pic>
          <p:nvPicPr>
            <p:cNvPr id="7" name="グラフィックス 6">
              <a:extLst>
                <a:ext uri="{FF2B5EF4-FFF2-40B4-BE49-F238E27FC236}">
                  <a16:creationId xmlns:a16="http://schemas.microsoft.com/office/drawing/2014/main" id="{408C5823-65A0-4B73-9398-2F3D85BBB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02831" y="509921"/>
              <a:ext cx="2879410" cy="584775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D5756D8-07B9-4FF9-B328-5FF664759E2F}"/>
                </a:ext>
              </a:extLst>
            </p:cNvPr>
            <p:cNvSpPr txBox="1"/>
            <p:nvPr/>
          </p:nvSpPr>
          <p:spPr>
            <a:xfrm>
              <a:off x="5238543" y="509920"/>
              <a:ext cx="2843698" cy="52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5)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용암 동굴</a:t>
              </a:r>
              <a:r>
                <a:rPr lang="ja-JP" altLang="en-US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　溶岩洞窟</a:t>
              </a:r>
              <a:endParaRPr lang="ko-KR" altLang="en-US" sz="3200" b="1" i="0" dirty="0">
                <a:solidFill>
                  <a:srgbClr val="1A68B3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12290087-8ADE-4B2D-A8BD-7E597FBED0A5}"/>
              </a:ext>
            </a:extLst>
          </p:cNvPr>
          <p:cNvSpPr/>
          <p:nvPr/>
        </p:nvSpPr>
        <p:spPr>
          <a:xfrm>
            <a:off x="564624" y="1247775"/>
            <a:ext cx="2569101" cy="523220"/>
          </a:xfrm>
          <a:prstGeom prst="roundRect">
            <a:avLst/>
          </a:prstGeom>
          <a:solidFill>
            <a:srgbClr val="E9EBF5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algn="ctr"/>
            <a:r>
              <a:rPr lang="ko-KR" altLang="en-US" sz="28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ulim" panose="020B0600000101010101" pitchFamily="34" charset="-127"/>
                <a:cs typeface="ＭＳ ゴシック" panose="020B0609070205080204" pitchFamily="49" charset="-128"/>
              </a:rPr>
              <a:t>만장굴 </a:t>
            </a:r>
            <a:r>
              <a:rPr lang="ko-KR" altLang="en-US" sz="2800" b="1" dirty="0">
                <a:solidFill>
                  <a:srgbClr val="002060"/>
                </a:solidFill>
                <a:latin typeface="HG丸ｺﾞｼｯｸM-PRO" panose="020F0600000000000000" pitchFamily="50" charset="-128"/>
                <a:ea typeface="Batang" panose="02030600000101010101" pitchFamily="18" charset="-127"/>
              </a:rPr>
              <a:t>万丈窟</a:t>
            </a:r>
            <a:endParaRPr lang="ja-JP" alt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C8F9F18-9A6F-41C0-9967-1C62CA1501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90" y="2080577"/>
            <a:ext cx="6134100" cy="420052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BD1C5FF-9257-4E57-81BE-6B437801A9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8" y="1133600"/>
            <a:ext cx="5315267" cy="365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4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9" y="74486"/>
            <a:ext cx="5781101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ja-JP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Batang" panose="02030600000101010101" pitchFamily="18" charset="-127"/>
              </a:rPr>
              <a:t>화산 활동으로 만들어진 섬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" y="-211388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6234AA2-E434-4BFC-9163-00526B628D21}"/>
              </a:ext>
            </a:extLst>
          </p:cNvPr>
          <p:cNvGrpSpPr/>
          <p:nvPr/>
        </p:nvGrpSpPr>
        <p:grpSpPr>
          <a:xfrm>
            <a:off x="7370505" y="74486"/>
            <a:ext cx="4735770" cy="646975"/>
            <a:chOff x="5202831" y="509920"/>
            <a:chExt cx="2879410" cy="584776"/>
          </a:xfrm>
        </p:grpSpPr>
        <p:pic>
          <p:nvPicPr>
            <p:cNvPr id="7" name="グラフィックス 6">
              <a:extLst>
                <a:ext uri="{FF2B5EF4-FFF2-40B4-BE49-F238E27FC236}">
                  <a16:creationId xmlns:a16="http://schemas.microsoft.com/office/drawing/2014/main" id="{408C5823-65A0-4B73-9398-2F3D85BBB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02831" y="509921"/>
              <a:ext cx="2879410" cy="584775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D5756D8-07B9-4FF9-B328-5FF664759E2F}"/>
                </a:ext>
              </a:extLst>
            </p:cNvPr>
            <p:cNvSpPr txBox="1"/>
            <p:nvPr/>
          </p:nvSpPr>
          <p:spPr>
            <a:xfrm>
              <a:off x="5238543" y="509920"/>
              <a:ext cx="2843698" cy="52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5)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용암 동굴</a:t>
              </a:r>
              <a:r>
                <a:rPr lang="ja-JP" altLang="en-US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　溶岩洞窟</a:t>
              </a:r>
              <a:endParaRPr lang="ko-KR" altLang="en-US" sz="3200" b="1" i="0" dirty="0">
                <a:solidFill>
                  <a:srgbClr val="1A68B3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12290087-8ADE-4B2D-A8BD-7E597FBED0A5}"/>
              </a:ext>
            </a:extLst>
          </p:cNvPr>
          <p:cNvSpPr/>
          <p:nvPr/>
        </p:nvSpPr>
        <p:spPr>
          <a:xfrm>
            <a:off x="666750" y="991707"/>
            <a:ext cx="4576336" cy="523220"/>
          </a:xfrm>
          <a:prstGeom prst="roundRect">
            <a:avLst/>
          </a:prstGeom>
          <a:solidFill>
            <a:srgbClr val="E9EBF5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algn="ctr"/>
            <a:r>
              <a:rPr lang="ko-KR" altLang="en-US" sz="28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ulim" panose="020B0600000101010101" pitchFamily="34" charset="-127"/>
                <a:cs typeface="ＭＳ ゴシック" panose="020B0609070205080204" pitchFamily="49" charset="-128"/>
              </a:rPr>
              <a:t>다랑쉬굴</a:t>
            </a:r>
            <a:r>
              <a:rPr lang="ja-JP" altLang="en-US" sz="28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ulim" panose="020B0600000101010101" pitchFamily="34" charset="-127"/>
                <a:cs typeface="ＭＳ ゴシック" panose="020B0609070205080204" pitchFamily="49" charset="-128"/>
              </a:rPr>
              <a:t>　</a:t>
            </a:r>
            <a:r>
              <a:rPr lang="ja-JP" altLang="en-US" sz="2800" b="1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タランスイ</a:t>
            </a:r>
            <a:r>
              <a:rPr lang="ko-KR" altLang="en-US" sz="2800" b="1" dirty="0">
                <a:solidFill>
                  <a:srgbClr val="002060"/>
                </a:solidFill>
                <a:latin typeface="HG丸ｺﾞｼｯｸM-PRO" panose="020F0600000000000000" pitchFamily="50" charset="-128"/>
                <a:ea typeface="Batang" panose="02030600000101010101" pitchFamily="18" charset="-127"/>
              </a:rPr>
              <a:t>窟</a:t>
            </a:r>
            <a:endParaRPr lang="ja-JP" alt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BDB28C1-B8AB-4E3C-953C-4A51EE08D6D2}"/>
              </a:ext>
            </a:extLst>
          </p:cNvPr>
          <p:cNvSpPr txBox="1"/>
          <p:nvPr/>
        </p:nvSpPr>
        <p:spPr>
          <a:xfrm>
            <a:off x="666750" y="1658908"/>
            <a:ext cx="11003280" cy="4441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altLang="ja-JP" sz="32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ＭＳ 明朝" panose="02020609040205080304" pitchFamily="17" charset="-128"/>
              </a:rPr>
              <a:t>4·3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사건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당시인</a:t>
            </a:r>
            <a:r>
              <a:rPr lang="en-US" altLang="ja-JP" sz="32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ＭＳ 明朝" panose="02020609040205080304" pitchFamily="17" charset="-128"/>
              </a:rPr>
              <a:t> 1948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년</a:t>
            </a:r>
            <a:r>
              <a:rPr lang="en-US" altLang="ja-JP" sz="32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ＭＳ 明朝" panose="02020609040205080304" pitchFamily="17" charset="-128"/>
              </a:rPr>
              <a:t> 12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월</a:t>
            </a:r>
            <a:r>
              <a:rPr lang="en-US" altLang="ja-JP" sz="32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ＭＳ 明朝" panose="02020609040205080304" pitchFamily="17" charset="-128"/>
              </a:rPr>
              <a:t> 18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일</a:t>
            </a:r>
            <a:r>
              <a:rPr lang="en-US" altLang="ja-JP" sz="32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ＭＳ 明朝" panose="02020609040205080304" pitchFamily="17" charset="-128"/>
              </a:rPr>
              <a:t>, </a:t>
            </a:r>
            <a:r>
              <a:rPr lang="ko-KR" altLang="ja-JP" sz="3200" kern="100" dirty="0" err="1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하도리</a:t>
            </a:r>
            <a:r>
              <a:rPr lang="en-US" altLang="ja-JP" sz="32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ＭＳ 明朝" panose="02020609040205080304" pitchFamily="17" charset="-128"/>
              </a:rPr>
              <a:t>, </a:t>
            </a:r>
            <a:r>
              <a:rPr lang="ko-KR" altLang="ja-JP" sz="3200" kern="100" dirty="0" err="1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종달리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주민</a:t>
            </a:r>
            <a:r>
              <a:rPr lang="en-US" altLang="ja-JP" sz="32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ＭＳ 明朝" panose="02020609040205080304" pitchFamily="17" charset="-128"/>
              </a:rPr>
              <a:t> 11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명이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피신해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살다가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굴이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발각되어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 err="1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집단희생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당한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곳이다</a:t>
            </a:r>
            <a:r>
              <a:rPr lang="en-US" altLang="ja-JP" sz="32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ＭＳ 明朝" panose="02020609040205080304" pitchFamily="17" charset="-128"/>
              </a:rPr>
              <a:t>.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이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날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 err="1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군경민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합동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토벌대는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 err="1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다랑쉬오름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일대를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수색하다가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이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굴을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발견했다</a:t>
            </a:r>
            <a:r>
              <a:rPr lang="en-US" altLang="ja-JP" sz="32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ＭＳ 明朝" panose="02020609040205080304" pitchFamily="17" charset="-128"/>
              </a:rPr>
              <a:t>.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토벌대는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수류탄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등을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굴속에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던지며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나올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것을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종용했으나</a:t>
            </a:r>
            <a:r>
              <a:rPr lang="en-US" altLang="ja-JP" sz="32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ＭＳ 明朝" panose="02020609040205080304" pitchFamily="17" charset="-128"/>
              </a:rPr>
              <a:t>,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나가도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죽을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것을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우려한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주민들은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이에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응하지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않았다</a:t>
            </a:r>
            <a:r>
              <a:rPr lang="en-US" altLang="ja-JP" sz="32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ＭＳ 明朝" panose="02020609040205080304" pitchFamily="17" charset="-128"/>
              </a:rPr>
              <a:t>.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이에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토벌대는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굴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입구에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불을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피워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연기를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불어넣었고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굴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입구를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봉쇄했고</a:t>
            </a:r>
            <a:r>
              <a:rPr lang="en-US" altLang="ja-JP" sz="32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ＭＳ 明朝" panose="02020609040205080304" pitchFamily="17" charset="-128"/>
              </a:rPr>
              <a:t>,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굴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속의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주민들은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연기에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질식되어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하나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둘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 </a:t>
            </a:r>
            <a:r>
              <a:rPr lang="ko-KR" altLang="ja-JP" sz="32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죽어갔다</a:t>
            </a:r>
            <a:r>
              <a:rPr lang="en-US" altLang="ja-JP" sz="32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ＭＳ 明朝" panose="02020609040205080304" pitchFamily="17" charset="-128"/>
              </a:rPr>
              <a:t>.</a:t>
            </a:r>
            <a:endParaRPr lang="ja-JP" altLang="ja-JP" sz="3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</a:pPr>
            <a:r>
              <a:rPr lang="en-US" altLang="ja-JP" sz="32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ＭＳ 明朝" panose="02020609040205080304" pitchFamily="17" charset="-128"/>
              </a:rPr>
              <a:t>1992</a:t>
            </a:r>
            <a:r>
              <a:rPr lang="ja-JP" altLang="ja-JP" sz="32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年発見</a:t>
            </a:r>
            <a:endParaRPr lang="ja-JP" altLang="ja-JP" sz="32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just">
              <a:lnSpc>
                <a:spcPts val="1400"/>
              </a:lnSpc>
            </a:pPr>
            <a:r>
              <a:rPr lang="en-US" altLang="ja-JP" sz="1800" u="sng" kern="100" dirty="0">
                <a:solidFill>
                  <a:srgbClr val="0563C1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ＭＳ 明朝" panose="02020609040205080304" pitchFamily="17" charset="-128"/>
                <a:hlinkClick r:id="rId4"/>
              </a:rPr>
              <a:t>http://43archives.or.kr/viewHistoricSiteD.do?historicSiteSeq=2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8116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9" y="74486"/>
            <a:ext cx="5781101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ja-JP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Batang" panose="02030600000101010101" pitchFamily="18" charset="-127"/>
              </a:rPr>
              <a:t>화산 활동으로 만들어진 섬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" y="-211388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6234AA2-E434-4BFC-9163-00526B628D21}"/>
              </a:ext>
            </a:extLst>
          </p:cNvPr>
          <p:cNvGrpSpPr/>
          <p:nvPr/>
        </p:nvGrpSpPr>
        <p:grpSpPr>
          <a:xfrm>
            <a:off x="7370505" y="74486"/>
            <a:ext cx="4735770" cy="646975"/>
            <a:chOff x="5202831" y="509920"/>
            <a:chExt cx="2879410" cy="584776"/>
          </a:xfrm>
        </p:grpSpPr>
        <p:pic>
          <p:nvPicPr>
            <p:cNvPr id="7" name="グラフィックス 6">
              <a:extLst>
                <a:ext uri="{FF2B5EF4-FFF2-40B4-BE49-F238E27FC236}">
                  <a16:creationId xmlns:a16="http://schemas.microsoft.com/office/drawing/2014/main" id="{408C5823-65A0-4B73-9398-2F3D85BBB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02831" y="509921"/>
              <a:ext cx="2879410" cy="584775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D5756D8-07B9-4FF9-B328-5FF664759E2F}"/>
                </a:ext>
              </a:extLst>
            </p:cNvPr>
            <p:cNvSpPr txBox="1"/>
            <p:nvPr/>
          </p:nvSpPr>
          <p:spPr>
            <a:xfrm>
              <a:off x="5238543" y="509920"/>
              <a:ext cx="2843698" cy="52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5)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용암 동굴</a:t>
              </a:r>
              <a:r>
                <a:rPr lang="ja-JP" altLang="en-US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　溶岩洞窟</a:t>
              </a:r>
              <a:endParaRPr lang="ko-KR" altLang="en-US" sz="3200" b="1" i="0" dirty="0">
                <a:solidFill>
                  <a:srgbClr val="1A68B3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12290087-8ADE-4B2D-A8BD-7E597FBED0A5}"/>
              </a:ext>
            </a:extLst>
          </p:cNvPr>
          <p:cNvSpPr/>
          <p:nvPr/>
        </p:nvSpPr>
        <p:spPr>
          <a:xfrm>
            <a:off x="310624" y="883580"/>
            <a:ext cx="4576336" cy="523220"/>
          </a:xfrm>
          <a:prstGeom prst="roundRect">
            <a:avLst/>
          </a:prstGeom>
          <a:solidFill>
            <a:srgbClr val="E9EBF5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algn="ctr"/>
            <a:r>
              <a:rPr lang="ko-KR" altLang="en-US" sz="28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ulim" panose="020B0600000101010101" pitchFamily="34" charset="-127"/>
                <a:cs typeface="ＭＳ ゴシック" panose="020B0609070205080204" pitchFamily="49" charset="-128"/>
              </a:rPr>
              <a:t>다랑쉬굴</a:t>
            </a:r>
            <a:r>
              <a:rPr lang="ja-JP" altLang="en-US" sz="28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ulim" panose="020B0600000101010101" pitchFamily="34" charset="-127"/>
                <a:cs typeface="ＭＳ ゴシック" panose="020B0609070205080204" pitchFamily="49" charset="-128"/>
              </a:rPr>
              <a:t>　</a:t>
            </a:r>
            <a:r>
              <a:rPr lang="ja-JP" altLang="en-US" sz="2800" b="1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タランスイ</a:t>
            </a:r>
            <a:r>
              <a:rPr lang="ko-KR" altLang="en-US" sz="2800" b="1" dirty="0">
                <a:solidFill>
                  <a:srgbClr val="002060"/>
                </a:solidFill>
                <a:latin typeface="HG丸ｺﾞｼｯｸM-PRO" panose="020F0600000000000000" pitchFamily="50" charset="-128"/>
                <a:ea typeface="Batang" panose="02030600000101010101" pitchFamily="18" charset="-127"/>
              </a:rPr>
              <a:t>窟</a:t>
            </a:r>
            <a:endParaRPr lang="ja-JP" alt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2" name="オンライン メディア 1" title="살기 위해 굴로 도망친 마을 사람들의 죽음 '다랑쉬굴 학살' 다큐 플러스-제주 4.3길을 걷다">
            <a:hlinkClick r:id="" action="ppaction://media"/>
            <a:extLst>
              <a:ext uri="{FF2B5EF4-FFF2-40B4-BE49-F238E27FC236}">
                <a16:creationId xmlns:a16="http://schemas.microsoft.com/office/drawing/2014/main" id="{69A4ADF0-0B1D-4FCF-8D67-220CEA92B3E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306320" y="1442654"/>
            <a:ext cx="9452847" cy="5340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75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EC4A4027-CDCA-4DE8-AA78-2E79FC4B4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64" y="1509385"/>
            <a:ext cx="6805881" cy="5449506"/>
          </a:xfrm>
          <a:prstGeom prst="rect">
            <a:avLst/>
          </a:prstGeom>
        </p:spPr>
      </p:pic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9" y="74486"/>
            <a:ext cx="5781101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ja-JP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Batang" panose="02030600000101010101" pitchFamily="18" charset="-127"/>
              </a:rPr>
              <a:t>화산 활동으로 만들어진 섬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" y="-211388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6234AA2-E434-4BFC-9163-00526B628D21}"/>
              </a:ext>
            </a:extLst>
          </p:cNvPr>
          <p:cNvGrpSpPr/>
          <p:nvPr/>
        </p:nvGrpSpPr>
        <p:grpSpPr>
          <a:xfrm>
            <a:off x="7370505" y="74486"/>
            <a:ext cx="4735770" cy="646975"/>
            <a:chOff x="5202831" y="509920"/>
            <a:chExt cx="2879410" cy="584776"/>
          </a:xfrm>
        </p:grpSpPr>
        <p:pic>
          <p:nvPicPr>
            <p:cNvPr id="7" name="グラフィックス 6">
              <a:extLst>
                <a:ext uri="{FF2B5EF4-FFF2-40B4-BE49-F238E27FC236}">
                  <a16:creationId xmlns:a16="http://schemas.microsoft.com/office/drawing/2014/main" id="{408C5823-65A0-4B73-9398-2F3D85BBB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02831" y="509921"/>
              <a:ext cx="2879410" cy="584775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D5756D8-07B9-4FF9-B328-5FF664759E2F}"/>
                </a:ext>
              </a:extLst>
            </p:cNvPr>
            <p:cNvSpPr txBox="1"/>
            <p:nvPr/>
          </p:nvSpPr>
          <p:spPr>
            <a:xfrm>
              <a:off x="5238543" y="509920"/>
              <a:ext cx="2843698" cy="52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5)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용암 동굴</a:t>
              </a:r>
              <a:r>
                <a:rPr lang="ja-JP" altLang="en-US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　溶岩洞窟</a:t>
              </a:r>
              <a:endParaRPr lang="ko-KR" altLang="en-US" sz="3200" b="1" i="0" dirty="0">
                <a:solidFill>
                  <a:srgbClr val="1A68B3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12290087-8ADE-4B2D-A8BD-7E597FBED0A5}"/>
              </a:ext>
            </a:extLst>
          </p:cNvPr>
          <p:cNvSpPr/>
          <p:nvPr/>
        </p:nvSpPr>
        <p:spPr>
          <a:xfrm>
            <a:off x="564624" y="1247775"/>
            <a:ext cx="4576336" cy="523220"/>
          </a:xfrm>
          <a:prstGeom prst="roundRect">
            <a:avLst/>
          </a:prstGeom>
          <a:solidFill>
            <a:srgbClr val="E9EBF5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algn="ctr"/>
            <a:r>
              <a:rPr lang="ko-KR" altLang="en-US" sz="28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ulim" panose="020B0600000101010101" pitchFamily="34" charset="-127"/>
                <a:cs typeface="ＭＳ ゴシック" panose="020B0609070205080204" pitchFamily="49" charset="-128"/>
              </a:rPr>
              <a:t>다랑쉬굴</a:t>
            </a:r>
            <a:r>
              <a:rPr lang="ja-JP" altLang="en-US" sz="28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ulim" panose="020B0600000101010101" pitchFamily="34" charset="-127"/>
                <a:cs typeface="ＭＳ ゴシック" panose="020B0609070205080204" pitchFamily="49" charset="-128"/>
              </a:rPr>
              <a:t>　</a:t>
            </a:r>
            <a:r>
              <a:rPr lang="ja-JP" altLang="en-US" sz="2800" b="1" dirty="0">
                <a:solidFill>
                  <a:srgbClr val="00206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タランスイ</a:t>
            </a:r>
            <a:r>
              <a:rPr lang="ko-KR" altLang="en-US" sz="2800" b="1" dirty="0">
                <a:solidFill>
                  <a:srgbClr val="002060"/>
                </a:solidFill>
                <a:latin typeface="HG丸ｺﾞｼｯｸM-PRO" panose="020F0600000000000000" pitchFamily="50" charset="-128"/>
                <a:ea typeface="Batang" panose="02030600000101010101" pitchFamily="18" charset="-127"/>
              </a:rPr>
              <a:t>窟</a:t>
            </a:r>
            <a:endParaRPr lang="ja-JP" alt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CC59BDA-CBB7-487C-A9BC-38D071BF17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360" y="918846"/>
            <a:ext cx="3570234" cy="578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2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E809C3CE-B25D-4AA6-ACE5-8FB0CAEB3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94" y="0"/>
            <a:ext cx="113314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8316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9" y="74486"/>
            <a:ext cx="5781101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ja-JP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Batang" panose="02030600000101010101" pitchFamily="18" charset="-127"/>
              </a:rPr>
              <a:t>화산 활동으로 만들어진 섬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" y="-211388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6234AA2-E434-4BFC-9163-00526B628D21}"/>
              </a:ext>
            </a:extLst>
          </p:cNvPr>
          <p:cNvGrpSpPr/>
          <p:nvPr/>
        </p:nvGrpSpPr>
        <p:grpSpPr>
          <a:xfrm>
            <a:off x="7370505" y="74486"/>
            <a:ext cx="4735770" cy="646975"/>
            <a:chOff x="5202831" y="509920"/>
            <a:chExt cx="2879410" cy="584776"/>
          </a:xfrm>
        </p:grpSpPr>
        <p:pic>
          <p:nvPicPr>
            <p:cNvPr id="7" name="グラフィックス 6">
              <a:extLst>
                <a:ext uri="{FF2B5EF4-FFF2-40B4-BE49-F238E27FC236}">
                  <a16:creationId xmlns:a16="http://schemas.microsoft.com/office/drawing/2014/main" id="{408C5823-65A0-4B73-9398-2F3D85BBB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02831" y="509921"/>
              <a:ext cx="2879410" cy="584775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D5756D8-07B9-4FF9-B328-5FF664759E2F}"/>
                </a:ext>
              </a:extLst>
            </p:cNvPr>
            <p:cNvSpPr txBox="1"/>
            <p:nvPr/>
          </p:nvSpPr>
          <p:spPr>
            <a:xfrm>
              <a:off x="5238543" y="509920"/>
              <a:ext cx="2843698" cy="52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5)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용암 동굴</a:t>
              </a:r>
              <a:r>
                <a:rPr lang="ja-JP" altLang="en-US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　溶岩洞窟</a:t>
              </a:r>
              <a:endParaRPr lang="ko-KR" altLang="en-US" sz="3200" b="1" i="0" dirty="0">
                <a:solidFill>
                  <a:srgbClr val="1A68B3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12290087-8ADE-4B2D-A8BD-7E597FBED0A5}"/>
              </a:ext>
            </a:extLst>
          </p:cNvPr>
          <p:cNvSpPr/>
          <p:nvPr/>
        </p:nvSpPr>
        <p:spPr>
          <a:xfrm>
            <a:off x="331132" y="961876"/>
            <a:ext cx="3874026" cy="523220"/>
          </a:xfrm>
          <a:prstGeom prst="roundRect">
            <a:avLst/>
          </a:prstGeom>
          <a:solidFill>
            <a:srgbClr val="E9EBF5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algn="ctr"/>
            <a:r>
              <a:rPr lang="ko-KR" altLang="en-US" sz="28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ulim" panose="020B0600000101010101" pitchFamily="34" charset="-127"/>
                <a:cs typeface="ＭＳ ゴシック" panose="020B0609070205080204" pitchFamily="49" charset="-128"/>
              </a:rPr>
              <a:t>김녕사굴</a:t>
            </a:r>
            <a:r>
              <a:rPr lang="en-US" altLang="ko-KR" sz="28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ＭＳ ゴシック" panose="020B0609070205080204" pitchFamily="49" charset="-128"/>
              </a:rPr>
              <a:t>(</a:t>
            </a:r>
            <a:r>
              <a:rPr lang="ko-KR" altLang="en-US" sz="28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Gulim" panose="020B0600000101010101" pitchFamily="34" charset="-127"/>
                <a:cs typeface="ＭＳ ゴシック" panose="020B0609070205080204" pitchFamily="49" charset="-128"/>
              </a:rPr>
              <a:t>金寧蛇窟</a:t>
            </a:r>
            <a:r>
              <a:rPr lang="en-US" altLang="ko-KR" sz="28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ＭＳ ゴシック" panose="020B0609070205080204" pitchFamily="49" charset="-128"/>
              </a:rPr>
              <a:t>)</a:t>
            </a:r>
            <a:endParaRPr lang="ja-JP" alt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4" name="オンライン メディア 3" title="[新전설의고향] 동굴 속 사악한 구렁이를 물리친 제주 판관 🔪🐍 제주 전설 l 김녕사굴과 판관서린">
            <a:hlinkClick r:id="" action="ppaction://media"/>
            <a:extLst>
              <a:ext uri="{FF2B5EF4-FFF2-40B4-BE49-F238E27FC236}">
                <a16:creationId xmlns:a16="http://schemas.microsoft.com/office/drawing/2014/main" id="{57731901-FD8E-4BE0-8338-872660B62A0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857500" y="1519237"/>
            <a:ext cx="8572500" cy="484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4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B2FEC7FD-5E5E-46F9-B86A-EE1906C0ADAB}"/>
              </a:ext>
            </a:extLst>
          </p:cNvPr>
          <p:cNvSpPr/>
          <p:nvPr/>
        </p:nvSpPr>
        <p:spPr>
          <a:xfrm>
            <a:off x="1408429" y="74486"/>
            <a:ext cx="5781101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ja-JP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游明朝" panose="02020400000000000000" pitchFamily="18" charset="-128"/>
                <a:ea typeface="Batang" panose="02030600000101010101" pitchFamily="18" charset="-127"/>
              </a:rPr>
              <a:t>화산 활동으로 만들어진 섬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5" name="タイトル 3">
            <a:extLst>
              <a:ext uri="{FF2B5EF4-FFF2-40B4-BE49-F238E27FC236}">
                <a16:creationId xmlns:a16="http://schemas.microsoft.com/office/drawing/2014/main" id="{21DEB9BC-B0B5-4D85-B8E1-F1C78F80D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" y="-211388"/>
            <a:ext cx="1162050" cy="1344988"/>
          </a:xfrm>
        </p:spPr>
        <p:txBody>
          <a:bodyPr/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6234AA2-E434-4BFC-9163-00526B628D21}"/>
              </a:ext>
            </a:extLst>
          </p:cNvPr>
          <p:cNvGrpSpPr/>
          <p:nvPr/>
        </p:nvGrpSpPr>
        <p:grpSpPr>
          <a:xfrm>
            <a:off x="7370505" y="74486"/>
            <a:ext cx="4735770" cy="646975"/>
            <a:chOff x="5202831" y="509920"/>
            <a:chExt cx="2879410" cy="584776"/>
          </a:xfrm>
        </p:grpSpPr>
        <p:pic>
          <p:nvPicPr>
            <p:cNvPr id="7" name="グラフィックス 6">
              <a:extLst>
                <a:ext uri="{FF2B5EF4-FFF2-40B4-BE49-F238E27FC236}">
                  <a16:creationId xmlns:a16="http://schemas.microsoft.com/office/drawing/2014/main" id="{408C5823-65A0-4B73-9398-2F3D85BBB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202831" y="509921"/>
              <a:ext cx="2879410" cy="584775"/>
            </a:xfrm>
            <a:prstGeom prst="rect">
              <a:avLst/>
            </a:prstGeom>
          </p:spPr>
        </p:pic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1D5756D8-07B9-4FF9-B328-5FF664759E2F}"/>
                </a:ext>
              </a:extLst>
            </p:cNvPr>
            <p:cNvSpPr txBox="1"/>
            <p:nvPr/>
          </p:nvSpPr>
          <p:spPr>
            <a:xfrm>
              <a:off x="5238543" y="509920"/>
              <a:ext cx="2843698" cy="5285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5)</a:t>
              </a:r>
              <a:r>
                <a:rPr lang="ko-KR" altLang="en-US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용암 동굴</a:t>
              </a:r>
              <a:r>
                <a:rPr lang="ja-JP" altLang="en-US" sz="3200" b="1" i="0" dirty="0">
                  <a:solidFill>
                    <a:srgbClr val="1A68B3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</a:rPr>
                <a:t>　溶岩洞窟</a:t>
              </a:r>
              <a:endParaRPr lang="ko-KR" altLang="en-US" sz="3200" b="1" i="0" dirty="0">
                <a:solidFill>
                  <a:srgbClr val="1A68B3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12290087-8ADE-4B2D-A8BD-7E597FBED0A5}"/>
              </a:ext>
            </a:extLst>
          </p:cNvPr>
          <p:cNvSpPr/>
          <p:nvPr/>
        </p:nvSpPr>
        <p:spPr>
          <a:xfrm>
            <a:off x="331132" y="961876"/>
            <a:ext cx="3874026" cy="523220"/>
          </a:xfrm>
          <a:prstGeom prst="roundRect">
            <a:avLst/>
          </a:prstGeom>
          <a:solidFill>
            <a:srgbClr val="E9EBF5"/>
          </a:solidFill>
          <a:ln w="190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algn="ctr"/>
            <a:r>
              <a:rPr lang="ko-KR" altLang="en-US" sz="28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ulim" panose="020B0600000101010101" pitchFamily="34" charset="-127"/>
                <a:cs typeface="ＭＳ ゴシック" panose="020B0609070205080204" pitchFamily="49" charset="-128"/>
              </a:rPr>
              <a:t>김녕사굴</a:t>
            </a:r>
            <a:r>
              <a:rPr lang="en-US" altLang="ko-KR" sz="28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ＭＳ ゴシック" panose="020B0609070205080204" pitchFamily="49" charset="-128"/>
              </a:rPr>
              <a:t>(</a:t>
            </a:r>
            <a:r>
              <a:rPr lang="ko-KR" altLang="en-US" sz="28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Gulim" panose="020B0600000101010101" pitchFamily="34" charset="-127"/>
                <a:cs typeface="ＭＳ ゴシック" panose="020B0609070205080204" pitchFamily="49" charset="-128"/>
              </a:rPr>
              <a:t>金寧蛇窟</a:t>
            </a:r>
            <a:r>
              <a:rPr lang="en-US" altLang="ko-KR" sz="28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ＭＳ ゴシック" panose="020B0609070205080204" pitchFamily="49" charset="-128"/>
              </a:rPr>
              <a:t>)</a:t>
            </a:r>
            <a:endParaRPr lang="ja-JP" alt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D44F823-1755-4ACC-887B-63AAA1B068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262" y="961876"/>
            <a:ext cx="4022964" cy="5743724"/>
          </a:xfrm>
          <a:prstGeom prst="rect">
            <a:avLst/>
          </a:prstGeom>
        </p:spPr>
      </p:pic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F495CD30-6A9E-4C10-9A97-E48184BA9EA7}"/>
              </a:ext>
            </a:extLst>
          </p:cNvPr>
          <p:cNvSpPr/>
          <p:nvPr/>
        </p:nvSpPr>
        <p:spPr>
          <a:xfrm>
            <a:off x="2103753" y="5372904"/>
            <a:ext cx="5781101" cy="5232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0000" bIns="90000" rtlCol="0" anchor="ctr"/>
          <a:lstStyle/>
          <a:p>
            <a:pPr algn="ctr"/>
            <a:r>
              <a:rPr lang="ko-KR" altLang="en-US" sz="28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ulim" panose="020B0600000101010101" pitchFamily="34" charset="-127"/>
                <a:cs typeface="ＭＳ ゴシック" panose="020B0609070205080204" pitchFamily="49" charset="-128"/>
              </a:rPr>
              <a:t>서련판관기념비</a:t>
            </a:r>
            <a:r>
              <a:rPr lang="en-US" altLang="ko-KR" sz="28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ulim" panose="020B0600000101010101" pitchFamily="34" charset="-127"/>
                <a:cs typeface="ＭＳ ゴシック" panose="020B0609070205080204" pitchFamily="49" charset="-128"/>
              </a:rPr>
              <a:t>(</a:t>
            </a:r>
            <a:r>
              <a:rPr lang="ko-KR" altLang="en-US" sz="28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ulim" panose="020B0600000101010101" pitchFamily="34" charset="-127"/>
                <a:cs typeface="ＭＳ ゴシック" panose="020B0609070205080204" pitchFamily="49" charset="-128"/>
              </a:rPr>
              <a:t>徐燐判官記念碑</a:t>
            </a:r>
            <a:r>
              <a:rPr lang="en-US" altLang="ko-KR" sz="28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Gulim" panose="020B0600000101010101" pitchFamily="34" charset="-127"/>
                <a:cs typeface="ＭＳ ゴシック" panose="020B0609070205080204" pitchFamily="49" charset="-128"/>
              </a:rPr>
              <a:t>)</a:t>
            </a:r>
            <a:endParaRPr lang="ja-JP" alt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237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1D4B9CA4-D92A-4D40-B4FC-10379CF7C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5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A8FF6CB6-A1BE-4E02-A1D9-7049592C7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384" y="4927600"/>
            <a:ext cx="1768146" cy="1743392"/>
          </a:xfrm>
          <a:prstGeom prst="rect">
            <a:avLst/>
          </a:prstGeom>
        </p:spPr>
      </p:pic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FB4541BE-0EE7-4C85-AFA3-2D780D0D7B3A}"/>
              </a:ext>
            </a:extLst>
          </p:cNvPr>
          <p:cNvGrpSpPr/>
          <p:nvPr/>
        </p:nvGrpSpPr>
        <p:grpSpPr>
          <a:xfrm>
            <a:off x="2482851" y="814705"/>
            <a:ext cx="6945629" cy="1659195"/>
            <a:chOff x="2482851" y="814705"/>
            <a:chExt cx="6945629" cy="1659195"/>
          </a:xfrm>
        </p:grpSpPr>
        <p:sp>
          <p:nvSpPr>
            <p:cNvPr id="21" name="四角形: 角を丸くする 20">
              <a:extLst>
                <a:ext uri="{FF2B5EF4-FFF2-40B4-BE49-F238E27FC236}">
                  <a16:creationId xmlns:a16="http://schemas.microsoft.com/office/drawing/2014/main" id="{2768DC52-BF32-4DFB-A51D-A9A432F65C0F}"/>
                </a:ext>
              </a:extLst>
            </p:cNvPr>
            <p:cNvSpPr/>
            <p:nvPr/>
          </p:nvSpPr>
          <p:spPr>
            <a:xfrm>
              <a:off x="2482851" y="904240"/>
              <a:ext cx="6844029" cy="1569660"/>
            </a:xfrm>
            <a:prstGeom prst="roundRect">
              <a:avLst/>
            </a:prstGeom>
            <a:solidFill>
              <a:schemeClr val="bg1">
                <a:alpha val="6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86C2E394-AA82-4E77-9498-6C4BDBEF4705}"/>
                </a:ext>
              </a:extLst>
            </p:cNvPr>
            <p:cNvSpPr txBox="1"/>
            <p:nvPr/>
          </p:nvSpPr>
          <p:spPr>
            <a:xfrm>
              <a:off x="2482851" y="814705"/>
              <a:ext cx="694562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glow rad="63500">
                      <a:srgbClr val="FFFF00">
                        <a:alpha val="40000"/>
                      </a:srgbClr>
                    </a:glow>
                    <a:outerShdw blurRad="12700" dist="38100" dir="2700000" algn="tl" rotWithShape="0">
                      <a:schemeClr val="accent1">
                        <a:lumMod val="75000"/>
                      </a:schemeClr>
                    </a:outerShdw>
                  </a:effectLst>
                  <a:latin typeface="HGS平成角ｺﾞｼｯｸ体W9" panose="020B0A00000000000000" pitchFamily="50" charset="-128"/>
                  <a:ea typeface="HGS平成角ｺﾞｼｯｸ体W9" panose="020B0A00000000000000" pitchFamily="50" charset="-128"/>
                </a:rPr>
                <a:t>済州島と言ったら？</a:t>
              </a:r>
              <a:endParaRPr kumimoji="1" lang="en-US" altLang="ja-JP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63500">
                    <a:srgbClr val="FFFF00">
                      <a:alpha val="40000"/>
                    </a:srgbClr>
                  </a:glow>
                  <a:outerShdw blurRad="12700" dist="38100" dir="2700000" algn="tl" rotWithShape="0">
                    <a:schemeClr val="accent1">
                      <a:lumMod val="75000"/>
                    </a:schemeClr>
                  </a:outerShdw>
                </a:effectLst>
                <a:latin typeface="HGS平成角ｺﾞｼｯｸ体W9" panose="020B0A00000000000000" pitchFamily="50" charset="-128"/>
                <a:ea typeface="HGS平成角ｺﾞｼｯｸ体W9" panose="020B0A00000000000000" pitchFamily="50" charset="-128"/>
              </a:endParaRPr>
            </a:p>
            <a:p>
              <a:r>
                <a:rPr kumimoji="1" lang="ja-JP" altLang="en-US" sz="4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glow rad="63500">
                      <a:srgbClr val="FFFF00">
                        <a:alpha val="40000"/>
                      </a:srgbClr>
                    </a:glow>
                    <a:outerShdw blurRad="12700" dist="38100" dir="2700000" algn="tl" rotWithShape="0">
                      <a:schemeClr val="accent1">
                        <a:lumMod val="75000"/>
                      </a:schemeClr>
                    </a:outerShdw>
                  </a:effectLst>
                  <a:latin typeface="HGS平成角ｺﾞｼｯｸ体W9" panose="020B0A00000000000000" pitchFamily="50" charset="-128"/>
                  <a:ea typeface="HGS平成角ｺﾞｼｯｸ体W9" panose="020B0A00000000000000" pitchFamily="50" charset="-128"/>
                </a:rPr>
                <a:t>何を思い浮かべますか？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896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51383477-7380-4AA9-9CB9-606C35DFBF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858526"/>
              </p:ext>
            </p:extLst>
          </p:nvPr>
        </p:nvGraphicFramePr>
        <p:xfrm>
          <a:off x="400050" y="1762125"/>
          <a:ext cx="9915526" cy="45910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67055">
                  <a:extLst>
                    <a:ext uri="{9D8B030D-6E8A-4147-A177-3AD203B41FA5}">
                      <a16:colId xmlns:a16="http://schemas.microsoft.com/office/drawing/2014/main" val="3986259863"/>
                    </a:ext>
                  </a:extLst>
                </a:gridCol>
                <a:gridCol w="2248841">
                  <a:extLst>
                    <a:ext uri="{9D8B030D-6E8A-4147-A177-3AD203B41FA5}">
                      <a16:colId xmlns:a16="http://schemas.microsoft.com/office/drawing/2014/main" val="859211595"/>
                    </a:ext>
                  </a:extLst>
                </a:gridCol>
                <a:gridCol w="2249815">
                  <a:extLst>
                    <a:ext uri="{9D8B030D-6E8A-4147-A177-3AD203B41FA5}">
                      <a16:colId xmlns:a16="http://schemas.microsoft.com/office/drawing/2014/main" val="3709937568"/>
                    </a:ext>
                  </a:extLst>
                </a:gridCol>
                <a:gridCol w="2249815">
                  <a:extLst>
                    <a:ext uri="{9D8B030D-6E8A-4147-A177-3AD203B41FA5}">
                      <a16:colId xmlns:a16="http://schemas.microsoft.com/office/drawing/2014/main" val="1931659905"/>
                    </a:ext>
                  </a:extLst>
                </a:gridCol>
              </a:tblGrid>
              <a:tr h="1530350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ko-KR" sz="4000" b="1" kern="0" dirty="0"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삼다</a:t>
                      </a:r>
                      <a:r>
                        <a:rPr lang="en-US" sz="4000" b="1" kern="0" dirty="0"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(</a:t>
                      </a:r>
                      <a:r>
                        <a:rPr lang="ja-JP" sz="4000" b="1" kern="0" dirty="0"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三多</a:t>
                      </a:r>
                      <a:r>
                        <a:rPr lang="en-US" sz="4000" b="1" kern="0" dirty="0"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)</a:t>
                      </a:r>
                      <a:endParaRPr lang="ja-JP" sz="4000" b="1" kern="100" dirty="0"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endParaRPr lang="ja-JP" sz="4000" b="1" kern="100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endParaRPr lang="ja-JP" sz="4000" b="1" kern="100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endParaRPr lang="ja-JP" sz="4000" b="1" kern="100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59471816"/>
                  </a:ext>
                </a:extLst>
              </a:tr>
              <a:tr h="1530350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ko-KR" sz="4000" b="1" kern="100"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삼무</a:t>
                      </a:r>
                      <a:r>
                        <a:rPr lang="en-US" sz="4000" b="1" kern="0"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(</a:t>
                      </a:r>
                      <a:r>
                        <a:rPr lang="ja-JP" sz="4000" b="1" kern="0"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三無</a:t>
                      </a:r>
                      <a:r>
                        <a:rPr lang="en-US" sz="4000" b="1" kern="0"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)</a:t>
                      </a:r>
                      <a:endParaRPr lang="ja-JP" sz="4000" b="1" kern="100"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endParaRPr lang="ja-JP" sz="4000" b="1" kern="100">
                        <a:solidFill>
                          <a:srgbClr val="FF00FF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endParaRPr lang="ja-JP" sz="4000" b="1" kern="100" dirty="0">
                        <a:solidFill>
                          <a:srgbClr val="FF00FF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endParaRPr lang="ja-JP" sz="4000" b="1" kern="100" dirty="0">
                        <a:solidFill>
                          <a:srgbClr val="FF00FF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16732522"/>
                  </a:ext>
                </a:extLst>
              </a:tr>
              <a:tr h="1530350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ko-KR" sz="4000" b="1" kern="100"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삼보</a:t>
                      </a:r>
                      <a:r>
                        <a:rPr lang="en-US" sz="4000" b="1" kern="100"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(</a:t>
                      </a:r>
                      <a:r>
                        <a:rPr lang="ko-KR" sz="4000" b="1" kern="100"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三寳</a:t>
                      </a:r>
                      <a:r>
                        <a:rPr lang="en-US" sz="4000" b="1" kern="100"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)</a:t>
                      </a:r>
                      <a:endParaRPr lang="ja-JP" sz="4000" b="1" kern="100"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endParaRPr lang="ja-JP" sz="4000" b="1" kern="100">
                        <a:solidFill>
                          <a:srgbClr val="FF00FF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endParaRPr lang="ja-JP" sz="4000" b="1" kern="100" dirty="0">
                        <a:solidFill>
                          <a:srgbClr val="FF00FF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endParaRPr lang="ja-JP" sz="4000" b="1" kern="100" dirty="0">
                        <a:solidFill>
                          <a:srgbClr val="FF00FF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73516722"/>
                  </a:ext>
                </a:extLst>
              </a:tr>
            </a:tbl>
          </a:graphicData>
        </a:graphic>
      </p:graphicFrame>
      <p:graphicFrame>
        <p:nvGraphicFramePr>
          <p:cNvPr id="10" name="表 9">
            <a:extLst>
              <a:ext uri="{FF2B5EF4-FFF2-40B4-BE49-F238E27FC236}">
                <a16:creationId xmlns:a16="http://schemas.microsoft.com/office/drawing/2014/main" id="{87C45C4C-2E6E-4BB2-86B1-55410F596E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4885997"/>
              </p:ext>
            </p:extLst>
          </p:nvPr>
        </p:nvGraphicFramePr>
        <p:xfrm>
          <a:off x="400050" y="1762125"/>
          <a:ext cx="9915526" cy="45910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67055">
                  <a:extLst>
                    <a:ext uri="{9D8B030D-6E8A-4147-A177-3AD203B41FA5}">
                      <a16:colId xmlns:a16="http://schemas.microsoft.com/office/drawing/2014/main" val="3986259863"/>
                    </a:ext>
                  </a:extLst>
                </a:gridCol>
                <a:gridCol w="2248841">
                  <a:extLst>
                    <a:ext uri="{9D8B030D-6E8A-4147-A177-3AD203B41FA5}">
                      <a16:colId xmlns:a16="http://schemas.microsoft.com/office/drawing/2014/main" val="859211595"/>
                    </a:ext>
                  </a:extLst>
                </a:gridCol>
                <a:gridCol w="2249815">
                  <a:extLst>
                    <a:ext uri="{9D8B030D-6E8A-4147-A177-3AD203B41FA5}">
                      <a16:colId xmlns:a16="http://schemas.microsoft.com/office/drawing/2014/main" val="3709937568"/>
                    </a:ext>
                  </a:extLst>
                </a:gridCol>
                <a:gridCol w="2249815">
                  <a:extLst>
                    <a:ext uri="{9D8B030D-6E8A-4147-A177-3AD203B41FA5}">
                      <a16:colId xmlns:a16="http://schemas.microsoft.com/office/drawing/2014/main" val="1931659905"/>
                    </a:ext>
                  </a:extLst>
                </a:gridCol>
              </a:tblGrid>
              <a:tr h="1530350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ko-KR" sz="4000" b="1" kern="0" dirty="0"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삼다</a:t>
                      </a:r>
                      <a:r>
                        <a:rPr lang="en-US" sz="4000" b="1" kern="0" dirty="0"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(</a:t>
                      </a:r>
                      <a:r>
                        <a:rPr lang="ja-JP" sz="4000" b="1" kern="0" dirty="0"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三多</a:t>
                      </a:r>
                      <a:r>
                        <a:rPr lang="en-US" sz="4000" b="1" kern="0" dirty="0"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)</a:t>
                      </a:r>
                      <a:endParaRPr lang="ja-JP" sz="4000" b="1" kern="100" dirty="0"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ko-KR" sz="4000" b="1" kern="0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돌</a:t>
                      </a:r>
                      <a:endParaRPr lang="ja-JP" sz="4000" b="1" kern="100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ko-KR" sz="4000" b="1" kern="0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바람</a:t>
                      </a:r>
                      <a:endParaRPr lang="ja-JP" sz="4000" b="1" kern="100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ko-KR" sz="4000" b="1" kern="0" dirty="0">
                          <a:solidFill>
                            <a:schemeClr val="accent4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여자</a:t>
                      </a:r>
                      <a:endParaRPr lang="ja-JP" sz="4000" b="1" kern="100" dirty="0">
                        <a:solidFill>
                          <a:schemeClr val="accent4">
                            <a:lumMod val="20000"/>
                            <a:lumOff val="80000"/>
                          </a:schemeClr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59471816"/>
                  </a:ext>
                </a:extLst>
              </a:tr>
              <a:tr h="1530350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ko-KR" sz="4000" b="1" kern="100"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삼무</a:t>
                      </a:r>
                      <a:r>
                        <a:rPr lang="en-US" sz="4000" b="1" kern="0"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(</a:t>
                      </a:r>
                      <a:r>
                        <a:rPr lang="ja-JP" sz="4000" b="1" kern="0"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三無</a:t>
                      </a:r>
                      <a:r>
                        <a:rPr lang="en-US" sz="4000" b="1" kern="0"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)</a:t>
                      </a:r>
                      <a:endParaRPr lang="ja-JP" sz="4000" b="1" kern="100"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ko-KR" sz="4000" b="1" kern="100">
                          <a:solidFill>
                            <a:srgbClr val="FF00FF"/>
                          </a:solidFill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도둑</a:t>
                      </a:r>
                      <a:endParaRPr lang="ja-JP" sz="4000" b="1" kern="100">
                        <a:solidFill>
                          <a:srgbClr val="FF00FF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ko-KR" sz="4000" b="1" kern="100" dirty="0">
                          <a:solidFill>
                            <a:srgbClr val="FF00FF"/>
                          </a:solidFill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거지</a:t>
                      </a:r>
                      <a:endParaRPr lang="ja-JP" sz="4000" b="1" kern="100" dirty="0">
                        <a:solidFill>
                          <a:srgbClr val="FF00FF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ko-KR" sz="4000" b="1" kern="100" dirty="0">
                          <a:solidFill>
                            <a:srgbClr val="FF00FF"/>
                          </a:solidFill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대문</a:t>
                      </a:r>
                      <a:endParaRPr lang="ja-JP" sz="4000" b="1" kern="100" dirty="0">
                        <a:solidFill>
                          <a:srgbClr val="FF00FF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16732522"/>
                  </a:ext>
                </a:extLst>
              </a:tr>
              <a:tr h="1530350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ko-KR" sz="4000" b="1" kern="100"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삼보</a:t>
                      </a:r>
                      <a:r>
                        <a:rPr lang="en-US" sz="4000" b="1" kern="100"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(</a:t>
                      </a:r>
                      <a:r>
                        <a:rPr lang="ko-KR" sz="4000" b="1" kern="100"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三寳</a:t>
                      </a:r>
                      <a:r>
                        <a:rPr lang="en-US" sz="4000" b="1" kern="100"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)</a:t>
                      </a:r>
                      <a:endParaRPr lang="ja-JP" sz="4000" b="1" kern="100"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ko-KR" sz="4000" b="1" kern="100">
                          <a:solidFill>
                            <a:srgbClr val="FF00FF"/>
                          </a:solidFill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자연</a:t>
                      </a:r>
                      <a:endParaRPr lang="ja-JP" sz="4000" b="1" kern="100">
                        <a:solidFill>
                          <a:srgbClr val="FF00FF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ko-KR" sz="4000" b="1" kern="100" dirty="0">
                          <a:solidFill>
                            <a:srgbClr val="FF00FF"/>
                          </a:solidFill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민속</a:t>
                      </a:r>
                      <a:endParaRPr lang="ja-JP" sz="4000" b="1" kern="100" dirty="0">
                        <a:solidFill>
                          <a:srgbClr val="FF00FF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ko-KR" sz="4000" b="1" kern="100" dirty="0">
                          <a:solidFill>
                            <a:srgbClr val="FF00FF"/>
                          </a:solidFill>
                          <a:effectLst/>
                          <a:latin typeface="Batang" panose="02030600000101010101" pitchFamily="18" charset="-127"/>
                          <a:ea typeface="Batang" panose="02030600000101010101" pitchFamily="18" charset="-127"/>
                        </a:rPr>
                        <a:t>언어</a:t>
                      </a:r>
                      <a:endParaRPr lang="ja-JP" sz="4000" b="1" kern="100" dirty="0">
                        <a:solidFill>
                          <a:srgbClr val="FF00FF"/>
                        </a:solidFill>
                        <a:effectLst/>
                        <a:latin typeface="Batang" panose="02030600000101010101" pitchFamily="18" charset="-127"/>
                        <a:ea typeface="Batang" panose="02030600000101010101" pitchFamily="18" charset="-127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73516722"/>
                  </a:ext>
                </a:extLst>
              </a:tr>
            </a:tbl>
          </a:graphicData>
        </a:graphic>
      </p:graphicFrame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F48CA7AF-EE4B-47A8-8305-D950CFE361FD}"/>
              </a:ext>
            </a:extLst>
          </p:cNvPr>
          <p:cNvGrpSpPr/>
          <p:nvPr/>
        </p:nvGrpSpPr>
        <p:grpSpPr>
          <a:xfrm>
            <a:off x="9091455" y="111753"/>
            <a:ext cx="2790982" cy="2062900"/>
            <a:chOff x="9091455" y="111753"/>
            <a:chExt cx="2790982" cy="2062900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21EB7C0A-4B01-4FB9-B52A-D7D06A08F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1455" y="111753"/>
              <a:ext cx="2790982" cy="2062900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88D9FBF7-D5A2-4F46-8F7B-FBB7E6EBB604}"/>
                </a:ext>
              </a:extLst>
            </p:cNvPr>
            <p:cNvSpPr txBox="1"/>
            <p:nvPr/>
          </p:nvSpPr>
          <p:spPr>
            <a:xfrm>
              <a:off x="9876843" y="1615959"/>
              <a:ext cx="1220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FF00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77</a:t>
              </a:r>
              <a:r>
                <a:rPr kumimoji="1" lang="ja-JP" altLang="en-US" dirty="0">
                  <a:solidFill>
                    <a:srgbClr val="FF00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7EEAA67-8360-4496-97F8-BF78A68CFC00}"/>
                </a:ext>
              </a:extLst>
            </p:cNvPr>
            <p:cNvSpPr txBox="1"/>
            <p:nvPr/>
          </p:nvSpPr>
          <p:spPr>
            <a:xfrm>
              <a:off x="9128598" y="753159"/>
              <a:ext cx="2659702" cy="8628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kumimoji="1" lang="ja-JP" altLang="en-US" sz="24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済州島キーワード</a:t>
              </a:r>
              <a:endParaRPr kumimoji="1" lang="en-US" altLang="ja-JP" sz="2400" b="1" dirty="0">
                <a:solidFill>
                  <a:schemeClr val="accent1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>
                <a:lnSpc>
                  <a:spcPts val="3200"/>
                </a:lnSpc>
              </a:pPr>
              <a:r>
                <a:rPr kumimoji="1" lang="ko-KR" altLang="en-US" sz="2400" b="1" dirty="0">
                  <a:solidFill>
                    <a:srgbClr val="FF0000"/>
                  </a:solidFill>
                  <a:latin typeface="Batang" panose="02030600000101010101" pitchFamily="18" charset="-127"/>
                  <a:ea typeface="Batang" panose="02030600000101010101" pitchFamily="18" charset="-127"/>
                </a:rPr>
                <a:t>삼다 삼무 삼포</a:t>
              </a:r>
              <a:endParaRPr kumimoji="1" lang="ja-JP" altLang="en-US" sz="24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205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6872F45D-F4F0-4A81-820E-91421FBC114F}"/>
              </a:ext>
            </a:extLst>
          </p:cNvPr>
          <p:cNvSpPr/>
          <p:nvPr/>
        </p:nvSpPr>
        <p:spPr>
          <a:xfrm>
            <a:off x="819150" y="457200"/>
            <a:ext cx="2381250" cy="6191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ja-JP" sz="2400" b="1" dirty="0">
                <a:solidFill>
                  <a:srgbClr val="0070C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광해군  </a:t>
            </a:r>
            <a:r>
              <a:rPr lang="ko-KR" altLang="ja-JP" sz="2400" b="1" dirty="0">
                <a:solidFill>
                  <a:srgbClr val="0070C0"/>
                </a:solidFill>
                <a:ea typeface="ＭＳ 明朝" panose="02020609040205080304" pitchFamily="17" charset="-128"/>
                <a:cs typeface="Batang" panose="02030600000101010101" pitchFamily="18" charset="-127"/>
              </a:rPr>
              <a:t>光海君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8DC99F0-59FE-4CED-8DDB-53462EE56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32" y="1253681"/>
            <a:ext cx="2442263" cy="161189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1D6BE3F-F38A-44BC-9AC6-E019A685EA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079" y="1654063"/>
            <a:ext cx="2552700" cy="1790700"/>
          </a:xfrm>
          <a:prstGeom prst="rect">
            <a:avLst/>
          </a:prstGeom>
        </p:spPr>
      </p:pic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F2290A2F-6BF0-4B77-B39B-2DB2501BD991}"/>
              </a:ext>
            </a:extLst>
          </p:cNvPr>
          <p:cNvGrpSpPr/>
          <p:nvPr/>
        </p:nvGrpSpPr>
        <p:grpSpPr>
          <a:xfrm>
            <a:off x="9091455" y="-40647"/>
            <a:ext cx="2790982" cy="2062900"/>
            <a:chOff x="9091455" y="111753"/>
            <a:chExt cx="2790982" cy="2062900"/>
          </a:xfrm>
        </p:grpSpPr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284ADDEE-2EDC-4E0E-B738-25774ECBB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1455" y="111753"/>
              <a:ext cx="2790982" cy="2062900"/>
            </a:xfrm>
            <a:prstGeom prst="rect">
              <a:avLst/>
            </a:prstGeom>
          </p:spPr>
        </p:pic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00820138-E185-47E1-BF83-0FBF9864EDDE}"/>
                </a:ext>
              </a:extLst>
            </p:cNvPr>
            <p:cNvSpPr txBox="1"/>
            <p:nvPr/>
          </p:nvSpPr>
          <p:spPr>
            <a:xfrm>
              <a:off x="9876843" y="1615959"/>
              <a:ext cx="1220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FF00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77</a:t>
              </a:r>
              <a:r>
                <a:rPr kumimoji="1" lang="ja-JP" altLang="en-US" dirty="0">
                  <a:solidFill>
                    <a:srgbClr val="FF00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4993D3AB-42B4-43D2-AEE8-5E757BCE535D}"/>
                </a:ext>
              </a:extLst>
            </p:cNvPr>
            <p:cNvSpPr txBox="1"/>
            <p:nvPr/>
          </p:nvSpPr>
          <p:spPr>
            <a:xfrm>
              <a:off x="9128598" y="753159"/>
              <a:ext cx="2659702" cy="8628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kumimoji="1" lang="ja-JP" altLang="en-US" sz="24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済州島キーワード</a:t>
              </a:r>
              <a:endParaRPr kumimoji="1" lang="en-US" altLang="ja-JP" sz="2400" b="1" dirty="0">
                <a:solidFill>
                  <a:schemeClr val="accent1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>
                <a:lnSpc>
                  <a:spcPts val="3200"/>
                </a:lnSpc>
              </a:pPr>
              <a:r>
                <a:rPr kumimoji="1" lang="ko-KR" altLang="en-US" sz="2400" b="1" dirty="0">
                  <a:solidFill>
                    <a:srgbClr val="FF0000"/>
                  </a:solidFill>
                  <a:latin typeface="Batang" panose="02030600000101010101" pitchFamily="18" charset="-127"/>
                  <a:ea typeface="Batang" panose="02030600000101010101" pitchFamily="18" charset="-127"/>
                </a:rPr>
                <a:t>귀양살이</a:t>
              </a:r>
              <a:endParaRPr kumimoji="1" lang="ja-JP" altLang="en-US" sz="24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pic>
        <p:nvPicPr>
          <p:cNvPr id="22" name="図 21">
            <a:extLst>
              <a:ext uri="{FF2B5EF4-FFF2-40B4-BE49-F238E27FC236}">
                <a16:creationId xmlns:a16="http://schemas.microsoft.com/office/drawing/2014/main" id="{CBD948D7-15DF-4391-800A-6DF3CBC226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756" y="159378"/>
            <a:ext cx="1847320" cy="3517297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862761C1-89B8-44B7-9731-506861B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1" r="13269" b="32559"/>
          <a:stretch/>
        </p:blipFill>
        <p:spPr>
          <a:xfrm>
            <a:off x="9943517" y="2221161"/>
            <a:ext cx="1856370" cy="1670161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3B282549-FB9D-4327-B2F1-1556D046D0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836" y="4617076"/>
            <a:ext cx="3545241" cy="19941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8F113B14-3F15-4133-A8AD-8C2314688E54}"/>
              </a:ext>
            </a:extLst>
          </p:cNvPr>
          <p:cNvSpPr/>
          <p:nvPr/>
        </p:nvSpPr>
        <p:spPr>
          <a:xfrm>
            <a:off x="9682161" y="3644397"/>
            <a:ext cx="2254463" cy="6191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rgbClr val="0070C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최익현崔 益鉉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DA3196B-5B4D-4219-AA0E-8B42C4507177}"/>
              </a:ext>
            </a:extLst>
          </p:cNvPr>
          <p:cNvSpPr txBox="1"/>
          <p:nvPr/>
        </p:nvSpPr>
        <p:spPr>
          <a:xfrm flipH="1">
            <a:off x="8963292" y="4230131"/>
            <a:ext cx="3228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2020</a:t>
            </a: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</a:t>
            </a:r>
            <a:r>
              <a:rPr kumimoji="1"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10</a:t>
            </a: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月のスライド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C061417-7BCF-4A08-8FA2-C906DFCAC7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7" t="9860" r="22300" b="28056"/>
          <a:stretch/>
        </p:blipFill>
        <p:spPr>
          <a:xfrm>
            <a:off x="713955" y="3545921"/>
            <a:ext cx="1669360" cy="2795705"/>
          </a:xfrm>
          <a:prstGeom prst="rect">
            <a:avLst/>
          </a:prstGeom>
        </p:spPr>
      </p:pic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C66B4F1F-8190-4E92-B062-0415ACD08E4A}"/>
              </a:ext>
            </a:extLst>
          </p:cNvPr>
          <p:cNvSpPr/>
          <p:nvPr/>
        </p:nvSpPr>
        <p:spPr>
          <a:xfrm>
            <a:off x="1394963" y="5781675"/>
            <a:ext cx="2305050" cy="6191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err="1">
                <a:solidFill>
                  <a:srgbClr val="0070C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정난주</a:t>
            </a:r>
            <a:r>
              <a:rPr lang="ko-KR" altLang="en-US" sz="2400" b="1" dirty="0">
                <a:solidFill>
                  <a:srgbClr val="0070C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 丁蘭珠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23887997-9804-48CB-BF1C-0455A5DEAE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814" y="3644397"/>
            <a:ext cx="4117285" cy="21016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D6EFFCAA-4DAC-4243-8C0F-80E6AD5B7204}"/>
              </a:ext>
            </a:extLst>
          </p:cNvPr>
          <p:cNvSpPr/>
          <p:nvPr/>
        </p:nvSpPr>
        <p:spPr>
          <a:xfrm>
            <a:off x="5804456" y="2746678"/>
            <a:ext cx="3576640" cy="6191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err="1">
                <a:solidFill>
                  <a:srgbClr val="0070C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추사김정희</a:t>
            </a:r>
            <a:r>
              <a:rPr lang="ko-KR" altLang="en-US" sz="2400" b="1" dirty="0">
                <a:solidFill>
                  <a:srgbClr val="0070C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　秋史金正喜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D96B2C0B-C64F-4EF4-A763-9275A6A7609B}"/>
              </a:ext>
            </a:extLst>
          </p:cNvPr>
          <p:cNvSpPr txBox="1"/>
          <p:nvPr/>
        </p:nvSpPr>
        <p:spPr>
          <a:xfrm flipH="1">
            <a:off x="4381021" y="5791200"/>
            <a:ext cx="3228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2021</a:t>
            </a: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</a:t>
            </a:r>
            <a:r>
              <a:rPr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5</a:t>
            </a: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月のスライド</a:t>
            </a:r>
          </a:p>
        </p:txBody>
      </p:sp>
    </p:spTree>
    <p:extLst>
      <p:ext uri="{BB962C8B-B14F-4D97-AF65-F5344CB8AC3E}">
        <p14:creationId xmlns:p14="http://schemas.microsoft.com/office/powerpoint/2010/main" val="146963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オンライン メディア 7" title="‘원초적 진구’ 김지원 실망시키는 임정은과의 ‘동굴 베드신’ @태양을 삼켜라 1회 20090709">
            <a:hlinkClick r:id="" action="ppaction://media"/>
            <a:extLst>
              <a:ext uri="{FF2B5EF4-FFF2-40B4-BE49-F238E27FC236}">
                <a16:creationId xmlns:a16="http://schemas.microsoft.com/office/drawing/2014/main" id="{05042065-7855-411F-94FC-24DEE5A6485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03700" y="1184559"/>
            <a:ext cx="9482348" cy="5357527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C58994FB-C404-4052-8932-4D0410B9007B}"/>
              </a:ext>
            </a:extLst>
          </p:cNvPr>
          <p:cNvGrpSpPr/>
          <p:nvPr/>
        </p:nvGrpSpPr>
        <p:grpSpPr>
          <a:xfrm>
            <a:off x="9301005" y="-101879"/>
            <a:ext cx="2790982" cy="2062900"/>
            <a:chOff x="9091455" y="111753"/>
            <a:chExt cx="2790982" cy="206290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E9B8A698-F2CF-401D-841F-4B2248748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1455" y="111753"/>
              <a:ext cx="2790982" cy="2062900"/>
            </a:xfrm>
            <a:prstGeom prst="rect">
              <a:avLst/>
            </a:prstGeom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B2A4F2B-64B4-45DE-AD58-E5DE177EBFE6}"/>
                </a:ext>
              </a:extLst>
            </p:cNvPr>
            <p:cNvSpPr txBox="1"/>
            <p:nvPr/>
          </p:nvSpPr>
          <p:spPr>
            <a:xfrm>
              <a:off x="9876843" y="1615959"/>
              <a:ext cx="1220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FF00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74</a:t>
              </a:r>
              <a:r>
                <a:rPr kumimoji="1" lang="ja-JP" altLang="en-US" dirty="0">
                  <a:solidFill>
                    <a:srgbClr val="FF00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6187B423-6B0A-4737-AD16-2A6C9B8D6246}"/>
                </a:ext>
              </a:extLst>
            </p:cNvPr>
            <p:cNvSpPr txBox="1"/>
            <p:nvPr/>
          </p:nvSpPr>
          <p:spPr>
            <a:xfrm>
              <a:off x="9128598" y="753159"/>
              <a:ext cx="2659702" cy="8628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kumimoji="1" lang="ja-JP" altLang="en-US" sz="24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済州島キーワード</a:t>
              </a:r>
              <a:endParaRPr kumimoji="1" lang="en-US" altLang="ja-JP" sz="2400" b="1" dirty="0">
                <a:solidFill>
                  <a:schemeClr val="accent1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>
                <a:lnSpc>
                  <a:spcPts val="3200"/>
                </a:lnSpc>
              </a:pPr>
              <a:r>
                <a:rPr kumimoji="1" lang="ko-KR" altLang="en-US" sz="2400" b="1" dirty="0" err="1">
                  <a:solidFill>
                    <a:srgbClr val="FF0000"/>
                  </a:solidFill>
                  <a:latin typeface="Batang" panose="02030600000101010101" pitchFamily="18" charset="-127"/>
                  <a:ea typeface="Batang" panose="02030600000101010101" pitchFamily="18" charset="-127"/>
                </a:rPr>
                <a:t>숨비소리</a:t>
              </a:r>
              <a:endParaRPr kumimoji="1" lang="ja-JP" altLang="en-US" sz="24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42D43A4-AA6B-4F46-AC3A-CE3CA78E720C}"/>
              </a:ext>
            </a:extLst>
          </p:cNvPr>
          <p:cNvSpPr txBox="1"/>
          <p:nvPr/>
        </p:nvSpPr>
        <p:spPr>
          <a:xfrm>
            <a:off x="2743200" y="436007"/>
            <a:ext cx="471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1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イム</a:t>
            </a:r>
            <a:r>
              <a:rPr lang="ja-JP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・</a:t>
            </a:r>
            <a:r>
              <a:rPr lang="ja-JP" altLang="ja-JP" sz="18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ジョンウンさん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1842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42D43A4-AA6B-4F46-AC3A-CE3CA78E720C}"/>
              </a:ext>
            </a:extLst>
          </p:cNvPr>
          <p:cNvSpPr txBox="1"/>
          <p:nvPr/>
        </p:nvSpPr>
        <p:spPr>
          <a:xfrm>
            <a:off x="171450" y="724584"/>
            <a:ext cx="815975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ja-JP" sz="32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해녀</a:t>
            </a:r>
            <a:r>
              <a:rPr lang="ko-KR" altLang="ja-JP" sz="32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32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항쟁은</a:t>
            </a:r>
            <a:r>
              <a:rPr lang="en-US" altLang="ja-JP" sz="3200" dirty="0">
                <a:effectLst/>
                <a:latin typeface="ＭＳ 明朝" panose="02020609040205080304" pitchFamily="17" charset="-128"/>
                <a:cs typeface="Times New Roman" panose="02020603050405020304" pitchFamily="18" charset="0"/>
              </a:rPr>
              <a:t> 1932</a:t>
            </a:r>
            <a:r>
              <a:rPr lang="ko-KR" altLang="ja-JP" sz="32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년</a:t>
            </a:r>
            <a:r>
              <a:rPr lang="ko-KR" altLang="ja-JP" sz="32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32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구좌면</a:t>
            </a:r>
            <a:r>
              <a:rPr lang="en-US" altLang="ja-JP" sz="3200" dirty="0">
                <a:effectLst/>
                <a:latin typeface="ＭＳ 明朝" panose="02020609040205080304" pitchFamily="17" charset="-128"/>
                <a:cs typeface="Times New Roman" panose="02020603050405020304" pitchFamily="18" charset="0"/>
              </a:rPr>
              <a:t>, </a:t>
            </a:r>
            <a:r>
              <a:rPr lang="ko-KR" altLang="ja-JP" sz="32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성산면</a:t>
            </a:r>
            <a:r>
              <a:rPr lang="en-US" altLang="ja-JP" sz="3200" dirty="0">
                <a:effectLst/>
                <a:latin typeface="ＭＳ 明朝" panose="02020609040205080304" pitchFamily="17" charset="-128"/>
                <a:cs typeface="Times New Roman" panose="02020603050405020304" pitchFamily="18" charset="0"/>
              </a:rPr>
              <a:t>, </a:t>
            </a:r>
            <a:r>
              <a:rPr lang="ko-KR" altLang="ja-JP" sz="3200" dirty="0" err="1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우도면</a:t>
            </a:r>
            <a:r>
              <a:rPr lang="ko-KR" altLang="ja-JP" sz="32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32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일대에서</a:t>
            </a:r>
            <a:r>
              <a:rPr lang="ko-KR" altLang="ja-JP" sz="32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32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일제의</a:t>
            </a:r>
            <a:r>
              <a:rPr lang="ko-KR" altLang="ja-JP" sz="32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32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식민지</a:t>
            </a:r>
            <a:r>
              <a:rPr lang="ko-KR" altLang="ja-JP" sz="32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32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수탈</a:t>
            </a:r>
            <a:r>
              <a:rPr lang="ko-KR" altLang="ja-JP" sz="32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32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정책과</a:t>
            </a:r>
            <a:r>
              <a:rPr lang="ko-KR" altLang="ja-JP" sz="32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32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민족적</a:t>
            </a:r>
            <a:r>
              <a:rPr lang="ko-KR" altLang="ja-JP" sz="32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32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차별에</a:t>
            </a:r>
            <a:r>
              <a:rPr lang="ko-KR" altLang="ja-JP" sz="32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32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항거하여</a:t>
            </a:r>
            <a:r>
              <a:rPr lang="ko-KR" altLang="ja-JP" sz="32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32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제주</a:t>
            </a:r>
            <a:r>
              <a:rPr lang="ko-KR" altLang="ja-JP" sz="32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32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지역</a:t>
            </a:r>
            <a:r>
              <a:rPr lang="ko-KR" altLang="ja-JP" sz="32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32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해녀들이</a:t>
            </a:r>
            <a:r>
              <a:rPr lang="ko-KR" altLang="ja-JP" sz="32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32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일으킨</a:t>
            </a:r>
            <a:r>
              <a:rPr lang="ko-KR" altLang="ja-JP" sz="32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32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국내</a:t>
            </a:r>
            <a:r>
              <a:rPr lang="ko-KR" altLang="ja-JP" sz="32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32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최대</a:t>
            </a:r>
            <a:r>
              <a:rPr lang="ko-KR" altLang="ja-JP" sz="32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32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규모의</a:t>
            </a:r>
            <a:r>
              <a:rPr lang="ko-KR" altLang="ja-JP" sz="32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32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여성</a:t>
            </a:r>
            <a:r>
              <a:rPr lang="ko-KR" altLang="ja-JP" sz="32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32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항일</a:t>
            </a:r>
            <a:r>
              <a:rPr lang="ko-KR" altLang="ja-JP" sz="32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32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운동이다</a:t>
            </a:r>
            <a:r>
              <a:rPr lang="en-US" altLang="ja-JP" sz="3200" dirty="0">
                <a:effectLst/>
                <a:latin typeface="ＭＳ 明朝" panose="02020609040205080304" pitchFamily="17" charset="-128"/>
                <a:cs typeface="Times New Roman" panose="02020603050405020304" pitchFamily="18" charset="0"/>
              </a:rPr>
              <a:t>. </a:t>
            </a:r>
            <a:r>
              <a:rPr lang="ko-KR" altLang="ja-JP" sz="32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제주</a:t>
            </a:r>
            <a:r>
              <a:rPr lang="ko-KR" altLang="ja-JP" sz="32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32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해녀</a:t>
            </a:r>
            <a:r>
              <a:rPr lang="ko-KR" altLang="ja-JP" sz="32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32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항일</a:t>
            </a:r>
            <a:r>
              <a:rPr lang="ko-KR" altLang="ja-JP" sz="32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32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운동</a:t>
            </a:r>
            <a:r>
              <a:rPr lang="ko-KR" altLang="ja-JP" sz="32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32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기념</a:t>
            </a:r>
            <a:r>
              <a:rPr lang="ko-KR" altLang="ja-JP" sz="32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32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공원은</a:t>
            </a:r>
            <a:r>
              <a:rPr lang="en-US" altLang="ja-JP" sz="3200" dirty="0">
                <a:effectLst/>
                <a:latin typeface="ＭＳ 明朝" panose="02020609040205080304" pitchFamily="17" charset="-128"/>
                <a:cs typeface="Times New Roman" panose="02020603050405020304" pitchFamily="18" charset="0"/>
              </a:rPr>
              <a:t> 1932</a:t>
            </a:r>
            <a:r>
              <a:rPr lang="ko-KR" altLang="ja-JP" sz="32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년</a:t>
            </a:r>
            <a:r>
              <a:rPr lang="en-US" altLang="ja-JP" sz="3200" dirty="0">
                <a:effectLst/>
                <a:latin typeface="ＭＳ 明朝" panose="02020609040205080304" pitchFamily="17" charset="-128"/>
                <a:cs typeface="Times New Roman" panose="02020603050405020304" pitchFamily="18" charset="0"/>
              </a:rPr>
              <a:t> 1</a:t>
            </a:r>
            <a:r>
              <a:rPr lang="ko-KR" altLang="ja-JP" sz="32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월</a:t>
            </a:r>
            <a:r>
              <a:rPr lang="en-US" altLang="ja-JP" sz="3200" dirty="0">
                <a:effectLst/>
                <a:latin typeface="ＭＳ 明朝" panose="02020609040205080304" pitchFamily="17" charset="-128"/>
                <a:cs typeface="Times New Roman" panose="02020603050405020304" pitchFamily="18" charset="0"/>
              </a:rPr>
              <a:t> 12</a:t>
            </a:r>
            <a:r>
              <a:rPr lang="ko-KR" altLang="ja-JP" sz="32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일</a:t>
            </a:r>
            <a:r>
              <a:rPr lang="ko-KR" altLang="ja-JP" sz="32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32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제주</a:t>
            </a:r>
            <a:r>
              <a:rPr lang="ko-KR" altLang="ja-JP" sz="32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32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동부</a:t>
            </a:r>
            <a:r>
              <a:rPr lang="ko-KR" altLang="ja-JP" sz="32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32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지역</a:t>
            </a:r>
            <a:r>
              <a:rPr lang="ko-KR" altLang="ja-JP" sz="32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32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해녀들이</a:t>
            </a:r>
            <a:r>
              <a:rPr lang="ko-KR" altLang="ja-JP" sz="32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32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총집결해</a:t>
            </a:r>
            <a:r>
              <a:rPr lang="ko-KR" altLang="ja-JP" sz="32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32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항쟁을</a:t>
            </a:r>
            <a:r>
              <a:rPr lang="ko-KR" altLang="ja-JP" sz="32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32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벌였던</a:t>
            </a:r>
            <a:r>
              <a:rPr lang="ko-KR" altLang="ja-JP" sz="32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32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속칭</a:t>
            </a:r>
            <a:r>
              <a:rPr lang="en-US" altLang="ja-JP" sz="3200" dirty="0">
                <a:effectLst/>
                <a:latin typeface="ＭＳ 明朝" panose="02020609040205080304" pitchFamily="17" charset="-128"/>
                <a:cs typeface="Times New Roman" panose="02020603050405020304" pitchFamily="18" charset="0"/>
              </a:rPr>
              <a:t> ‘</a:t>
            </a:r>
            <a:r>
              <a:rPr lang="ko-KR" altLang="ja-JP" sz="3200" dirty="0" err="1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연두막</a:t>
            </a:r>
            <a:r>
              <a:rPr lang="ko-KR" altLang="ja-JP" sz="32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32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동산</a:t>
            </a:r>
            <a:r>
              <a:rPr lang="ko-KR" altLang="ja-JP" sz="32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’</a:t>
            </a:r>
            <a:r>
              <a:rPr lang="ko-KR" altLang="ja-JP" sz="32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32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일대를</a:t>
            </a:r>
            <a:r>
              <a:rPr lang="ko-KR" altLang="ja-JP" sz="32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32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역사적인</a:t>
            </a:r>
            <a:r>
              <a:rPr lang="ko-KR" altLang="ja-JP" sz="32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32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성소로</a:t>
            </a:r>
            <a:r>
              <a:rPr lang="ko-KR" altLang="ja-JP" sz="32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32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가꾼</a:t>
            </a:r>
            <a:r>
              <a:rPr lang="ko-KR" altLang="ja-JP" sz="3200" dirty="0">
                <a:effectLst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32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공원이다</a:t>
            </a:r>
            <a:r>
              <a:rPr lang="en-US" altLang="ja-JP" sz="3200" dirty="0">
                <a:effectLst/>
                <a:latin typeface="ＭＳ 明朝" panose="02020609040205080304" pitchFamily="17" charset="-128"/>
                <a:cs typeface="Times New Roman" panose="02020603050405020304" pitchFamily="18" charset="0"/>
              </a:rPr>
              <a:t>.</a:t>
            </a:r>
            <a:endParaRPr kumimoji="1" lang="ja-JP" altLang="en-US" sz="3200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14B510FC-960F-4F7D-87C1-F9F8EF020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011" y="-38702"/>
            <a:ext cx="2691342" cy="190440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D3EB75C-095E-495D-9C0C-A7B5C5B8DA02}"/>
              </a:ext>
            </a:extLst>
          </p:cNvPr>
          <p:cNvSpPr txBox="1"/>
          <p:nvPr/>
        </p:nvSpPr>
        <p:spPr>
          <a:xfrm>
            <a:off x="9848322" y="533907"/>
            <a:ext cx="2343678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600"/>
              </a:lnSpc>
            </a:pPr>
            <a:r>
              <a:rPr lang="en-US" altLang="ja-JP" sz="2400" kern="100" dirty="0">
                <a:solidFill>
                  <a:schemeClr val="accent1">
                    <a:lumMod val="75000"/>
                  </a:schemeClr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※</a:t>
            </a:r>
            <a:r>
              <a:rPr lang="ja-JP" altLang="en-US" sz="2400" kern="100" dirty="0">
                <a:solidFill>
                  <a:schemeClr val="accent1">
                    <a:lumMod val="75000"/>
                  </a:schemeClr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参考</a:t>
            </a:r>
            <a:r>
              <a:rPr lang="en-US" altLang="ja-JP" sz="2400" kern="100" dirty="0">
                <a:solidFill>
                  <a:schemeClr val="accent1">
                    <a:lumMod val="75000"/>
                  </a:schemeClr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:</a:t>
            </a:r>
          </a:p>
          <a:p>
            <a:pPr algn="just">
              <a:lnSpc>
                <a:spcPts val="2600"/>
              </a:lnSpc>
            </a:pPr>
            <a:r>
              <a:rPr lang="ko-KR" altLang="en-US" sz="2400" kern="100" dirty="0">
                <a:solidFill>
                  <a:schemeClr val="accent1">
                    <a:lumMod val="75000"/>
                  </a:schemeClr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해녀 항쟁</a:t>
            </a:r>
            <a:endParaRPr kumimoji="1" lang="ja-JP" altLang="en-US" sz="2400" dirty="0">
              <a:solidFill>
                <a:schemeClr val="accent1">
                  <a:lumMod val="7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0762FBC-3319-4377-9E56-F3D74EC7E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703" y="1923472"/>
            <a:ext cx="3094650" cy="19044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4168E06-B00B-40AA-A4D8-DEA689672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790" y="3881166"/>
            <a:ext cx="3667760" cy="244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8112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14B510FC-960F-4F7D-87C1-F9F8EF020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011" y="-38702"/>
            <a:ext cx="2691342" cy="190440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D3EB75C-095E-495D-9C0C-A7B5C5B8DA02}"/>
              </a:ext>
            </a:extLst>
          </p:cNvPr>
          <p:cNvSpPr txBox="1"/>
          <p:nvPr/>
        </p:nvSpPr>
        <p:spPr>
          <a:xfrm>
            <a:off x="9825301" y="627748"/>
            <a:ext cx="2343678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600"/>
              </a:lnSpc>
            </a:pPr>
            <a:r>
              <a:rPr lang="en-US" altLang="ja-JP" sz="2400" kern="100" dirty="0">
                <a:solidFill>
                  <a:schemeClr val="accent1">
                    <a:lumMod val="75000"/>
                  </a:schemeClr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※</a:t>
            </a:r>
            <a:r>
              <a:rPr lang="ja-JP" altLang="en-US" sz="2400" kern="100" dirty="0">
                <a:solidFill>
                  <a:schemeClr val="accent1">
                    <a:lumMod val="75000"/>
                  </a:schemeClr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参考</a:t>
            </a:r>
            <a:r>
              <a:rPr lang="en-US" altLang="ja-JP" sz="2400" kern="100" dirty="0">
                <a:solidFill>
                  <a:schemeClr val="accent1">
                    <a:lumMod val="75000"/>
                  </a:schemeClr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:</a:t>
            </a:r>
            <a:r>
              <a:rPr lang="ko-KR" altLang="en-US" sz="2400" kern="100" dirty="0">
                <a:solidFill>
                  <a:schemeClr val="accent1">
                    <a:lumMod val="75000"/>
                  </a:schemeClr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해녀</a:t>
            </a:r>
            <a:endParaRPr kumimoji="1" lang="ja-JP" altLang="en-US" sz="2400" dirty="0">
              <a:solidFill>
                <a:schemeClr val="accent1">
                  <a:lumMod val="7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EFF25FE7-06A8-4AF1-A079-457AF1E72F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" y="366712"/>
            <a:ext cx="6838950" cy="380047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3BC7F72-4985-407F-9E05-21F5118A7A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1982403"/>
            <a:ext cx="4514850" cy="3009900"/>
          </a:xfrm>
          <a:prstGeom prst="rect">
            <a:avLst/>
          </a:prstGeom>
        </p:spPr>
      </p:pic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6B274692-77C9-4FF8-86BD-6D9A6061576B}"/>
              </a:ext>
            </a:extLst>
          </p:cNvPr>
          <p:cNvSpPr/>
          <p:nvPr/>
        </p:nvSpPr>
        <p:spPr>
          <a:xfrm>
            <a:off x="10058927" y="4682740"/>
            <a:ext cx="1876426" cy="6191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ko-KR" altLang="en-US" sz="2400" b="1">
                <a:solidFill>
                  <a:srgbClr val="0070C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해녀박물관</a:t>
            </a:r>
            <a:endParaRPr kumimoji="1" lang="ja-JP" altLang="en-US" sz="2400" b="1" dirty="0">
              <a:solidFill>
                <a:srgbClr val="0070C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072701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14B510FC-960F-4F7D-87C1-F9F8EF020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011" y="-38702"/>
            <a:ext cx="2691342" cy="190440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D3EB75C-095E-495D-9C0C-A7B5C5B8DA02}"/>
              </a:ext>
            </a:extLst>
          </p:cNvPr>
          <p:cNvSpPr txBox="1"/>
          <p:nvPr/>
        </p:nvSpPr>
        <p:spPr>
          <a:xfrm>
            <a:off x="9591675" y="913498"/>
            <a:ext cx="2343678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600"/>
              </a:lnSpc>
            </a:pPr>
            <a:r>
              <a:rPr lang="en-US" altLang="ja-JP" sz="2400" kern="100" dirty="0">
                <a:solidFill>
                  <a:schemeClr val="accent1">
                    <a:lumMod val="75000"/>
                  </a:schemeClr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※</a:t>
            </a:r>
            <a:r>
              <a:rPr lang="ja-JP" altLang="en-US" sz="2400" kern="100" dirty="0">
                <a:solidFill>
                  <a:schemeClr val="accent1">
                    <a:lumMod val="75000"/>
                  </a:schemeClr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参考</a:t>
            </a:r>
            <a:r>
              <a:rPr lang="en-US" altLang="ja-JP" sz="2400" kern="100" dirty="0">
                <a:solidFill>
                  <a:schemeClr val="accent1">
                    <a:lumMod val="75000"/>
                  </a:schemeClr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:</a:t>
            </a:r>
            <a:r>
              <a:rPr lang="ko-KR" altLang="en-US" sz="2400" kern="100" dirty="0">
                <a:solidFill>
                  <a:schemeClr val="accent1">
                    <a:lumMod val="75000"/>
                  </a:schemeClr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해녀</a:t>
            </a:r>
            <a:endParaRPr kumimoji="1" lang="ja-JP" altLang="en-US" sz="2400" dirty="0">
              <a:solidFill>
                <a:schemeClr val="accent1">
                  <a:lumMod val="7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D7B8F9B-A0A5-4D47-80E5-0101110775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9" y="98880"/>
            <a:ext cx="9363754" cy="623626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51A5A4E-C728-4D31-B171-9344C247F9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193" y="2250247"/>
            <a:ext cx="2557160" cy="1917870"/>
          </a:xfrm>
          <a:prstGeom prst="rect">
            <a:avLst/>
          </a:prstGeom>
        </p:spPr>
      </p:pic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40193DEB-85F4-42ED-B82B-25A2D7A6599E}"/>
              </a:ext>
            </a:extLst>
          </p:cNvPr>
          <p:cNvSpPr/>
          <p:nvPr/>
        </p:nvSpPr>
        <p:spPr>
          <a:xfrm>
            <a:off x="10153447" y="3956768"/>
            <a:ext cx="1509263" cy="6191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rgbClr val="0070C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소중이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7222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5C6003CB-1F49-4014-BE4E-07A92FF56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702"/>
            <a:ext cx="9427053" cy="6967822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8E76266-C0DE-44F3-B63C-9DF801F8BA48}"/>
              </a:ext>
            </a:extLst>
          </p:cNvPr>
          <p:cNvSpPr/>
          <p:nvPr/>
        </p:nvSpPr>
        <p:spPr>
          <a:xfrm>
            <a:off x="6350000" y="3169920"/>
            <a:ext cx="2377440" cy="12496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 anchorCtr="0"/>
          <a:lstStyle/>
          <a:p>
            <a:r>
              <a:rPr kumimoji="1" lang="en-US" altLang="ja-JP" sz="2000" dirty="0">
                <a:solidFill>
                  <a:srgbClr val="FF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6</a:t>
            </a:r>
            <a:endParaRPr kumimoji="1" lang="ja-JP" altLang="en-US" sz="2000" dirty="0">
              <a:solidFill>
                <a:srgbClr val="FF000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14B510FC-960F-4F7D-87C1-F9F8EF020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011" y="-38702"/>
            <a:ext cx="2691342" cy="190440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D3EB75C-095E-495D-9C0C-A7B5C5B8DA02}"/>
              </a:ext>
            </a:extLst>
          </p:cNvPr>
          <p:cNvSpPr txBox="1"/>
          <p:nvPr/>
        </p:nvSpPr>
        <p:spPr>
          <a:xfrm>
            <a:off x="9591675" y="913498"/>
            <a:ext cx="2343678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600"/>
              </a:lnSpc>
            </a:pPr>
            <a:r>
              <a:rPr lang="en-US" altLang="ja-JP" sz="2400" kern="100" dirty="0">
                <a:solidFill>
                  <a:schemeClr val="accent1">
                    <a:lumMod val="75000"/>
                  </a:schemeClr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※</a:t>
            </a:r>
            <a:r>
              <a:rPr lang="ja-JP" altLang="en-US" sz="2400" kern="100" dirty="0">
                <a:solidFill>
                  <a:schemeClr val="accent1">
                    <a:lumMod val="75000"/>
                  </a:schemeClr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参考</a:t>
            </a:r>
            <a:r>
              <a:rPr lang="en-US" altLang="ja-JP" sz="2400" kern="100" dirty="0">
                <a:solidFill>
                  <a:schemeClr val="accent1">
                    <a:lumMod val="75000"/>
                  </a:schemeClr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:</a:t>
            </a:r>
            <a:r>
              <a:rPr lang="ko-KR" altLang="en-US" sz="2400" b="1" kern="100" dirty="0">
                <a:solidFill>
                  <a:schemeClr val="accent1">
                    <a:lumMod val="75000"/>
                  </a:schemeClr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해녀</a:t>
            </a:r>
            <a:endParaRPr lang="en-US" altLang="ko-KR" sz="2400" b="1" kern="100" dirty="0">
              <a:solidFill>
                <a:schemeClr val="accent1">
                  <a:lumMod val="75000"/>
                </a:schemeClr>
              </a:solidFill>
              <a:effectLst/>
              <a:latin typeface="游明朝" panose="02020400000000000000" pitchFamily="18" charset="-128"/>
              <a:ea typeface="Batang" panose="02030600000101010101" pitchFamily="18" charset="-127"/>
              <a:cs typeface="Batang" panose="02030600000101010101" pitchFamily="18" charset="-127"/>
            </a:endParaRPr>
          </a:p>
          <a:p>
            <a:pPr algn="just">
              <a:lnSpc>
                <a:spcPts val="2600"/>
              </a:lnSpc>
            </a:pPr>
            <a:r>
              <a:rPr kumimoji="1" lang="ko-KR" altLang="en-US" sz="2400" b="1" kern="100" dirty="0">
                <a:solidFill>
                  <a:schemeClr val="accent1">
                    <a:lumMod val="75000"/>
                  </a:schemeClr>
                </a:solidFill>
                <a:latin typeface="游明朝" panose="02020400000000000000" pitchFamily="18" charset="-128"/>
                <a:ea typeface="Batang" panose="02030600000101010101" pitchFamily="18" charset="-127"/>
              </a:rPr>
              <a:t>물질</a:t>
            </a:r>
            <a:endParaRPr kumimoji="1" lang="ja-JP" altLang="en-US" sz="2400" b="1" dirty="0">
              <a:solidFill>
                <a:schemeClr val="accent1">
                  <a:lumMod val="7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699E122-D370-4462-9876-1C71BFCC4F00}"/>
              </a:ext>
            </a:extLst>
          </p:cNvPr>
          <p:cNvSpPr/>
          <p:nvPr/>
        </p:nvSpPr>
        <p:spPr>
          <a:xfrm>
            <a:off x="5306538" y="4460240"/>
            <a:ext cx="1165382" cy="12496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 anchorCtr="0"/>
          <a:lstStyle/>
          <a:p>
            <a:r>
              <a:rPr kumimoji="1" lang="en-US" altLang="ja-JP" sz="2000" dirty="0">
                <a:solidFill>
                  <a:srgbClr val="FF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7</a:t>
            </a:r>
            <a:endParaRPr kumimoji="1" lang="ja-JP" altLang="en-US" sz="2000" dirty="0">
              <a:solidFill>
                <a:srgbClr val="FF000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CBB2B7D-B9E1-46DF-A813-D28B749EC17E}"/>
              </a:ext>
            </a:extLst>
          </p:cNvPr>
          <p:cNvSpPr/>
          <p:nvPr/>
        </p:nvSpPr>
        <p:spPr>
          <a:xfrm>
            <a:off x="275829" y="3899535"/>
            <a:ext cx="1333896" cy="9486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 anchorCtr="0"/>
          <a:lstStyle/>
          <a:p>
            <a:r>
              <a:rPr kumimoji="1" lang="en-US" altLang="ja-JP" sz="2000" dirty="0">
                <a:solidFill>
                  <a:srgbClr val="FF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8</a:t>
            </a:r>
            <a:endParaRPr kumimoji="1" lang="ja-JP" altLang="en-US" sz="2000" dirty="0">
              <a:solidFill>
                <a:srgbClr val="FF000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D27E9AC-C01C-43E4-9327-B1DD5933DCA4}"/>
              </a:ext>
            </a:extLst>
          </p:cNvPr>
          <p:cNvSpPr/>
          <p:nvPr/>
        </p:nvSpPr>
        <p:spPr>
          <a:xfrm>
            <a:off x="66675" y="5085080"/>
            <a:ext cx="1047750" cy="12496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 anchorCtr="0"/>
          <a:lstStyle/>
          <a:p>
            <a:r>
              <a:rPr kumimoji="1" lang="en-US" altLang="ja-JP" sz="2000" dirty="0">
                <a:solidFill>
                  <a:srgbClr val="FF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9</a:t>
            </a:r>
            <a:endParaRPr kumimoji="1" lang="ja-JP" altLang="en-US" sz="2000" dirty="0">
              <a:solidFill>
                <a:srgbClr val="FF000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36BB66EC-33DE-465B-8E34-74843E022FC0}"/>
              </a:ext>
            </a:extLst>
          </p:cNvPr>
          <p:cNvSpPr/>
          <p:nvPr/>
        </p:nvSpPr>
        <p:spPr>
          <a:xfrm>
            <a:off x="1885554" y="4937760"/>
            <a:ext cx="879394" cy="12496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 anchorCtr="0"/>
          <a:lstStyle/>
          <a:p>
            <a:r>
              <a:rPr lang="en-US" altLang="ja-JP" sz="2000" dirty="0">
                <a:solidFill>
                  <a:srgbClr val="FF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10</a:t>
            </a:r>
            <a:endParaRPr kumimoji="1" lang="ja-JP" altLang="en-US" sz="2000" dirty="0">
              <a:solidFill>
                <a:srgbClr val="FF000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285E32C-CB4F-445D-B864-732CDE1DF3B7}"/>
              </a:ext>
            </a:extLst>
          </p:cNvPr>
          <p:cNvSpPr/>
          <p:nvPr/>
        </p:nvSpPr>
        <p:spPr>
          <a:xfrm>
            <a:off x="2839035" y="4661535"/>
            <a:ext cx="1333896" cy="9486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 anchorCtr="0"/>
          <a:lstStyle/>
          <a:p>
            <a:r>
              <a:rPr lang="en-US" altLang="ja-JP" sz="2000" dirty="0">
                <a:solidFill>
                  <a:srgbClr val="FF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11</a:t>
            </a:r>
            <a:endParaRPr kumimoji="1" lang="ja-JP" altLang="en-US" sz="2000" dirty="0">
              <a:solidFill>
                <a:srgbClr val="FF000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F461EEA-1309-4AA0-BA2D-ADD840DCD280}"/>
              </a:ext>
            </a:extLst>
          </p:cNvPr>
          <p:cNvSpPr/>
          <p:nvPr/>
        </p:nvSpPr>
        <p:spPr>
          <a:xfrm>
            <a:off x="1210143" y="2958465"/>
            <a:ext cx="1809282" cy="9486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 anchorCtr="0"/>
          <a:lstStyle/>
          <a:p>
            <a:r>
              <a:rPr kumimoji="1" lang="en-US" altLang="ja-JP" sz="2000" dirty="0">
                <a:solidFill>
                  <a:srgbClr val="FF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12</a:t>
            </a:r>
            <a:endParaRPr kumimoji="1" lang="ja-JP" altLang="en-US" sz="2000" dirty="0">
              <a:solidFill>
                <a:srgbClr val="FF000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33786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59EB21A-5D0D-49A0-8348-A78C561FE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841" y="0"/>
            <a:ext cx="92123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0593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4D89A629-981C-43E9-8874-7D3958D02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011" y="-38702"/>
            <a:ext cx="2691342" cy="19044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A4C5454-9E9F-4D72-9007-83442EF4C7EA}"/>
              </a:ext>
            </a:extLst>
          </p:cNvPr>
          <p:cNvSpPr txBox="1"/>
          <p:nvPr/>
        </p:nvSpPr>
        <p:spPr>
          <a:xfrm>
            <a:off x="9591676" y="695325"/>
            <a:ext cx="234367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600"/>
              </a:lnSpc>
            </a:pPr>
            <a:r>
              <a:rPr lang="en-US" altLang="ja-JP" sz="2400" kern="100" dirty="0">
                <a:solidFill>
                  <a:schemeClr val="accent1">
                    <a:lumMod val="75000"/>
                  </a:schemeClr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※</a:t>
            </a:r>
            <a:r>
              <a:rPr lang="ja-JP" altLang="en-US" sz="2400" kern="100" dirty="0">
                <a:solidFill>
                  <a:schemeClr val="accent1">
                    <a:lumMod val="75000"/>
                  </a:schemeClr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参考</a:t>
            </a:r>
            <a:r>
              <a:rPr lang="en-US" altLang="ja-JP" sz="2400" kern="100" dirty="0">
                <a:solidFill>
                  <a:schemeClr val="accent1">
                    <a:lumMod val="75000"/>
                  </a:schemeClr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:</a:t>
            </a:r>
            <a:r>
              <a:rPr lang="ja-JP" altLang="en-US" sz="2400" kern="100" dirty="0">
                <a:solidFill>
                  <a:schemeClr val="accent1">
                    <a:lumMod val="75000"/>
                  </a:schemeClr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撮影地</a:t>
            </a:r>
            <a:endParaRPr lang="en-US" altLang="ja-JP" sz="2400" kern="100" dirty="0">
              <a:solidFill>
                <a:schemeClr val="accent1">
                  <a:lumMod val="75000"/>
                </a:schemeClr>
              </a:solidFill>
              <a:effectLst/>
              <a:latin typeface="游明朝" panose="02020400000000000000" pitchFamily="18" charset="-128"/>
              <a:ea typeface="Batang" panose="02030600000101010101" pitchFamily="18" charset="-127"/>
              <a:cs typeface="Batang" panose="02030600000101010101" pitchFamily="18" charset="-127"/>
            </a:endParaRPr>
          </a:p>
          <a:p>
            <a:pPr algn="just">
              <a:lnSpc>
                <a:spcPts val="2600"/>
              </a:lnSpc>
            </a:pPr>
            <a:r>
              <a:rPr lang="ko-KR" altLang="ja-JP" sz="2400" kern="100" dirty="0">
                <a:solidFill>
                  <a:schemeClr val="accent1">
                    <a:lumMod val="75000"/>
                  </a:schemeClr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태양을</a:t>
            </a:r>
            <a:r>
              <a:rPr lang="ko-KR" altLang="ja-JP" sz="2400" kern="100" dirty="0">
                <a:solidFill>
                  <a:schemeClr val="accent1">
                    <a:lumMod val="75000"/>
                  </a:schemeClr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2400" kern="100" dirty="0">
                <a:solidFill>
                  <a:schemeClr val="accent1">
                    <a:lumMod val="75000"/>
                  </a:schemeClr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삼켜라</a:t>
            </a:r>
            <a:endParaRPr lang="ja-JP" altLang="ja-JP" sz="2400" kern="100" dirty="0">
              <a:solidFill>
                <a:schemeClr val="accent1">
                  <a:lumMod val="75000"/>
                </a:schemeClr>
              </a:solidFill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ts val="2600"/>
              </a:lnSpc>
            </a:pPr>
            <a:r>
              <a:rPr lang="ko-KR" altLang="ja-JP" sz="2400" dirty="0">
                <a:solidFill>
                  <a:schemeClr val="accent1">
                    <a:lumMod val="75000"/>
                  </a:schemeClr>
                </a:solidFill>
                <a:effectLst/>
                <a:latin typeface="HG丸ｺﾞｼｯｸM-PRO" panose="020F0600000000000000" pitchFamily="50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太陽</a:t>
            </a:r>
            <a:r>
              <a:rPr lang="ja-JP" altLang="ja-JP" sz="2400" dirty="0">
                <a:solidFill>
                  <a:schemeClr val="accent1">
                    <a:lumMod val="75000"/>
                  </a:schemeClr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をのみこめ</a:t>
            </a:r>
            <a:endParaRPr kumimoji="1" lang="ja-JP" altLang="en-US" sz="2400" dirty="0">
              <a:solidFill>
                <a:schemeClr val="accent1">
                  <a:lumMod val="7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2D6AE186-6A7C-4C57-8E5B-B781AFA42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198"/>
            <a:ext cx="5238750" cy="360997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1332DB8-DD4E-4443-865D-BBE15008B5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050" y="3436144"/>
            <a:ext cx="2109787" cy="321191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F5113FB-538C-441D-BF29-4AF3441208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4673" y="2013857"/>
            <a:ext cx="6632109" cy="476626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59725F9-3C7B-4D67-83D6-FDF29E673C25}"/>
              </a:ext>
            </a:extLst>
          </p:cNvPr>
          <p:cNvSpPr txBox="1"/>
          <p:nvPr/>
        </p:nvSpPr>
        <p:spPr>
          <a:xfrm>
            <a:off x="5454673" y="715275"/>
            <a:ext cx="3935693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ts val="1400"/>
              </a:lnSpc>
            </a:pPr>
            <a:r>
              <a:rPr lang="ko-KR" altLang="ja-JP" sz="2000" b="1" kern="100" dirty="0" err="1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셔인빌럭</a:t>
            </a:r>
            <a:r>
              <a:rPr lang="ko-KR" altLang="ja-JP" sz="2000" b="1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000" b="1" kern="100" dirty="0" err="1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셔리리</a:t>
            </a:r>
            <a:r>
              <a:rPr lang="ko-KR" altLang="ja-JP" sz="2000" b="1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2000" b="1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리조트</a:t>
            </a:r>
            <a:endParaRPr lang="ja-JP" altLang="ja-JP" sz="20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indent="152400" algn="l">
              <a:lnSpc>
                <a:spcPts val="1400"/>
              </a:lnSpc>
            </a:pPr>
            <a:endParaRPr lang="en-US" altLang="ko-KR" sz="2000" kern="100" dirty="0">
              <a:latin typeface="游明朝" panose="02020400000000000000" pitchFamily="18" charset="-128"/>
              <a:ea typeface="Batang" panose="02030600000101010101" pitchFamily="18" charset="-127"/>
              <a:cs typeface="Batang" panose="02030600000101010101" pitchFamily="18" charset="-127"/>
            </a:endParaRPr>
          </a:p>
          <a:p>
            <a:pPr indent="152400" algn="l">
              <a:lnSpc>
                <a:spcPts val="1400"/>
              </a:lnSpc>
            </a:pPr>
            <a:r>
              <a:rPr lang="ko-KR" altLang="ja-JP" sz="2000" kern="100" dirty="0" err="1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서귚포시</a:t>
            </a:r>
            <a:r>
              <a:rPr lang="ko-KR" altLang="ja-JP" sz="20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2000" kern="100" dirty="0" err="1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표선면</a:t>
            </a:r>
            <a:r>
              <a:rPr lang="ko-KR" altLang="ja-JP" sz="20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2000" kern="100" dirty="0" err="1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토상리</a:t>
            </a:r>
            <a:r>
              <a:rPr lang="en-US" altLang="ja-JP" sz="20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Times New Roman" panose="02020603050405020304" pitchFamily="18" charset="0"/>
              </a:rPr>
              <a:t> 16</a:t>
            </a:r>
            <a:r>
              <a:rPr lang="ko-KR" altLang="ja-JP" sz="20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번지</a:t>
            </a:r>
            <a:endParaRPr lang="ja-JP" altLang="ja-JP" sz="20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0184867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4D89A629-981C-43E9-8874-7D3958D02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011" y="56548"/>
            <a:ext cx="2691342" cy="19044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A4C5454-9E9F-4D72-9007-83442EF4C7EA}"/>
              </a:ext>
            </a:extLst>
          </p:cNvPr>
          <p:cNvSpPr txBox="1"/>
          <p:nvPr/>
        </p:nvSpPr>
        <p:spPr>
          <a:xfrm>
            <a:off x="9591676" y="695325"/>
            <a:ext cx="234367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600"/>
              </a:lnSpc>
            </a:pPr>
            <a:r>
              <a:rPr lang="en-US" altLang="ja-JP" sz="2400" kern="100" dirty="0">
                <a:solidFill>
                  <a:srgbClr val="00206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※</a:t>
            </a:r>
            <a:r>
              <a:rPr lang="ja-JP" altLang="en-US" sz="2400" kern="100" dirty="0">
                <a:solidFill>
                  <a:srgbClr val="00206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参考</a:t>
            </a:r>
            <a:r>
              <a:rPr lang="en-US" altLang="ja-JP" sz="2400" kern="100" dirty="0">
                <a:solidFill>
                  <a:srgbClr val="00206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:</a:t>
            </a:r>
            <a:r>
              <a:rPr lang="ja-JP" altLang="en-US" sz="2400" kern="100" dirty="0">
                <a:solidFill>
                  <a:srgbClr val="00206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撮影地</a:t>
            </a:r>
            <a:endParaRPr lang="en-US" altLang="ja-JP" sz="2400" kern="100" dirty="0">
              <a:solidFill>
                <a:srgbClr val="002060"/>
              </a:solidFill>
              <a:effectLst/>
              <a:latin typeface="游明朝" panose="02020400000000000000" pitchFamily="18" charset="-128"/>
              <a:ea typeface="Batang" panose="02030600000101010101" pitchFamily="18" charset="-127"/>
              <a:cs typeface="Batang" panose="02030600000101010101" pitchFamily="18" charset="-127"/>
            </a:endParaRPr>
          </a:p>
          <a:p>
            <a:pPr algn="just">
              <a:lnSpc>
                <a:spcPts val="2600"/>
              </a:lnSpc>
            </a:pPr>
            <a:r>
              <a:rPr lang="ko-KR" altLang="ja-JP" sz="2400" kern="100" dirty="0">
                <a:solidFill>
                  <a:srgbClr val="00206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태양을</a:t>
            </a:r>
            <a:r>
              <a:rPr lang="ko-KR" altLang="ja-JP" sz="2400" kern="100" dirty="0">
                <a:solidFill>
                  <a:srgbClr val="002060"/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2400" kern="100" dirty="0">
                <a:solidFill>
                  <a:srgbClr val="00206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삼켜라</a:t>
            </a:r>
            <a:endParaRPr lang="ja-JP" altLang="ja-JP" sz="2400" kern="100" dirty="0">
              <a:solidFill>
                <a:srgbClr val="002060"/>
              </a:solidFill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ts val="2600"/>
              </a:lnSpc>
            </a:pPr>
            <a:r>
              <a:rPr lang="ko-KR" altLang="ja-JP" sz="2400" dirty="0">
                <a:solidFill>
                  <a:srgbClr val="002060"/>
                </a:solidFill>
                <a:effectLst/>
                <a:latin typeface="HG丸ｺﾞｼｯｸM-PRO" panose="020F0600000000000000" pitchFamily="50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太陽</a:t>
            </a:r>
            <a:r>
              <a:rPr lang="ja-JP" altLang="ja-JP" sz="2400" dirty="0">
                <a:solidFill>
                  <a:srgbClr val="002060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をのみこめ</a:t>
            </a:r>
            <a:endParaRPr kumimoji="1" lang="ja-JP" altLang="en-US" sz="2400" dirty="0">
              <a:solidFill>
                <a:srgbClr val="00206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248973B-D5EE-4477-A72E-6E110B602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99" y="440732"/>
            <a:ext cx="5133975" cy="344546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037BCCE-AADF-4C6F-8BE7-9D5F68A1ED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007" y="3107962"/>
            <a:ext cx="4638675" cy="311306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75628DE-0DFB-41E8-95E7-0EAC65433BB4}"/>
              </a:ext>
            </a:extLst>
          </p:cNvPr>
          <p:cNvSpPr txBox="1"/>
          <p:nvPr/>
        </p:nvSpPr>
        <p:spPr>
          <a:xfrm>
            <a:off x="457200" y="4352925"/>
            <a:ext cx="491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dirty="0">
                <a:solidFill>
                  <a:srgbClr val="00206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出処：</a:t>
            </a:r>
            <a:endParaRPr kumimoji="1" lang="en-US" altLang="ja-JP" b="1" dirty="0">
              <a:solidFill>
                <a:srgbClr val="002060"/>
              </a:solidFill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lang="en-US" altLang="ja-JP" sz="1800" u="sng" kern="100" dirty="0">
                <a:solidFill>
                  <a:srgbClr val="0000FF"/>
                </a:solidFill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  <a:hlinkClick r:id="rId5"/>
              </a:rPr>
              <a:t>https://m.blog.daum.net/chrkdfur76/43</a:t>
            </a:r>
            <a:endParaRPr lang="ja-JP" altLang="ja-JP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05DAD09-783D-4381-B024-77DFE26CDBB3}"/>
              </a:ext>
            </a:extLst>
          </p:cNvPr>
          <p:cNvSpPr txBox="1"/>
          <p:nvPr/>
        </p:nvSpPr>
        <p:spPr>
          <a:xfrm>
            <a:off x="6257926" y="952500"/>
            <a:ext cx="2076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ja-JP" sz="2800" b="1" dirty="0">
                <a:solidFill>
                  <a:srgbClr val="00206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갯마을식당</a:t>
            </a:r>
            <a:endParaRPr kumimoji="1" lang="ja-JP" alt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0821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4D89A629-981C-43E9-8874-7D3958D02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011" y="56548"/>
            <a:ext cx="2691342" cy="19044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A4C5454-9E9F-4D72-9007-83442EF4C7EA}"/>
              </a:ext>
            </a:extLst>
          </p:cNvPr>
          <p:cNvSpPr txBox="1"/>
          <p:nvPr/>
        </p:nvSpPr>
        <p:spPr>
          <a:xfrm>
            <a:off x="9591676" y="695325"/>
            <a:ext cx="241935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600"/>
              </a:lnSpc>
            </a:pPr>
            <a:r>
              <a:rPr lang="en-US" altLang="ja-JP" sz="2400" kern="100" dirty="0">
                <a:solidFill>
                  <a:schemeClr val="accent1">
                    <a:lumMod val="75000"/>
                  </a:schemeClr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※</a:t>
            </a:r>
            <a:r>
              <a:rPr lang="ja-JP" altLang="en-US" sz="2400" kern="100" dirty="0">
                <a:solidFill>
                  <a:schemeClr val="accent1">
                    <a:lumMod val="75000"/>
                  </a:schemeClr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参考</a:t>
            </a:r>
            <a:r>
              <a:rPr lang="en-US" altLang="ja-JP" sz="2400" kern="100" dirty="0">
                <a:solidFill>
                  <a:schemeClr val="accent1">
                    <a:lumMod val="75000"/>
                  </a:schemeClr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:</a:t>
            </a:r>
            <a:r>
              <a:rPr lang="ja-JP" altLang="en-US" sz="2400" kern="100" dirty="0">
                <a:solidFill>
                  <a:schemeClr val="accent1">
                    <a:lumMod val="75000"/>
                  </a:schemeClr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撮影地</a:t>
            </a:r>
            <a:endParaRPr lang="en-US" altLang="ja-JP" sz="2400" kern="100" dirty="0">
              <a:solidFill>
                <a:schemeClr val="accent1">
                  <a:lumMod val="75000"/>
                </a:schemeClr>
              </a:solidFill>
              <a:effectLst/>
              <a:latin typeface="游明朝" panose="02020400000000000000" pitchFamily="18" charset="-128"/>
              <a:ea typeface="Batang" panose="02030600000101010101" pitchFamily="18" charset="-127"/>
              <a:cs typeface="Batang" panose="02030600000101010101" pitchFamily="18" charset="-127"/>
            </a:endParaRPr>
          </a:p>
          <a:p>
            <a:pPr algn="just">
              <a:lnSpc>
                <a:spcPts val="2600"/>
              </a:lnSpc>
            </a:pPr>
            <a:r>
              <a:rPr lang="ko-KR" altLang="ja-JP" sz="2400" kern="100" dirty="0">
                <a:solidFill>
                  <a:schemeClr val="accent1">
                    <a:lumMod val="75000"/>
                  </a:schemeClr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태양을</a:t>
            </a:r>
            <a:r>
              <a:rPr lang="ko-KR" altLang="ja-JP" sz="2400" kern="100" dirty="0">
                <a:solidFill>
                  <a:schemeClr val="accent1">
                    <a:lumMod val="75000"/>
                  </a:schemeClr>
                </a:solidFill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ko-KR" altLang="ja-JP" sz="2400" kern="100" dirty="0">
                <a:solidFill>
                  <a:schemeClr val="accent1">
                    <a:lumMod val="75000"/>
                  </a:schemeClr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삼켜라</a:t>
            </a:r>
            <a:endParaRPr lang="ja-JP" altLang="ja-JP" sz="2400" kern="100" dirty="0">
              <a:solidFill>
                <a:schemeClr val="accent1">
                  <a:lumMod val="75000"/>
                </a:schemeClr>
              </a:solidFill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ts val="2600"/>
              </a:lnSpc>
            </a:pPr>
            <a:r>
              <a:rPr lang="ko-KR" altLang="ja-JP" sz="2400" dirty="0">
                <a:solidFill>
                  <a:schemeClr val="accent1">
                    <a:lumMod val="75000"/>
                  </a:schemeClr>
                </a:solidFill>
                <a:effectLst/>
                <a:latin typeface="HG丸ｺﾞｼｯｸM-PRO" panose="020F0600000000000000" pitchFamily="50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太陽</a:t>
            </a:r>
            <a:r>
              <a:rPr lang="ja-JP" altLang="ja-JP" sz="2400" dirty="0">
                <a:solidFill>
                  <a:schemeClr val="accent1">
                    <a:lumMod val="75000"/>
                  </a:schemeClr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をのみこめ</a:t>
            </a:r>
            <a:endParaRPr kumimoji="1" lang="ja-JP" altLang="en-US" sz="2400" dirty="0">
              <a:solidFill>
                <a:schemeClr val="accent1">
                  <a:lumMod val="7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96C0772A-A87B-44DD-8BCC-9606862C4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8" y="3333709"/>
            <a:ext cx="3666606" cy="234319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980FDE67-7764-4A68-A477-54117953B7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203" y="2687914"/>
            <a:ext cx="4019550" cy="266412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A180E122-F127-45EB-9109-45CC3A7AF7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93" y="419101"/>
            <a:ext cx="3602832" cy="243682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11B73C0-FFCA-454B-8002-A95BD07D8D35}"/>
              </a:ext>
            </a:extLst>
          </p:cNvPr>
          <p:cNvSpPr txBox="1"/>
          <p:nvPr/>
        </p:nvSpPr>
        <p:spPr>
          <a:xfrm>
            <a:off x="4295776" y="695325"/>
            <a:ext cx="4648200" cy="1847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300"/>
              </a:lnSpc>
            </a:pPr>
            <a:r>
              <a:rPr lang="ko-KR" altLang="ja-JP" sz="18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국토건설단</a:t>
            </a:r>
            <a:r>
              <a:rPr lang="ko-KR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《</a:t>
            </a:r>
            <a:r>
              <a:rPr lang="en-US" altLang="ja-JP" sz="18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516</a:t>
            </a:r>
            <a:r>
              <a:rPr lang="ko-KR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道路</a:t>
            </a:r>
            <a:r>
              <a:rPr lang="ja-JP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は</a:t>
            </a:r>
            <a:r>
              <a:rPr lang="ko-KR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現在</a:t>
            </a:r>
            <a:r>
              <a:rPr lang="en-US" altLang="ja-JP" sz="18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1131</a:t>
            </a:r>
            <a:r>
              <a:rPr lang="ko-KR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番地方道》</a:t>
            </a:r>
            <a:endParaRPr lang="ja-JP" altLang="ja-JP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l">
              <a:lnSpc>
                <a:spcPts val="2300"/>
              </a:lnSpc>
            </a:pPr>
            <a:r>
              <a:rPr lang="ja-JP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南北を</a:t>
            </a:r>
            <a:r>
              <a:rPr lang="ja-JP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縦</a:t>
            </a:r>
            <a:r>
              <a:rPr lang="ja-JP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貫している</a:t>
            </a:r>
            <a:r>
              <a:rPr lang="en-US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516</a:t>
            </a:r>
            <a:r>
              <a:rPr lang="ja-JP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道路は、朴正</a:t>
            </a:r>
            <a:r>
              <a:rPr lang="ja-JP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煕</a:t>
            </a:r>
            <a:r>
              <a:rPr lang="ja-JP" altLang="ja-JP" sz="18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元大統領が作った道路。</a:t>
            </a:r>
            <a:endParaRPr lang="ja-JP" altLang="ja-JP" sz="18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>
              <a:lnSpc>
                <a:spcPts val="2300"/>
              </a:lnSpc>
            </a:pPr>
            <a:r>
              <a:rPr lang="ja-JP" altLang="ja-JP" sz="1800" dirty="0">
                <a:effectLst/>
                <a:ea typeface="ＭＳ 明朝" panose="02020609040205080304" pitchFamily="17" charset="-128"/>
                <a:cs typeface="Batang" panose="02030600000101010101" pitchFamily="18" charset="-127"/>
              </a:rPr>
              <a:t>ドラマ《太陽をのみこめ》でチョン</a:t>
            </a:r>
            <a:r>
              <a:rPr lang="ja-JP" altLang="ja-JP" sz="1800" dirty="0">
                <a:effectLst/>
                <a:ea typeface="ＭＳ 明朝" panose="02020609040205080304" pitchFamily="17" charset="-128"/>
                <a:cs typeface="ＭＳ 明朝" panose="02020609040205080304" pitchFamily="17" charset="-128"/>
              </a:rPr>
              <a:t>･</a:t>
            </a:r>
            <a:r>
              <a:rPr lang="ja-JP" altLang="ja-JP" sz="1800" dirty="0">
                <a:effectLst/>
                <a:ea typeface="ＭＳ 明朝" panose="02020609040205080304" pitchFamily="17" charset="-128"/>
                <a:cs typeface="Batang" panose="02030600000101010101" pitchFamily="18" charset="-127"/>
              </a:rPr>
              <a:t>グァンリョルが若い頃道路を作る囚人として出てきた。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AFCC115-394B-472C-9F94-2C1902C4C4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977" y="2855925"/>
            <a:ext cx="3766002" cy="243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937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664B57E3-A6E0-493E-9929-07985021C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82" y="674688"/>
            <a:ext cx="11959965" cy="618331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DF5992F-1973-4503-A489-DBAFC1D0FD0A}"/>
              </a:ext>
            </a:extLst>
          </p:cNvPr>
          <p:cNvSpPr txBox="1"/>
          <p:nvPr/>
        </p:nvSpPr>
        <p:spPr>
          <a:xfrm>
            <a:off x="698500" y="234826"/>
            <a:ext cx="486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2800" b="1" kern="0" dirty="0">
                <a:solidFill>
                  <a:srgbClr val="002060"/>
                </a:solidFill>
                <a:effectLst/>
                <a:ea typeface="ＭＳ 明朝" panose="02020609040205080304" pitchFamily="17" charset="-128"/>
                <a:cs typeface="Arial" panose="020B0604020202020204" pitchFamily="34" charset="0"/>
              </a:rPr>
              <a:t>済州の魚と海藻と魚貝</a:t>
            </a:r>
            <a:endParaRPr kumimoji="1" lang="ja-JP" altLang="en-US" sz="2800" dirty="0"/>
          </a:p>
        </p:txBody>
      </p:sp>
      <p:pic>
        <p:nvPicPr>
          <p:cNvPr id="17" name="グラフィックス 16">
            <a:extLst>
              <a:ext uri="{FF2B5EF4-FFF2-40B4-BE49-F238E27FC236}">
                <a16:creationId xmlns:a16="http://schemas.microsoft.com/office/drawing/2014/main" id="{D91E7EF3-FB22-47C6-B7D1-00DC49FFB4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38265" y="-150689"/>
            <a:ext cx="3762191" cy="1462231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95B9B7F-519D-4A95-8362-6CFCA42E420C}"/>
              </a:ext>
            </a:extLst>
          </p:cNvPr>
          <p:cNvSpPr txBox="1"/>
          <p:nvPr/>
        </p:nvSpPr>
        <p:spPr>
          <a:xfrm>
            <a:off x="8804943" y="25400"/>
            <a:ext cx="26885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chemeClr val="accent1">
                    <a:lumMod val="75000"/>
                  </a:schemeClr>
                </a:solidFill>
                <a:effectLst/>
                <a:latin typeface="Batang" panose="02030600000101010101" pitchFamily="18" charset="-127"/>
                <a:ea typeface="HG丸ｺﾞｼｯｸM-PRO" panose="020F0600000000000000" pitchFamily="50" charset="-128"/>
                <a:cs typeface="Batang" panose="02030600000101010101" pitchFamily="18" charset="-127"/>
              </a:rPr>
              <a:t>onlinereading.pdf</a:t>
            </a:r>
          </a:p>
          <a:p>
            <a:r>
              <a:rPr kumimoji="1" lang="en-US" altLang="ja-JP" sz="2400" b="1" dirty="0">
                <a:solidFill>
                  <a:schemeClr val="accent1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75</a:t>
            </a:r>
            <a:r>
              <a:rPr kumimoji="1" lang="ja-JP" altLang="en-US" sz="2400" b="1" dirty="0">
                <a:solidFill>
                  <a:schemeClr val="accent1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ページ</a:t>
            </a:r>
          </a:p>
        </p:txBody>
      </p:sp>
    </p:spTree>
    <p:extLst>
      <p:ext uri="{BB962C8B-B14F-4D97-AF65-F5344CB8AC3E}">
        <p14:creationId xmlns:p14="http://schemas.microsoft.com/office/powerpoint/2010/main" val="31975275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5ED7AB7-C21C-41FA-98FE-25E8A0084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05" y="781729"/>
            <a:ext cx="11767789" cy="584767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024769B-2EC0-431E-83DC-45B27FBEBE0E}"/>
              </a:ext>
            </a:extLst>
          </p:cNvPr>
          <p:cNvSpPr txBox="1"/>
          <p:nvPr/>
        </p:nvSpPr>
        <p:spPr>
          <a:xfrm>
            <a:off x="698500" y="234826"/>
            <a:ext cx="486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2800" b="1" kern="0" dirty="0">
                <a:solidFill>
                  <a:srgbClr val="002060"/>
                </a:solidFill>
                <a:effectLst/>
                <a:ea typeface="ＭＳ 明朝" panose="02020609040205080304" pitchFamily="17" charset="-128"/>
                <a:cs typeface="Arial" panose="020B0604020202020204" pitchFamily="34" charset="0"/>
              </a:rPr>
              <a:t>済州の魚と海藻と魚貝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3341782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5060AC2-1164-47BD-A1DB-E88F4FA8C029}"/>
              </a:ext>
            </a:extLst>
          </p:cNvPr>
          <p:cNvSpPr txBox="1"/>
          <p:nvPr/>
        </p:nvSpPr>
        <p:spPr>
          <a:xfrm>
            <a:off x="698500" y="234826"/>
            <a:ext cx="486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2800" b="1" kern="0" dirty="0">
                <a:solidFill>
                  <a:srgbClr val="002060"/>
                </a:solidFill>
                <a:effectLst/>
                <a:ea typeface="ＭＳ 明朝" panose="02020609040205080304" pitchFamily="17" charset="-128"/>
                <a:cs typeface="Arial" panose="020B0604020202020204" pitchFamily="34" charset="0"/>
              </a:rPr>
              <a:t>済州の魚と海藻と魚貝</a:t>
            </a:r>
            <a:endParaRPr kumimoji="1" lang="ja-JP" altLang="en-US" sz="2800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46DD528-A614-4C4E-84A9-011673A84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349" y="947737"/>
            <a:ext cx="11307301" cy="567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527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03A5BF9-CFF7-40B1-B654-476F33FAA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474" y="5155475"/>
            <a:ext cx="2114471" cy="1402599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C58994FB-C404-4052-8932-4D0410B9007B}"/>
              </a:ext>
            </a:extLst>
          </p:cNvPr>
          <p:cNvGrpSpPr/>
          <p:nvPr/>
        </p:nvGrpSpPr>
        <p:grpSpPr>
          <a:xfrm>
            <a:off x="9301005" y="83178"/>
            <a:ext cx="2790982" cy="2062900"/>
            <a:chOff x="9091455" y="111753"/>
            <a:chExt cx="2790982" cy="206290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E9B8A698-F2CF-401D-841F-4B2248748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1455" y="111753"/>
              <a:ext cx="2790982" cy="2062900"/>
            </a:xfrm>
            <a:prstGeom prst="rect">
              <a:avLst/>
            </a:prstGeom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B2A4F2B-64B4-45DE-AD58-E5DE177EBFE6}"/>
                </a:ext>
              </a:extLst>
            </p:cNvPr>
            <p:cNvSpPr txBox="1"/>
            <p:nvPr/>
          </p:nvSpPr>
          <p:spPr>
            <a:xfrm>
              <a:off x="9876843" y="1615959"/>
              <a:ext cx="1220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FF00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74</a:t>
              </a:r>
              <a:r>
                <a:rPr kumimoji="1" lang="ja-JP" altLang="en-US" dirty="0">
                  <a:solidFill>
                    <a:srgbClr val="FF00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6187B423-6B0A-4737-AD16-2A6C9B8D6246}"/>
                </a:ext>
              </a:extLst>
            </p:cNvPr>
            <p:cNvSpPr txBox="1"/>
            <p:nvPr/>
          </p:nvSpPr>
          <p:spPr>
            <a:xfrm>
              <a:off x="9128598" y="753159"/>
              <a:ext cx="2659702" cy="8628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kumimoji="1" lang="ja-JP" altLang="en-US" sz="24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済州島キーワード</a:t>
              </a:r>
              <a:endParaRPr kumimoji="1" lang="en-US" altLang="ja-JP" sz="2400" b="1" dirty="0">
                <a:solidFill>
                  <a:schemeClr val="accent1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>
                <a:lnSpc>
                  <a:spcPts val="3200"/>
                </a:lnSpc>
              </a:pPr>
              <a:r>
                <a:rPr kumimoji="1" lang="ko-KR" altLang="en-US" sz="2400" b="1" dirty="0">
                  <a:solidFill>
                    <a:srgbClr val="FF0000"/>
                  </a:solidFill>
                  <a:latin typeface="Batang" panose="02030600000101010101" pitchFamily="18" charset="-127"/>
                  <a:ea typeface="Batang" panose="02030600000101010101" pitchFamily="18" charset="-127"/>
                </a:rPr>
                <a:t>신화의 섬</a:t>
              </a:r>
              <a:endParaRPr kumimoji="1" lang="ja-JP" altLang="en-US" sz="24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pic>
        <p:nvPicPr>
          <p:cNvPr id="8" name="図 7">
            <a:extLst>
              <a:ext uri="{FF2B5EF4-FFF2-40B4-BE49-F238E27FC236}">
                <a16:creationId xmlns:a16="http://schemas.microsoft.com/office/drawing/2014/main" id="{3F67AAE2-3C3E-475F-BCC3-3F3B45C6E5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457" y="2847915"/>
            <a:ext cx="2325392" cy="1196128"/>
          </a:xfrm>
          <a:prstGeom prst="rect">
            <a:avLst/>
          </a:prstGeom>
        </p:spPr>
      </p:pic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429162C9-04FA-4CDE-934E-64892FB34391}"/>
              </a:ext>
            </a:extLst>
          </p:cNvPr>
          <p:cNvSpPr/>
          <p:nvPr/>
        </p:nvSpPr>
        <p:spPr>
          <a:xfrm>
            <a:off x="9806896" y="2228790"/>
            <a:ext cx="2190953" cy="6191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err="1">
                <a:solidFill>
                  <a:srgbClr val="0070C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설문대</a:t>
            </a:r>
            <a:r>
              <a:rPr lang="ko-KR" altLang="en-US" sz="2400" b="1" dirty="0">
                <a:solidFill>
                  <a:srgbClr val="0070C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 </a:t>
            </a:r>
            <a:r>
              <a:rPr lang="ko-KR" altLang="en-US" sz="2400" b="1" dirty="0" err="1">
                <a:solidFill>
                  <a:srgbClr val="0070C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할망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62FFDB0-BDFA-4F99-81B9-9A5CAB529CDF}"/>
              </a:ext>
            </a:extLst>
          </p:cNvPr>
          <p:cNvSpPr txBox="1"/>
          <p:nvPr/>
        </p:nvSpPr>
        <p:spPr>
          <a:xfrm>
            <a:off x="100013" y="291583"/>
            <a:ext cx="904986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dirty="0">
                <a:latin typeface="Batang" panose="02030600000101010101" pitchFamily="18" charset="-127"/>
                <a:ea typeface="Batang" panose="02030600000101010101" pitchFamily="18" charset="-127"/>
              </a:rPr>
              <a:t>그리스 신화와 어깨를 견줄 정도로 많은 </a:t>
            </a:r>
            <a:r>
              <a:rPr lang="en-US" altLang="ko-KR" sz="2800" dirty="0">
                <a:latin typeface="Batang" panose="02030600000101010101" pitchFamily="18" charset="-127"/>
                <a:ea typeface="Batang" panose="02030600000101010101" pitchFamily="18" charset="-127"/>
              </a:rPr>
              <a:t>1</a:t>
            </a:r>
            <a:r>
              <a:rPr lang="ko-KR" altLang="en-US" sz="2800" dirty="0">
                <a:latin typeface="Batang" panose="02030600000101010101" pitchFamily="18" charset="-127"/>
                <a:ea typeface="Batang" panose="02030600000101010101" pitchFamily="18" charset="-127"/>
              </a:rPr>
              <a:t>만</a:t>
            </a:r>
            <a:r>
              <a:rPr lang="en-US" altLang="ko-KR" sz="2800" dirty="0">
                <a:latin typeface="Batang" panose="02030600000101010101" pitchFamily="18" charset="-127"/>
                <a:ea typeface="Batang" panose="02030600000101010101" pitchFamily="18" charset="-127"/>
              </a:rPr>
              <a:t>8,000</a:t>
            </a:r>
            <a:r>
              <a:rPr lang="ko-KR" altLang="en-US" sz="2800" dirty="0">
                <a:latin typeface="Batang" panose="02030600000101010101" pitchFamily="18" charset="-127"/>
                <a:ea typeface="Batang" panose="02030600000101010101" pitchFamily="18" charset="-127"/>
              </a:rPr>
              <a:t>여 신</a:t>
            </a:r>
            <a:r>
              <a:rPr lang="en-US" altLang="ko-KR" sz="2800" dirty="0">
                <a:latin typeface="Batang" panose="02030600000101010101" pitchFamily="18" charset="-127"/>
                <a:ea typeface="Batang" panose="02030600000101010101" pitchFamily="18" charset="-127"/>
              </a:rPr>
              <a:t>(</a:t>
            </a:r>
            <a:r>
              <a:rPr lang="ja-JP" altLang="en-US" sz="2800" dirty="0">
                <a:latin typeface="Batang" panose="02030600000101010101" pitchFamily="18" charset="-127"/>
                <a:ea typeface="Batang" panose="02030600000101010101" pitchFamily="18" charset="-127"/>
              </a:rPr>
              <a:t>神</a:t>
            </a:r>
            <a:r>
              <a:rPr lang="en-US" altLang="ja-JP" sz="2800" dirty="0">
                <a:latin typeface="Batang" panose="02030600000101010101" pitchFamily="18" charset="-127"/>
                <a:ea typeface="Batang" panose="02030600000101010101" pitchFamily="18" charset="-127"/>
              </a:rPr>
              <a:t>) </a:t>
            </a:r>
            <a:r>
              <a:rPr lang="ko-KR" altLang="en-US" sz="2800" dirty="0">
                <a:latin typeface="Batang" panose="02030600000101010101" pitchFamily="18" charset="-127"/>
                <a:ea typeface="Batang" panose="02030600000101010101" pitchFamily="18" charset="-127"/>
              </a:rPr>
              <a:t>이야기가 산재해 있다</a:t>
            </a:r>
            <a:r>
              <a:rPr lang="en-US" altLang="ko-KR" sz="2800" dirty="0">
                <a:latin typeface="Batang" panose="02030600000101010101" pitchFamily="18" charset="-127"/>
                <a:ea typeface="Batang" panose="02030600000101010101" pitchFamily="18" charset="-127"/>
              </a:rPr>
              <a:t>.</a:t>
            </a:r>
          </a:p>
          <a:p>
            <a:r>
              <a:rPr lang="ja-JP" altLang="en-US" sz="2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済州語と言われる位、半島と引き離されていたため、高麗時代の言語がそのまま残っていて</a:t>
            </a:r>
            <a:r>
              <a:rPr lang="ko-KR" altLang="en-US" sz="2800" dirty="0">
                <a:latin typeface="Batang" panose="02030600000101010101" pitchFamily="18" charset="-127"/>
                <a:ea typeface="Batang" panose="02030600000101010101" pitchFamily="18" charset="-127"/>
              </a:rPr>
              <a:t>산방</a:t>
            </a:r>
            <a:r>
              <a:rPr lang="ko-KR" altLang="en-US" sz="2800" dirty="0">
                <a:latin typeface="ＭＳ 明朝" panose="02020609040205080304" pitchFamily="17" charset="-128"/>
              </a:rPr>
              <a:t>（</a:t>
            </a:r>
            <a:r>
              <a:rPr lang="ja-JP" altLang="en-US" sz="2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巫俗）の</a:t>
            </a:r>
            <a:r>
              <a:rPr lang="ko-KR" altLang="en-US" sz="2800" dirty="0" err="1">
                <a:latin typeface="Batang" panose="02030600000101010101" pitchFamily="18" charset="-127"/>
                <a:ea typeface="Batang" panose="02030600000101010101" pitchFamily="18" charset="-127"/>
              </a:rPr>
              <a:t>본풀이</a:t>
            </a:r>
            <a:r>
              <a:rPr lang="ja-JP" altLang="en-US" sz="2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という</a:t>
            </a:r>
            <a:r>
              <a:rPr lang="ko-KR" altLang="en-US" sz="2800" dirty="0">
                <a:latin typeface="Batang" panose="02030600000101010101" pitchFamily="18" charset="-127"/>
                <a:ea typeface="Batang" panose="02030600000101010101" pitchFamily="18" charset="-127"/>
              </a:rPr>
              <a:t>굿</a:t>
            </a:r>
            <a:r>
              <a:rPr lang="ja-JP" altLang="en-US" sz="2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で口伝により語り継がれてきた。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00F3C76-2BE7-46FA-99DA-8C3CBF1C8E0A}"/>
              </a:ext>
            </a:extLst>
          </p:cNvPr>
          <p:cNvSpPr txBox="1"/>
          <p:nvPr/>
        </p:nvSpPr>
        <p:spPr>
          <a:xfrm>
            <a:off x="194151" y="2624857"/>
            <a:ext cx="904986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1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《</a:t>
            </a:r>
            <a:r>
              <a:rPr lang="ko-KR" altLang="en-US" sz="2800" b="1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신</a:t>
            </a:r>
            <a:r>
              <a:rPr lang="en-US" altLang="ko-KR" sz="2800" b="1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(</a:t>
            </a:r>
            <a:r>
              <a:rPr lang="ko-KR" altLang="en-US" sz="2800" b="1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神</a:t>
            </a:r>
            <a:r>
              <a:rPr lang="en-US" altLang="ko-KR" sz="2800" b="1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)</a:t>
            </a:r>
            <a:r>
              <a:rPr lang="ko-KR" altLang="en-US" sz="2800" b="1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들의 고향</a:t>
            </a:r>
            <a:r>
              <a:rPr lang="en-US" altLang="ko-KR" sz="2800" b="1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, </a:t>
            </a:r>
            <a:r>
              <a:rPr lang="ko-KR" altLang="en-US" sz="2800" b="1" dirty="0" err="1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송당리송당본향당</a:t>
            </a:r>
            <a:r>
              <a:rPr lang="en-US" altLang="ja-JP" sz="2800" b="1" dirty="0">
                <a:solidFill>
                  <a:srgbClr val="00206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》</a:t>
            </a:r>
            <a:endParaRPr lang="ja-JP" altLang="en-US" sz="2800" b="1" dirty="0">
              <a:solidFill>
                <a:srgbClr val="00206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r>
              <a:rPr lang="ko-KR" altLang="en-US" sz="2800" dirty="0">
                <a:latin typeface="Batang" panose="02030600000101010101" pitchFamily="18" charset="-127"/>
                <a:ea typeface="Batang" panose="02030600000101010101" pitchFamily="18" charset="-127"/>
              </a:rPr>
              <a:t>제주 신당의 원조</a:t>
            </a:r>
            <a:r>
              <a:rPr lang="en-US" altLang="ko-KR" sz="2800" dirty="0">
                <a:latin typeface="Batang" panose="02030600000101010101" pitchFamily="18" charset="-127"/>
                <a:ea typeface="Batang" panose="02030600000101010101" pitchFamily="18" charset="-127"/>
              </a:rPr>
              <a:t>. </a:t>
            </a:r>
            <a:r>
              <a:rPr lang="ko-KR" altLang="en-US" sz="2800" dirty="0">
                <a:latin typeface="Batang" panose="02030600000101010101" pitchFamily="18" charset="-127"/>
                <a:ea typeface="Batang" panose="02030600000101010101" pitchFamily="18" charset="-127"/>
              </a:rPr>
              <a:t>해마다 음력 정월 </a:t>
            </a:r>
            <a:r>
              <a:rPr lang="en-US" altLang="ko-KR" sz="2800" dirty="0">
                <a:latin typeface="Batang" panose="02030600000101010101" pitchFamily="18" charset="-127"/>
                <a:ea typeface="Batang" panose="02030600000101010101" pitchFamily="18" charset="-127"/>
              </a:rPr>
              <a:t>14</a:t>
            </a:r>
            <a:r>
              <a:rPr lang="ko-KR" altLang="en-US" sz="2800" dirty="0">
                <a:latin typeface="Batang" panose="02030600000101010101" pitchFamily="18" charset="-127"/>
                <a:ea typeface="Batang" panose="02030600000101010101" pitchFamily="18" charset="-127"/>
              </a:rPr>
              <a:t>일에는 마을의 안녕과 풍요를 비는 당굿을 지낸다</a:t>
            </a:r>
            <a:r>
              <a:rPr lang="en-US" altLang="ko-KR" sz="2800" dirty="0">
                <a:latin typeface="Batang" panose="02030600000101010101" pitchFamily="18" charset="-127"/>
                <a:ea typeface="Batang" panose="02030600000101010101" pitchFamily="18" charset="-127"/>
              </a:rPr>
              <a:t>.</a:t>
            </a:r>
            <a:endParaRPr lang="ja-JP" altLang="en-US" sz="28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FE62B5E-E4E3-4FAF-B175-F3F44B39BFA3}"/>
              </a:ext>
            </a:extLst>
          </p:cNvPr>
          <p:cNvSpPr txBox="1"/>
          <p:nvPr/>
        </p:nvSpPr>
        <p:spPr>
          <a:xfrm>
            <a:off x="194151" y="4112400"/>
            <a:ext cx="1153112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dirty="0">
                <a:latin typeface="Batang" panose="02030600000101010101" pitchFamily="18" charset="-127"/>
                <a:ea typeface="Batang" panose="02030600000101010101" pitchFamily="18" charset="-127"/>
              </a:rPr>
              <a:t>              </a:t>
            </a:r>
            <a:r>
              <a:rPr lang="ja-JP" altLang="en-US" sz="2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신들의 어머니と言われ、강남천자국から来た女性で、夫の소천국は漁師の神様となる。娘・息子たちは色んな神様になっている。</a:t>
            </a:r>
          </a:p>
          <a:p>
            <a:r>
              <a:rPr lang="en-US" altLang="ja-JP" sz="2000" b="0" i="0" u="none" strike="noStrike" dirty="0">
                <a:solidFill>
                  <a:srgbClr val="0064C8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  <a:hlinkClick r:id="rId5"/>
              </a:rPr>
              <a:t>https://m.visitjeju.net/kr/detail/view?contentsid=CNTS_000000000021890</a:t>
            </a:r>
            <a:endParaRPr lang="en-US" altLang="ja-JP" sz="2000" b="0" i="0" u="none" strike="noStrike" dirty="0">
              <a:solidFill>
                <a:srgbClr val="0064C8"/>
              </a:solidFill>
              <a:effectLst/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lang="ja-JP" altLang="en-US" sz="2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この話の後、海に捨てた息子が帰ってきて본향당を建てたと</a:t>
            </a:r>
            <a:endParaRPr lang="en-US" altLang="ja-JP" sz="28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lang="ja-JP" altLang="en-US" sz="2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いう</a:t>
            </a:r>
            <a:r>
              <a:rPr lang="ja-JP" altLang="en-US" sz="2800" b="1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궤네깃또 이야기</a:t>
            </a:r>
            <a:r>
              <a:rPr lang="ja-JP" altLang="en-US" sz="28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に続く</a:t>
            </a: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BBE148EC-91CF-4CA2-B95E-2B92298285EC}"/>
              </a:ext>
            </a:extLst>
          </p:cNvPr>
          <p:cNvSpPr/>
          <p:nvPr/>
        </p:nvSpPr>
        <p:spPr>
          <a:xfrm>
            <a:off x="466725" y="4112400"/>
            <a:ext cx="1281158" cy="50355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err="1">
                <a:solidFill>
                  <a:srgbClr val="0070C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백주또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8871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C58994FB-C404-4052-8932-4D0410B9007B}"/>
              </a:ext>
            </a:extLst>
          </p:cNvPr>
          <p:cNvGrpSpPr/>
          <p:nvPr/>
        </p:nvGrpSpPr>
        <p:grpSpPr>
          <a:xfrm>
            <a:off x="9301005" y="83178"/>
            <a:ext cx="2790982" cy="2062900"/>
            <a:chOff x="9091455" y="111753"/>
            <a:chExt cx="2790982" cy="206290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E9B8A698-F2CF-401D-841F-4B2248748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1455" y="111753"/>
              <a:ext cx="2790982" cy="2062900"/>
            </a:xfrm>
            <a:prstGeom prst="rect">
              <a:avLst/>
            </a:prstGeom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B2A4F2B-64B4-45DE-AD58-E5DE177EBFE6}"/>
                </a:ext>
              </a:extLst>
            </p:cNvPr>
            <p:cNvSpPr txBox="1"/>
            <p:nvPr/>
          </p:nvSpPr>
          <p:spPr>
            <a:xfrm>
              <a:off x="9876843" y="1615959"/>
              <a:ext cx="1220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FF00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79</a:t>
              </a:r>
              <a:r>
                <a:rPr kumimoji="1" lang="ja-JP" altLang="en-US" dirty="0">
                  <a:solidFill>
                    <a:srgbClr val="FF00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6187B423-6B0A-4737-AD16-2A6C9B8D6246}"/>
                </a:ext>
              </a:extLst>
            </p:cNvPr>
            <p:cNvSpPr txBox="1"/>
            <p:nvPr/>
          </p:nvSpPr>
          <p:spPr>
            <a:xfrm>
              <a:off x="9128598" y="753159"/>
              <a:ext cx="2659702" cy="8628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kumimoji="1" lang="ja-JP" altLang="en-US" sz="24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済州島キーワード</a:t>
              </a:r>
              <a:endParaRPr kumimoji="1" lang="en-US" altLang="ja-JP" sz="2400" b="1" dirty="0">
                <a:solidFill>
                  <a:schemeClr val="accent1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>
                <a:lnSpc>
                  <a:spcPts val="3200"/>
                </a:lnSpc>
              </a:pPr>
              <a:r>
                <a:rPr kumimoji="1" lang="ko-KR" altLang="en-US" sz="2400" b="1" dirty="0">
                  <a:solidFill>
                    <a:srgbClr val="FF0000"/>
                  </a:solidFill>
                  <a:latin typeface="Batang" panose="02030600000101010101" pitchFamily="18" charset="-127"/>
                  <a:ea typeface="Batang" panose="02030600000101010101" pitchFamily="18" charset="-127"/>
                </a:rPr>
                <a:t>신화의 섬</a:t>
              </a:r>
              <a:endParaRPr kumimoji="1" lang="ja-JP" altLang="en-US" sz="24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pic>
        <p:nvPicPr>
          <p:cNvPr id="8" name="図 7">
            <a:extLst>
              <a:ext uri="{FF2B5EF4-FFF2-40B4-BE49-F238E27FC236}">
                <a16:creationId xmlns:a16="http://schemas.microsoft.com/office/drawing/2014/main" id="{3F67AAE2-3C3E-475F-BCC3-3F3B45C6E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075" y="2704346"/>
            <a:ext cx="3109912" cy="1599667"/>
          </a:xfrm>
          <a:prstGeom prst="rect">
            <a:avLst/>
          </a:prstGeom>
        </p:spPr>
      </p:pic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429162C9-04FA-4CDE-934E-64892FB34391}"/>
              </a:ext>
            </a:extLst>
          </p:cNvPr>
          <p:cNvSpPr/>
          <p:nvPr/>
        </p:nvSpPr>
        <p:spPr>
          <a:xfrm>
            <a:off x="866594" y="415021"/>
            <a:ext cx="2190953" cy="6191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err="1">
                <a:solidFill>
                  <a:srgbClr val="0070C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설문대</a:t>
            </a:r>
            <a:r>
              <a:rPr lang="ko-KR" altLang="en-US" sz="2400" b="1" dirty="0">
                <a:solidFill>
                  <a:srgbClr val="0070C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 </a:t>
            </a:r>
            <a:r>
              <a:rPr lang="ko-KR" altLang="en-US" sz="2400" b="1" dirty="0" err="1">
                <a:solidFill>
                  <a:srgbClr val="0070C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할망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8C79BD2-6D31-4127-B893-5EA18C2C34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5" y="1381082"/>
            <a:ext cx="8962099" cy="53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2712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オンライン メディア 1" title="[서울우리소리박물관] 설문대할망">
            <a:hlinkClick r:id="" action="ppaction://media"/>
            <a:extLst>
              <a:ext uri="{FF2B5EF4-FFF2-40B4-BE49-F238E27FC236}">
                <a16:creationId xmlns:a16="http://schemas.microsoft.com/office/drawing/2014/main" id="{3B72C6A3-3682-46E4-9F9D-4E7F9F982BA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4150" y="94455"/>
            <a:ext cx="10925655" cy="617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5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8628F648-3EC0-4D93-A00F-A7D38C0F0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135" y="862696"/>
            <a:ext cx="4567237" cy="3056068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C58994FB-C404-4052-8932-4D0410B9007B}"/>
              </a:ext>
            </a:extLst>
          </p:cNvPr>
          <p:cNvGrpSpPr/>
          <p:nvPr/>
        </p:nvGrpSpPr>
        <p:grpSpPr>
          <a:xfrm>
            <a:off x="9301005" y="83178"/>
            <a:ext cx="2790982" cy="2062900"/>
            <a:chOff x="9091455" y="111753"/>
            <a:chExt cx="2790982" cy="206290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E9B8A698-F2CF-401D-841F-4B2248748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1455" y="111753"/>
              <a:ext cx="2790982" cy="2062900"/>
            </a:xfrm>
            <a:prstGeom prst="rect">
              <a:avLst/>
            </a:prstGeom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B2A4F2B-64B4-45DE-AD58-E5DE177EBFE6}"/>
                </a:ext>
              </a:extLst>
            </p:cNvPr>
            <p:cNvSpPr txBox="1"/>
            <p:nvPr/>
          </p:nvSpPr>
          <p:spPr>
            <a:xfrm>
              <a:off x="9876843" y="1615959"/>
              <a:ext cx="1220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rgbClr val="FF00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80</a:t>
              </a:r>
              <a:r>
                <a:rPr kumimoji="1" lang="ja-JP" altLang="en-US" dirty="0">
                  <a:solidFill>
                    <a:srgbClr val="FF00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6187B423-6B0A-4737-AD16-2A6C9B8D6246}"/>
                </a:ext>
              </a:extLst>
            </p:cNvPr>
            <p:cNvSpPr txBox="1"/>
            <p:nvPr/>
          </p:nvSpPr>
          <p:spPr>
            <a:xfrm>
              <a:off x="9128598" y="753159"/>
              <a:ext cx="2659702" cy="8628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kumimoji="1" lang="ja-JP" altLang="en-US" sz="24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済州島キーワード</a:t>
              </a:r>
              <a:endParaRPr kumimoji="1" lang="en-US" altLang="ja-JP" sz="2400" b="1" dirty="0">
                <a:solidFill>
                  <a:schemeClr val="accent1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>
                <a:lnSpc>
                  <a:spcPts val="3200"/>
                </a:lnSpc>
              </a:pPr>
              <a:r>
                <a:rPr kumimoji="1" lang="ko-KR" altLang="en-US" sz="2400" b="1" dirty="0">
                  <a:solidFill>
                    <a:srgbClr val="FF0000"/>
                  </a:solidFill>
                  <a:latin typeface="Batang" panose="02030600000101010101" pitchFamily="18" charset="-127"/>
                  <a:ea typeface="Batang" panose="02030600000101010101" pitchFamily="18" charset="-127"/>
                </a:rPr>
                <a:t>신화의 섬</a:t>
              </a:r>
              <a:endParaRPr kumimoji="1" lang="ja-JP" altLang="en-US" sz="24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429162C9-04FA-4CDE-934E-64892FB34391}"/>
              </a:ext>
            </a:extLst>
          </p:cNvPr>
          <p:cNvSpPr/>
          <p:nvPr/>
        </p:nvSpPr>
        <p:spPr>
          <a:xfrm>
            <a:off x="495119" y="243571"/>
            <a:ext cx="2190953" cy="6191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rgbClr val="0070C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삼성혈三姓穴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75B001D-C65B-45DD-8C0D-4F6221567B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38" y="1051209"/>
            <a:ext cx="4330785" cy="288430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8965111-CD74-4263-ADC6-76C35B4F14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494" y="3985724"/>
            <a:ext cx="3982780" cy="2884303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00C3AE0F-A4B3-44AF-9F29-A12BFFA645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665" y="4056528"/>
            <a:ext cx="3976226" cy="2718293"/>
          </a:xfrm>
          <a:prstGeom prst="rect">
            <a:avLst/>
          </a:prstGeom>
        </p:spPr>
      </p:pic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A7D6CF77-FCC4-43E8-9860-270593E0D00F}"/>
              </a:ext>
            </a:extLst>
          </p:cNvPr>
          <p:cNvSpPr/>
          <p:nvPr/>
        </p:nvSpPr>
        <p:spPr>
          <a:xfrm>
            <a:off x="495119" y="3430610"/>
            <a:ext cx="1809136" cy="63357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>
                <a:solidFill>
                  <a:srgbClr val="0070C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삼성혈</a:t>
            </a:r>
            <a:endParaRPr kumimoji="1" lang="ja-JP" altLang="en-US" sz="2800" dirty="0">
              <a:solidFill>
                <a:srgbClr val="0070C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8" name="四角形: 角を丸くする 17">
            <a:extLst>
              <a:ext uri="{FF2B5EF4-FFF2-40B4-BE49-F238E27FC236}">
                <a16:creationId xmlns:a16="http://schemas.microsoft.com/office/drawing/2014/main" id="{560A91BB-C14D-49D6-8587-ABCC7786D8B6}"/>
              </a:ext>
            </a:extLst>
          </p:cNvPr>
          <p:cNvSpPr/>
          <p:nvPr/>
        </p:nvSpPr>
        <p:spPr>
          <a:xfrm>
            <a:off x="9338148" y="3181048"/>
            <a:ext cx="1809136" cy="63357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>
                <a:solidFill>
                  <a:srgbClr val="0070C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혼인지</a:t>
            </a:r>
            <a:endParaRPr kumimoji="1" lang="ja-JP" altLang="en-US" sz="2800" dirty="0">
              <a:solidFill>
                <a:srgbClr val="0070C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9074FF1C-ADDB-4CE3-9D14-9E5D76859C03}"/>
              </a:ext>
            </a:extLst>
          </p:cNvPr>
          <p:cNvSpPr/>
          <p:nvPr/>
        </p:nvSpPr>
        <p:spPr>
          <a:xfrm>
            <a:off x="2133600" y="5681342"/>
            <a:ext cx="1809136" cy="63357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err="1">
                <a:solidFill>
                  <a:srgbClr val="0070C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삼사석비</a:t>
            </a:r>
            <a:endParaRPr kumimoji="1" lang="ja-JP" altLang="en-US" sz="2800" dirty="0">
              <a:solidFill>
                <a:srgbClr val="0070C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39E1A8C1-AA77-4E3B-A642-B693C26F7F49}"/>
              </a:ext>
            </a:extLst>
          </p:cNvPr>
          <p:cNvSpPr/>
          <p:nvPr/>
        </p:nvSpPr>
        <p:spPr>
          <a:xfrm>
            <a:off x="7434740" y="4037259"/>
            <a:ext cx="1551944" cy="63357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dirty="0" err="1">
                <a:solidFill>
                  <a:srgbClr val="0070C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삼사석</a:t>
            </a:r>
            <a:endParaRPr kumimoji="1" lang="ja-JP" altLang="en-US" sz="2800" dirty="0">
              <a:solidFill>
                <a:srgbClr val="0070C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05572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80603FA-6EFE-4746-B115-5187A2726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9544"/>
            <a:ext cx="12192000" cy="439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910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904D3EE8-003D-41C9-8E7E-C0ECB604F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4584"/>
            <a:ext cx="12192000" cy="5323641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C58994FB-C404-4052-8932-4D0410B9007B}"/>
              </a:ext>
            </a:extLst>
          </p:cNvPr>
          <p:cNvGrpSpPr/>
          <p:nvPr/>
        </p:nvGrpSpPr>
        <p:grpSpPr>
          <a:xfrm>
            <a:off x="9301005" y="83178"/>
            <a:ext cx="2790982" cy="2062900"/>
            <a:chOff x="9091455" y="111753"/>
            <a:chExt cx="2790982" cy="2062900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E9B8A698-F2CF-401D-841F-4B2248748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1455" y="111753"/>
              <a:ext cx="2790982" cy="2062900"/>
            </a:xfrm>
            <a:prstGeom prst="rect">
              <a:avLst/>
            </a:prstGeom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B2A4F2B-64B4-45DE-AD58-E5DE177EBFE6}"/>
                </a:ext>
              </a:extLst>
            </p:cNvPr>
            <p:cNvSpPr txBox="1"/>
            <p:nvPr/>
          </p:nvSpPr>
          <p:spPr>
            <a:xfrm>
              <a:off x="9876843" y="1615959"/>
              <a:ext cx="1220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rgbClr val="FF00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80</a:t>
              </a:r>
              <a:r>
                <a:rPr kumimoji="1" lang="ja-JP" altLang="en-US" dirty="0">
                  <a:solidFill>
                    <a:srgbClr val="FF000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6187B423-6B0A-4737-AD16-2A6C9B8D6246}"/>
                </a:ext>
              </a:extLst>
            </p:cNvPr>
            <p:cNvSpPr txBox="1"/>
            <p:nvPr/>
          </p:nvSpPr>
          <p:spPr>
            <a:xfrm>
              <a:off x="9128598" y="753159"/>
              <a:ext cx="2659702" cy="8628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3200"/>
                </a:lnSpc>
              </a:pPr>
              <a:r>
                <a:rPr kumimoji="1" lang="ja-JP" altLang="en-US" sz="24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済州島キーワード</a:t>
              </a:r>
              <a:endParaRPr kumimoji="1" lang="en-US" altLang="ja-JP" sz="2400" b="1" dirty="0">
                <a:solidFill>
                  <a:schemeClr val="accent1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>
                <a:lnSpc>
                  <a:spcPts val="3200"/>
                </a:lnSpc>
              </a:pPr>
              <a:r>
                <a:rPr kumimoji="1" lang="ko-KR" altLang="en-US" sz="2400" b="1" dirty="0">
                  <a:solidFill>
                    <a:srgbClr val="FF0000"/>
                  </a:solidFill>
                  <a:latin typeface="Batang" panose="02030600000101010101" pitchFamily="18" charset="-127"/>
                  <a:ea typeface="Batang" panose="02030600000101010101" pitchFamily="18" charset="-127"/>
                </a:rPr>
                <a:t>신화의 섬</a:t>
              </a:r>
              <a:endParaRPr kumimoji="1" lang="ja-JP" altLang="en-US" sz="2400" b="1" dirty="0">
                <a:solidFill>
                  <a:srgbClr val="FF0000"/>
                </a:solidFill>
                <a:latin typeface="Batang" panose="02030600000101010101" pitchFamily="18" charset="-127"/>
                <a:ea typeface="Batang" panose="02030600000101010101" pitchFamily="18" charset="-127"/>
              </a:endParaRPr>
            </a:p>
          </p:txBody>
        </p:sp>
      </p:grp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429162C9-04FA-4CDE-934E-64892FB34391}"/>
              </a:ext>
            </a:extLst>
          </p:cNvPr>
          <p:cNvSpPr/>
          <p:nvPr/>
        </p:nvSpPr>
        <p:spPr>
          <a:xfrm>
            <a:off x="495119" y="243571"/>
            <a:ext cx="2190953" cy="6191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rgbClr val="0070C0"/>
                </a:solidFill>
                <a:ea typeface="Batang" panose="02030600000101010101" pitchFamily="18" charset="-127"/>
                <a:cs typeface="Batang" panose="02030600000101010101" pitchFamily="18" charset="-127"/>
              </a:rPr>
              <a:t>삼성혈三姓穴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A7D6CF77-FCC4-43E8-9860-270593E0D00F}"/>
              </a:ext>
            </a:extLst>
          </p:cNvPr>
          <p:cNvSpPr/>
          <p:nvPr/>
        </p:nvSpPr>
        <p:spPr>
          <a:xfrm>
            <a:off x="100012" y="1504102"/>
            <a:ext cx="633413" cy="20087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800" dirty="0">
              <a:solidFill>
                <a:srgbClr val="0070C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1" name="四角形: 角を丸くする 20">
            <a:extLst>
              <a:ext uri="{FF2B5EF4-FFF2-40B4-BE49-F238E27FC236}">
                <a16:creationId xmlns:a16="http://schemas.microsoft.com/office/drawing/2014/main" id="{FE80A1BF-1A08-4FF9-BB13-180509191C38}"/>
              </a:ext>
            </a:extLst>
          </p:cNvPr>
          <p:cNvSpPr/>
          <p:nvPr/>
        </p:nvSpPr>
        <p:spPr>
          <a:xfrm>
            <a:off x="1134128" y="982525"/>
            <a:ext cx="633413" cy="20087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800" dirty="0">
              <a:solidFill>
                <a:srgbClr val="0070C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937A4ED2-90E3-44DF-BCF7-EF72BCF3A860}"/>
              </a:ext>
            </a:extLst>
          </p:cNvPr>
          <p:cNvSpPr/>
          <p:nvPr/>
        </p:nvSpPr>
        <p:spPr>
          <a:xfrm>
            <a:off x="10989892" y="5270616"/>
            <a:ext cx="633413" cy="20087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800" dirty="0">
              <a:solidFill>
                <a:srgbClr val="0070C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142823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83CF874-E280-4ED9-A80D-42288C3F9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746" y="1739900"/>
            <a:ext cx="2756154" cy="389759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A6AA40A-7557-4B6F-83AB-C450835AF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850" y="342900"/>
            <a:ext cx="11391900" cy="2419350"/>
          </a:xfrm>
        </p:spPr>
        <p:txBody>
          <a:bodyPr>
            <a:noAutofit/>
          </a:bodyPr>
          <a:lstStyle/>
          <a:p>
            <a:r>
              <a:rPr lang="ko-KR" altLang="en-US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우리 땅 기차 여행</a:t>
            </a:r>
            <a:r>
              <a:rPr lang="ja-JP" altLang="en-US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で</a:t>
            </a:r>
            <a:br>
              <a:rPr lang="en-US" altLang="ja-JP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lang="ja-JP" altLang="en-US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仮想空間を列車旅行しよう</a:t>
            </a:r>
            <a:endParaRPr kumimoji="1" lang="ja-JP" altLang="en-US" sz="7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658E3E8-20E8-4B71-87CB-526D698857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0275" y="4382184"/>
            <a:ext cx="6006846" cy="1046162"/>
          </a:xfrm>
        </p:spPr>
        <p:txBody>
          <a:bodyPr>
            <a:normAutofit fontScale="92500"/>
          </a:bodyPr>
          <a:lstStyle/>
          <a:p>
            <a:r>
              <a:rPr lang="en-US" altLang="ja-JP" sz="5400" b="1" i="1" dirty="0">
                <a:latin typeface="ＭＳ 明朝" panose="02020609040205080304" pitchFamily="17" charset="-128"/>
                <a:ea typeface="ＭＳ 明朝" panose="02020609040205080304" pitchFamily="17" charset="-128"/>
                <a:cs typeface="+mj-cs"/>
              </a:rPr>
              <a:t>2021/12/21 &amp; 12/22</a:t>
            </a:r>
            <a:endParaRPr lang="ja-JP" altLang="en-US" sz="5400" b="1" i="1" dirty="0">
              <a:latin typeface="ＭＳ 明朝" panose="02020609040205080304" pitchFamily="17" charset="-128"/>
              <a:ea typeface="ＭＳ 明朝" panose="02020609040205080304" pitchFamily="17" charset="-128"/>
              <a:cs typeface="+mj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EA3003B-AB04-41FD-BF1E-96D4557C14B0}"/>
              </a:ext>
            </a:extLst>
          </p:cNvPr>
          <p:cNvSpPr txBox="1"/>
          <p:nvPr/>
        </p:nvSpPr>
        <p:spPr>
          <a:xfrm flipH="1">
            <a:off x="4002904" y="2973588"/>
            <a:ext cx="34742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0" b="1" dirty="0">
                <a:solidFill>
                  <a:schemeClr val="accent5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j-cs"/>
              </a:rPr>
              <a:t>その</a:t>
            </a:r>
            <a:r>
              <a:rPr lang="en-US" altLang="ja-JP" sz="6000" b="1" dirty="0">
                <a:solidFill>
                  <a:schemeClr val="accent5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j-cs"/>
              </a:rPr>
              <a:t>18</a:t>
            </a:r>
            <a:endParaRPr lang="ja-JP" altLang="en-US" sz="6000" b="1" dirty="0">
              <a:solidFill>
                <a:schemeClr val="accent5">
                  <a:lumMod val="7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+mj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B61DD12-B11B-44F5-9BEA-CF9D0BB1C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563" y="5821279"/>
            <a:ext cx="5862437" cy="96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77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10D85178-8987-41C8-A1A7-DAD1031FCC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" t="8904" r="3569" b="6534"/>
          <a:stretch/>
        </p:blipFill>
        <p:spPr>
          <a:xfrm>
            <a:off x="161925" y="104774"/>
            <a:ext cx="11939306" cy="4448176"/>
          </a:xfrm>
        </p:spPr>
      </p:pic>
    </p:spTree>
    <p:extLst>
      <p:ext uri="{BB962C8B-B14F-4D97-AF65-F5344CB8AC3E}">
        <p14:creationId xmlns:p14="http://schemas.microsoft.com/office/powerpoint/2010/main" val="498581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C262525E-2CFB-4FFF-A3DB-74B5B06CE1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50" y="-24553"/>
            <a:ext cx="5414274" cy="6882553"/>
          </a:xfrm>
        </p:spPr>
      </p:pic>
    </p:spTree>
    <p:extLst>
      <p:ext uri="{BB962C8B-B14F-4D97-AF65-F5344CB8AC3E}">
        <p14:creationId xmlns:p14="http://schemas.microsoft.com/office/powerpoint/2010/main" val="2489233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08063FBA-F834-4C6F-A262-E65B04B7FA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3" y="0"/>
            <a:ext cx="10297054" cy="6857999"/>
          </a:xfrm>
        </p:spPr>
      </p:pic>
    </p:spTree>
    <p:extLst>
      <p:ext uri="{BB962C8B-B14F-4D97-AF65-F5344CB8AC3E}">
        <p14:creationId xmlns:p14="http://schemas.microsoft.com/office/powerpoint/2010/main" val="548522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8360DAB-AD96-408D-B1F1-C475D0631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36964" cy="7143028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96AD421-B0A1-46D5-8F83-9E57C4BE4874}"/>
              </a:ext>
            </a:extLst>
          </p:cNvPr>
          <p:cNvGrpSpPr/>
          <p:nvPr/>
        </p:nvGrpSpPr>
        <p:grpSpPr>
          <a:xfrm>
            <a:off x="8234786" y="5462587"/>
            <a:ext cx="4481842" cy="1738610"/>
            <a:chOff x="4987291" y="1852315"/>
            <a:chExt cx="4481842" cy="1738610"/>
          </a:xfrm>
        </p:grpSpPr>
        <p:pic>
          <p:nvPicPr>
            <p:cNvPr id="6" name="グラフィックス 5">
              <a:extLst>
                <a:ext uri="{FF2B5EF4-FFF2-40B4-BE49-F238E27FC236}">
                  <a16:creationId xmlns:a16="http://schemas.microsoft.com/office/drawing/2014/main" id="{1FBFBAF7-13DB-439F-80D4-41329AF73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87291" y="1852315"/>
              <a:ext cx="4481842" cy="1738610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D5919A98-D3E9-4411-9DC7-CE050D3EA3E2}"/>
                </a:ext>
              </a:extLst>
            </p:cNvPr>
            <p:cNvSpPr txBox="1"/>
            <p:nvPr/>
          </p:nvSpPr>
          <p:spPr>
            <a:xfrm>
              <a:off x="5762625" y="2371725"/>
              <a:ext cx="24897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絵本　</a:t>
              </a:r>
              <a:r>
                <a:rPr kumimoji="1" lang="en-US" altLang="ja-JP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44</a:t>
              </a:r>
              <a:r>
                <a:rPr kumimoji="1" lang="ja-JP" altLang="en-US" sz="2400" dirty="0">
                  <a:solidFill>
                    <a:srgbClr val="002060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</p:grpSp>
      <p:sp>
        <p:nvSpPr>
          <p:cNvPr id="8" name="楕円 7">
            <a:extLst>
              <a:ext uri="{FF2B5EF4-FFF2-40B4-BE49-F238E27FC236}">
                <a16:creationId xmlns:a16="http://schemas.microsoft.com/office/drawing/2014/main" id="{3D66B65E-BA22-4440-B0A9-1F8EECEC2F62}"/>
              </a:ext>
            </a:extLst>
          </p:cNvPr>
          <p:cNvSpPr/>
          <p:nvPr/>
        </p:nvSpPr>
        <p:spPr>
          <a:xfrm>
            <a:off x="5573182" y="2424333"/>
            <a:ext cx="990600" cy="7246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3A7F1663-9DC0-44F3-9A12-E572D166FA8C}"/>
              </a:ext>
            </a:extLst>
          </p:cNvPr>
          <p:cNvSpPr/>
          <p:nvPr/>
        </p:nvSpPr>
        <p:spPr>
          <a:xfrm>
            <a:off x="10940896" y="2062019"/>
            <a:ext cx="990600" cy="7246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D3379DF8-F510-4CCC-82B5-0E2059357017}"/>
              </a:ext>
            </a:extLst>
          </p:cNvPr>
          <p:cNvSpPr/>
          <p:nvPr/>
        </p:nvSpPr>
        <p:spPr>
          <a:xfrm>
            <a:off x="8407246" y="919019"/>
            <a:ext cx="990600" cy="7246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3F289779-55A1-4E4A-A7B2-D38E00850F3F}"/>
              </a:ext>
            </a:extLst>
          </p:cNvPr>
          <p:cNvSpPr/>
          <p:nvPr/>
        </p:nvSpPr>
        <p:spPr>
          <a:xfrm>
            <a:off x="10636096" y="1362653"/>
            <a:ext cx="990600" cy="7246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57D22F3A-D34E-431A-94AB-995AF79B4A51}"/>
              </a:ext>
            </a:extLst>
          </p:cNvPr>
          <p:cNvSpPr/>
          <p:nvPr/>
        </p:nvSpPr>
        <p:spPr>
          <a:xfrm>
            <a:off x="9485107" y="1000339"/>
            <a:ext cx="990600" cy="7246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39F62E24-6048-4857-A64A-A3BC8C0E07C6}"/>
              </a:ext>
            </a:extLst>
          </p:cNvPr>
          <p:cNvSpPr/>
          <p:nvPr/>
        </p:nvSpPr>
        <p:spPr>
          <a:xfrm>
            <a:off x="7739486" y="1678284"/>
            <a:ext cx="990600" cy="7246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E86E2AF1-B925-4758-B60E-A95ABCC2A605}"/>
              </a:ext>
            </a:extLst>
          </p:cNvPr>
          <p:cNvSpPr/>
          <p:nvPr/>
        </p:nvSpPr>
        <p:spPr>
          <a:xfrm>
            <a:off x="1375776" y="4266349"/>
            <a:ext cx="990600" cy="7246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 b="1" dirty="0">
              <a:solidFill>
                <a:srgbClr val="FF0000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697971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31751</TotalTime>
  <Words>1560</Words>
  <Application>Microsoft Office PowerPoint</Application>
  <PresentationFormat>ワイド画面</PresentationFormat>
  <Paragraphs>227</Paragraphs>
  <Slides>51</Slides>
  <Notes>0</Notes>
  <HiddenSlides>0</HiddenSlides>
  <MMClips>8</MMClips>
  <ScaleCrop>false</ScaleCrop>
  <HeadingPairs>
    <vt:vector size="8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0</vt:i4>
      </vt:variant>
      <vt:variant>
        <vt:lpstr>スライド タイトル</vt:lpstr>
      </vt:variant>
      <vt:variant>
        <vt:i4>51</vt:i4>
      </vt:variant>
    </vt:vector>
  </HeadingPairs>
  <TitlesOfParts>
    <vt:vector size="62" baseType="lpstr">
      <vt:lpstr>ARUD晶熙ゴシック体P_D</vt:lpstr>
      <vt:lpstr>Batang</vt:lpstr>
      <vt:lpstr>HGS平成角ｺﾞｼｯｸ体W9</vt:lpstr>
      <vt:lpstr>HG丸ｺﾞｼｯｸM-PRO</vt:lpstr>
      <vt:lpstr>맑은 고딕</vt:lpstr>
      <vt:lpstr>ＭＳ 明朝</vt:lpstr>
      <vt:lpstr>游ゴシック</vt:lpstr>
      <vt:lpstr>游ゴシック Light</vt:lpstr>
      <vt:lpstr>游明朝</vt:lpstr>
      <vt:lpstr>Arial</vt:lpstr>
      <vt:lpstr>Office テーマ</vt:lpstr>
      <vt:lpstr>우리 땅 기차 여행で 仮想空間を列車旅行しよう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①</vt:lpstr>
      <vt:lpstr>①</vt:lpstr>
      <vt:lpstr>①</vt:lpstr>
      <vt:lpstr>①</vt:lpstr>
      <vt:lpstr>①</vt:lpstr>
      <vt:lpstr>①</vt:lpstr>
      <vt:lpstr>①</vt:lpstr>
      <vt:lpstr>①</vt:lpstr>
      <vt:lpstr>①</vt:lpstr>
      <vt:lpstr>①</vt:lpstr>
      <vt:lpstr>①</vt:lpstr>
      <vt:lpstr>①</vt:lpstr>
      <vt:lpstr>PowerPoint プレゼンテーション</vt:lpstr>
      <vt:lpstr>①</vt:lpstr>
      <vt:lpstr>①</vt:lpstr>
      <vt:lpstr>①</vt:lpstr>
      <vt:lpstr>①</vt:lpstr>
      <vt:lpstr>①</vt:lpstr>
      <vt:lpstr>①</vt:lpstr>
      <vt:lpstr>①</vt:lpstr>
      <vt:lpstr>①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우리 땅 기차 여행で 仮想空間を列車旅行しよう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우리 땅 기차 여행で仮想空間を列車旅行しよう</dc:title>
  <dc:creator>Saigusa Hatsuko</dc:creator>
  <cp:lastModifiedBy>Saigusa Hatsuko</cp:lastModifiedBy>
  <cp:revision>982</cp:revision>
  <cp:lastPrinted>2020-08-03T12:07:08Z</cp:lastPrinted>
  <dcterms:created xsi:type="dcterms:W3CDTF">2020-07-24T06:00:28Z</dcterms:created>
  <dcterms:modified xsi:type="dcterms:W3CDTF">2021-12-05T07:56:54Z</dcterms:modified>
</cp:coreProperties>
</file>