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761" r:id="rId2"/>
    <p:sldId id="274" r:id="rId3"/>
    <p:sldId id="716" r:id="rId4"/>
    <p:sldId id="763" r:id="rId5"/>
    <p:sldId id="783" r:id="rId6"/>
    <p:sldId id="769" r:id="rId7"/>
    <p:sldId id="770" r:id="rId8"/>
    <p:sldId id="765" r:id="rId9"/>
    <p:sldId id="721" r:id="rId10"/>
    <p:sldId id="771" r:id="rId11"/>
    <p:sldId id="772" r:id="rId12"/>
    <p:sldId id="773" r:id="rId13"/>
    <p:sldId id="774" r:id="rId14"/>
    <p:sldId id="775" r:id="rId15"/>
    <p:sldId id="776" r:id="rId16"/>
    <p:sldId id="777" r:id="rId17"/>
    <p:sldId id="779" r:id="rId18"/>
    <p:sldId id="778" r:id="rId19"/>
    <p:sldId id="780" r:id="rId20"/>
    <p:sldId id="781" r:id="rId21"/>
    <p:sldId id="782" r:id="rId22"/>
    <p:sldId id="784" r:id="rId23"/>
    <p:sldId id="766" r:id="rId24"/>
    <p:sldId id="767" r:id="rId25"/>
    <p:sldId id="768" r:id="rId26"/>
    <p:sldId id="785" r:id="rId27"/>
    <p:sldId id="787" r:id="rId28"/>
    <p:sldId id="788" r:id="rId29"/>
    <p:sldId id="790" r:id="rId30"/>
    <p:sldId id="789" r:id="rId31"/>
    <p:sldId id="791" r:id="rId32"/>
    <p:sldId id="792" r:id="rId33"/>
    <p:sldId id="794" r:id="rId34"/>
    <p:sldId id="793" r:id="rId35"/>
    <p:sldId id="796" r:id="rId36"/>
    <p:sldId id="795" r:id="rId37"/>
    <p:sldId id="797" r:id="rId38"/>
    <p:sldId id="804" r:id="rId39"/>
    <p:sldId id="799" r:id="rId40"/>
    <p:sldId id="798" r:id="rId41"/>
    <p:sldId id="800" r:id="rId42"/>
    <p:sldId id="802" r:id="rId43"/>
    <p:sldId id="801" r:id="rId44"/>
    <p:sldId id="803" r:id="rId45"/>
    <p:sldId id="805" r:id="rId46"/>
    <p:sldId id="806" r:id="rId47"/>
    <p:sldId id="807" r:id="rId48"/>
    <p:sldId id="809" r:id="rId49"/>
    <p:sldId id="808" r:id="rId50"/>
    <p:sldId id="687" r:id="rId51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gusa Hatsuko" initials="SH" lastIdx="2" clrIdx="0">
    <p:extLst>
      <p:ext uri="{19B8F6BF-5375-455C-9EA6-DF929625EA0E}">
        <p15:presenceInfo xmlns:p15="http://schemas.microsoft.com/office/powerpoint/2012/main" userId="b142db85d87d60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E2EDBD"/>
    <a:srgbClr val="D6E6A2"/>
    <a:srgbClr val="F7E3FF"/>
    <a:srgbClr val="52CE5E"/>
    <a:srgbClr val="E9EBF5"/>
    <a:srgbClr val="FEE3FF"/>
    <a:srgbClr val="FECAFF"/>
    <a:srgbClr val="84CCCB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濃色スタイル 1 - アクセント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C54BC-F285-42B3-A053-1A29FC1D38D8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9678-0E7E-43FF-906A-4A5ECC1B3F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62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572CB0-4D3C-45C2-8BB9-6842D10D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0B99C1-75D0-4572-BAC6-49577287A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6355F6-1D91-416A-A63A-FED710E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1F2D2C-CFCF-4B86-88EB-8064C6C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35D234-B347-4F0B-AD97-3D5A19BB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18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E5DD8-7E46-46AC-B91F-8A6D8F2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F8C63-A527-4BE4-97CC-5AEAF912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6C9C96-F4BB-4147-97BE-B95C8D18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8258EA-43F6-4489-80A5-8FB31D42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AA36A-938F-4359-96E1-3EC998C6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82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3E9C3C-2E2E-452E-88F6-D5C2DD559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F1EA1-3BBB-4D0E-8332-F0180BAC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F415E3-A881-4188-AAFA-9623F24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A9D757-EFF3-4FFA-B006-4CCFD1A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197993-6745-4E4E-AD1B-E2A9D6D9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2A71E9-3E1E-4BC3-BF65-F0A55F2E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014D76-F30A-4984-8F8F-FC9E7B05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8143DD-23D3-47EC-A57F-81BC86E2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DE3509-963F-4D95-8416-BCC6100F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774301-CA56-41EE-B25D-F39EC699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32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39E9BE-05F2-4CDC-80E3-1445C142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12522E-7CD5-4299-91C5-0AE44539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F1ADF-A4E5-469C-B698-665825A2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3F9723-84EB-440A-A7BF-ECAA3232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C2EA3E-AD62-4ED5-814A-5F618E8E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91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F59F40-6678-4036-A878-5AAAEC21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A65E6-2C59-4197-9E54-1D42C572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6240A7-FFE6-4D91-BB65-86A9B68DC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965E19-43F3-4D57-BAC3-5CA330D8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3C626F-BC30-4240-9E96-794B79E6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8C6422-7775-4EEC-AECE-B9ADA97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0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9FC9-1133-4A62-A47D-6F93B678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42F275-CBE7-4835-8C47-24D05141E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DEA22A-5306-43E2-A56E-1F78A8095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9F5506A-189C-4647-B06E-C9911EE84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2A10D0A-9DAC-4FA2-9EE1-8261A0790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1287CE-6297-46EC-AEAF-CFE48221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9F319BB-1449-44B0-8FAC-E69246F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3284FC-9A07-4945-8518-A7FA07F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09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E09B5-20DE-4E23-A678-E3F3F8EE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B743B0-0EF7-4FB2-A52B-2606E3B0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4AE99D-BC1D-47DC-8B57-6A5CA08E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D2597F-6407-4A25-9DD7-7E08A61B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30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705C77-6C79-4D26-B367-4E9FE1D3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F1340B-52ED-4876-BBF7-E41ED85C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4D909-FB90-411D-9D2B-CCC1857C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85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AFE5A-05DB-4E51-AEA4-4042991D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49E199-84F8-4DCC-BBE4-9ED67DFF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FA225E-7DB6-40F5-9780-BE50483C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E47A2B-490F-40D1-91C1-6170E550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B3F910-6EE2-4444-B960-7C963348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5145EC-32C6-4D6A-86C2-D53FB4FE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0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A83C54-2F7A-4271-BC92-AD3A34AF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AD7882-F8BB-4233-9AC4-9C33326ED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96DFCD-1DB5-4E9F-B78B-668E1E4D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F8196A-8739-441A-A642-2F6E6252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9B4E74-5EFC-48FD-87F9-BE8BF85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E58208-48E5-40D7-809A-C449F0AA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8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957A3C1-1D62-47B3-B514-B740554B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120468-2191-44ED-BBD9-F7DBF536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C88945-23D8-4134-888C-E7048CEE0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701A-8E53-40E5-9873-A6B9CA5A98F2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CF9F7-4507-4569-84DC-56DBB842D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73702F-CD7E-44F5-9C18-6BF635C71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jp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9.svg"/><Relationship Id="rId7" Type="http://schemas.openxmlformats.org/officeDocument/2006/relationships/image" Target="../media/image5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65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1.sv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7.jpg"/><Relationship Id="rId10" Type="http://schemas.openxmlformats.org/officeDocument/2006/relationships/image" Target="../media/image70.png"/><Relationship Id="rId4" Type="http://schemas.openxmlformats.org/officeDocument/2006/relationships/image" Target="../media/image49.svg"/><Relationship Id="rId9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8.png"/><Relationship Id="rId7" Type="http://schemas.openxmlformats.org/officeDocument/2006/relationships/image" Target="../media/image74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11" Type="http://schemas.openxmlformats.org/officeDocument/2006/relationships/image" Target="../media/image69.svg"/><Relationship Id="rId5" Type="http://schemas.openxmlformats.org/officeDocument/2006/relationships/image" Target="../media/image72.jpg"/><Relationship Id="rId10" Type="http://schemas.openxmlformats.org/officeDocument/2006/relationships/image" Target="../media/image68.png"/><Relationship Id="rId4" Type="http://schemas.openxmlformats.org/officeDocument/2006/relationships/image" Target="../media/image49.svg"/><Relationship Id="rId9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eg"/><Relationship Id="rId7" Type="http://schemas.openxmlformats.org/officeDocument/2006/relationships/image" Target="../media/image8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jpg"/><Relationship Id="rId11" Type="http://schemas.openxmlformats.org/officeDocument/2006/relationships/image" Target="../media/image84.jpg"/><Relationship Id="rId5" Type="http://schemas.openxmlformats.org/officeDocument/2006/relationships/image" Target="../media/image80.jpg"/><Relationship Id="rId10" Type="http://schemas.openxmlformats.org/officeDocument/2006/relationships/image" Target="../media/image77.wmf"/><Relationship Id="rId4" Type="http://schemas.openxmlformats.org/officeDocument/2006/relationships/image" Target="../media/image79.jpg"/><Relationship Id="rId9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7NLeQjeouc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1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jpg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278296"/>
            <a:ext cx="11391900" cy="2483954"/>
          </a:xfrm>
        </p:spPr>
        <p:txBody>
          <a:bodyPr>
            <a:noAutofit/>
          </a:bodyPr>
          <a:lstStyle/>
          <a:p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仮想空間を旅行しよう</a:t>
            </a:r>
            <a:br>
              <a:rPr lang="en-US" altLang="ja-JP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済州島編</a:t>
            </a:r>
            <a:endParaRPr kumimoji="1" lang="ja-JP" alt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275" y="4382184"/>
            <a:ext cx="6006846" cy="1046162"/>
          </a:xfrm>
        </p:spPr>
        <p:txBody>
          <a:bodyPr>
            <a:normAutofit fontScale="92500"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2021/12/21 &amp; 12/22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4002904" y="2973588"/>
            <a:ext cx="347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18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B61DD12-B11B-44F5-9BEA-CF9D0BB1C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63" y="5821279"/>
            <a:ext cx="5862437" cy="9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1BE35A4-BD5E-44FA-B80A-7EE7A8231BD1}"/>
              </a:ext>
            </a:extLst>
          </p:cNvPr>
          <p:cNvSpPr/>
          <p:nvPr/>
        </p:nvSpPr>
        <p:spPr>
          <a:xfrm>
            <a:off x="797161" y="219090"/>
            <a:ext cx="6090655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</a:t>
            </a:r>
            <a:r>
              <a:rPr lang="zh-TW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高麗朝時代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A63331-D68E-4AD4-AE8A-CBE465F513A3}"/>
              </a:ext>
            </a:extLst>
          </p:cNvPr>
          <p:cNvSpPr txBox="1"/>
          <p:nvPr/>
        </p:nvSpPr>
        <p:spPr>
          <a:xfrm>
            <a:off x="364436" y="1260687"/>
            <a:ext cx="110304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1105</a:t>
            </a:r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年に탐라군</a:t>
            </a:r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[</a:t>
            </a:r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耽羅郡</a:t>
            </a:r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]</a:t>
            </a:r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として直轄領に組み込まれ、</a:t>
            </a:r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1214</a:t>
            </a:r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年から済州と呼ばれるようになるが、高い独立性を維持し続けた。</a:t>
            </a:r>
          </a:p>
          <a:p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元に対して抵抗した삼별초</a:t>
            </a:r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[</a:t>
            </a:r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三別抄</a:t>
            </a:r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]</a:t>
            </a:r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の残党は、済州島を最後の拠点として立てこもった。反乱は</a:t>
            </a:r>
            <a:r>
              <a:rPr lang="ko-KR" altLang="en-US" sz="3600" kern="100" dirty="0" err="1">
                <a:latin typeface="ＭＳ 明朝" panose="02020609040205080304" pitchFamily="17" charset="-128"/>
                <a:ea typeface="ＭＳ 明朝" panose="02020609040205080304" pitchFamily="17" charset="-128"/>
              </a:rPr>
              <a:t>여몽연합군</a:t>
            </a:r>
            <a:r>
              <a:rPr lang="en-US" altLang="ko-KR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lang="ko-KR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元・高麗軍</a:t>
            </a:r>
            <a:r>
              <a:rPr lang="en-US" altLang="ko-KR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によって平定され、済州島は元の直轄地に組み込まれた。</a:t>
            </a:r>
          </a:p>
          <a:p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元が済州に牧場を設けたため、以後の済州は馬の産地になった。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B39D7F-2EE5-4292-A129-64A3B726B2F6}"/>
              </a:ext>
            </a:extLst>
          </p:cNvPr>
          <p:cNvSpPr txBox="1"/>
          <p:nvPr/>
        </p:nvSpPr>
        <p:spPr>
          <a:xfrm>
            <a:off x="7692886" y="219090"/>
            <a:ext cx="30572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333333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高麗時代：</a:t>
            </a:r>
            <a:endParaRPr lang="en-US" altLang="ja-JP" sz="3200" dirty="0">
              <a:solidFill>
                <a:srgbClr val="333333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Helvetica" panose="020B0604020202020204" pitchFamily="34" charset="0"/>
            </a:endParaRPr>
          </a:p>
          <a:p>
            <a:r>
              <a:rPr lang="en-US" altLang="ja-JP" sz="3200" dirty="0">
                <a:solidFill>
                  <a:srgbClr val="333333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918</a:t>
            </a:r>
            <a:r>
              <a:rPr lang="ja-JP" altLang="ja-JP" sz="3200" dirty="0">
                <a:solidFill>
                  <a:srgbClr val="333333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年 </a:t>
            </a:r>
            <a:r>
              <a:rPr lang="en-US" altLang="ja-JP" sz="3200" dirty="0">
                <a:solidFill>
                  <a:srgbClr val="333333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– 1392</a:t>
            </a:r>
            <a:r>
              <a:rPr lang="ja-JP" altLang="ja-JP" sz="3200" dirty="0">
                <a:solidFill>
                  <a:srgbClr val="333333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年</a:t>
            </a:r>
            <a:endParaRPr kumimoji="1" lang="ja-JP" altLang="en-US" sz="3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206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A484DA7-65BC-4A42-8E17-550617E83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r="2185"/>
          <a:stretch/>
        </p:blipFill>
        <p:spPr>
          <a:xfrm>
            <a:off x="7007087" y="151675"/>
            <a:ext cx="4969565" cy="6030465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3DF7709-ED7C-4F81-9F95-2A58EC114579}"/>
              </a:ext>
            </a:extLst>
          </p:cNvPr>
          <p:cNvSpPr/>
          <p:nvPr/>
        </p:nvSpPr>
        <p:spPr>
          <a:xfrm>
            <a:off x="290265" y="229029"/>
            <a:ext cx="6090655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</a:t>
            </a:r>
            <a:r>
              <a:rPr lang="zh-TW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高麗朝時代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55F0682-A43E-49A1-A2ED-E18B020A3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3" y="2852531"/>
            <a:ext cx="6176059" cy="332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27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4033BEB9-070E-499C-87C8-2D023A71DA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421742"/>
              </p:ext>
            </p:extLst>
          </p:nvPr>
        </p:nvGraphicFramePr>
        <p:xfrm>
          <a:off x="396868" y="368506"/>
          <a:ext cx="11398264" cy="6350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ビットマップ イメージ" r:id="rId3" imgW="8947080" imgH="4984920" progId="Paint.Picture">
                  <p:embed/>
                </p:oleObj>
              </mc:Choice>
              <mc:Fallback>
                <p:oleObj name="ビットマップ イメージ" r:id="rId3" imgW="8947080" imgH="4984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868" y="368506"/>
                        <a:ext cx="11398264" cy="6350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3DF7709-ED7C-4F81-9F95-2A58EC114579}"/>
              </a:ext>
            </a:extLst>
          </p:cNvPr>
          <p:cNvSpPr/>
          <p:nvPr/>
        </p:nvSpPr>
        <p:spPr>
          <a:xfrm>
            <a:off x="290265" y="229029"/>
            <a:ext cx="6090655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</a:t>
            </a:r>
            <a:r>
              <a:rPr lang="zh-TW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高麗朝時代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C34996BF-12E2-4C19-BECD-96D90BB568B0}"/>
              </a:ext>
            </a:extLst>
          </p:cNvPr>
          <p:cNvSpPr/>
          <p:nvPr/>
        </p:nvSpPr>
        <p:spPr>
          <a:xfrm>
            <a:off x="1838739" y="4979504"/>
            <a:ext cx="993913" cy="773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ECA7C8D-B778-4705-8D2D-CCC1556536CB}"/>
              </a:ext>
            </a:extLst>
          </p:cNvPr>
          <p:cNvSpPr/>
          <p:nvPr/>
        </p:nvSpPr>
        <p:spPr>
          <a:xfrm>
            <a:off x="3335592" y="1266881"/>
            <a:ext cx="2657704" cy="1083366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애월연대</a:t>
            </a:r>
            <a:endParaRPr kumimoji="1" lang="ja-JP" altLang="en-US" sz="28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E221641B-7810-4547-A3A5-71F5588360EE}"/>
              </a:ext>
            </a:extLst>
          </p:cNvPr>
          <p:cNvSpPr/>
          <p:nvPr/>
        </p:nvSpPr>
        <p:spPr>
          <a:xfrm>
            <a:off x="2256182" y="4618676"/>
            <a:ext cx="2657704" cy="1083366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명월성지</a:t>
            </a:r>
            <a:endParaRPr kumimoji="1" lang="ja-JP" altLang="en-US" sz="28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0807494-8014-4A56-924E-077013880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17" y="4363278"/>
            <a:ext cx="3610543" cy="2048163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0E688005-6DEA-4F8C-BDF2-96AB0FDA0D25}"/>
              </a:ext>
            </a:extLst>
          </p:cNvPr>
          <p:cNvSpPr/>
          <p:nvPr/>
        </p:nvSpPr>
        <p:spPr>
          <a:xfrm>
            <a:off x="2948609" y="1742660"/>
            <a:ext cx="993913" cy="6075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2ACABD9-A6E0-4C91-9874-B48B0CAB7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3" y="2274525"/>
            <a:ext cx="2448339" cy="163222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4BE46FB-4749-4D2A-9633-C8DF11971D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06" y="2046453"/>
            <a:ext cx="2448339" cy="16379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CE7BDF4C-F9CF-4F81-8E41-47860B7FB47E}"/>
              </a:ext>
            </a:extLst>
          </p:cNvPr>
          <p:cNvSpPr/>
          <p:nvPr/>
        </p:nvSpPr>
        <p:spPr>
          <a:xfrm>
            <a:off x="6712226" y="2494721"/>
            <a:ext cx="993913" cy="6075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29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8DC99F0-59FE-4CED-8DDB-53462EE56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2" y="1253681"/>
            <a:ext cx="2442263" cy="161189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1D6BE3F-F38A-44BC-9AC6-E019A685E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79" y="1654063"/>
            <a:ext cx="2552700" cy="17907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2290A2F-6BF0-4B77-B39B-2DB2501BD991}"/>
              </a:ext>
            </a:extLst>
          </p:cNvPr>
          <p:cNvGrpSpPr/>
          <p:nvPr/>
        </p:nvGrpSpPr>
        <p:grpSpPr>
          <a:xfrm>
            <a:off x="9091455" y="-40647"/>
            <a:ext cx="2790982" cy="2062900"/>
            <a:chOff x="9091455" y="111753"/>
            <a:chExt cx="2790982" cy="2062900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284ADDEE-2EDC-4E0E-B738-25774ECBB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455" y="111753"/>
              <a:ext cx="2790982" cy="2062900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993D3AB-42B4-43D2-AEE8-5E757BCE535D}"/>
                </a:ext>
              </a:extLst>
            </p:cNvPr>
            <p:cNvSpPr txBox="1"/>
            <p:nvPr/>
          </p:nvSpPr>
          <p:spPr>
            <a:xfrm>
              <a:off x="9128598" y="753159"/>
              <a:ext cx="2659702" cy="86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済州島キーワード</a:t>
              </a:r>
              <a:endParaRPr kumimoji="1" lang="en-US" altLang="ja-JP" sz="24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>
                <a:lnSpc>
                  <a:spcPts val="3200"/>
                </a:lnSpc>
              </a:pPr>
              <a:r>
                <a:rPr kumimoji="1" lang="ko-KR" altLang="en-US" sz="2400" b="1" dirty="0">
                  <a:solidFill>
                    <a:srgbClr val="FF000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귀양살이</a:t>
              </a:r>
              <a:endParaRPr kumimoji="1" lang="ja-JP" altLang="en-US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CBD948D7-15DF-4391-800A-6DF3CBC22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96" y="219090"/>
            <a:ext cx="1847320" cy="351729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62761C1-89B8-44B7-9731-506861B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r="13269" b="32559"/>
          <a:stretch/>
        </p:blipFill>
        <p:spPr>
          <a:xfrm>
            <a:off x="9943517" y="2221161"/>
            <a:ext cx="1856370" cy="1670161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B282549-FB9D-4327-B2F1-1556D046D0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36" y="4617076"/>
            <a:ext cx="3545241" cy="1994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8F113B14-3F15-4133-A8AD-8C2314688E54}"/>
              </a:ext>
            </a:extLst>
          </p:cNvPr>
          <p:cNvSpPr/>
          <p:nvPr/>
        </p:nvSpPr>
        <p:spPr>
          <a:xfrm>
            <a:off x="9682161" y="3644397"/>
            <a:ext cx="2254463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최익현崔 益鉉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A3196B-5B4D-4219-AA0E-8B42C4507177}"/>
              </a:ext>
            </a:extLst>
          </p:cNvPr>
          <p:cNvSpPr txBox="1"/>
          <p:nvPr/>
        </p:nvSpPr>
        <p:spPr>
          <a:xfrm flipH="1">
            <a:off x="8963292" y="4230131"/>
            <a:ext cx="322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2020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月のスライド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061417-7BCF-4A08-8FA2-C906DFCAC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9860" r="22300" b="28056"/>
          <a:stretch/>
        </p:blipFill>
        <p:spPr>
          <a:xfrm>
            <a:off x="713955" y="3545921"/>
            <a:ext cx="1669360" cy="2795705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66B4F1F-8190-4E92-B062-0415ACD08E4A}"/>
              </a:ext>
            </a:extLst>
          </p:cNvPr>
          <p:cNvSpPr/>
          <p:nvPr/>
        </p:nvSpPr>
        <p:spPr>
          <a:xfrm>
            <a:off x="1394963" y="5781675"/>
            <a:ext cx="2305050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정난주</a:t>
            </a:r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 丁蘭珠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3887997-9804-48CB-BF1C-0455A5DEAE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14" y="3644397"/>
            <a:ext cx="4117285" cy="2101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D6EFFCAA-4DAC-4243-8C0F-80E6AD5B7204}"/>
              </a:ext>
            </a:extLst>
          </p:cNvPr>
          <p:cNvSpPr/>
          <p:nvPr/>
        </p:nvSpPr>
        <p:spPr>
          <a:xfrm>
            <a:off x="5804456" y="2746678"/>
            <a:ext cx="3576640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추사김정희</a:t>
            </a:r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　秋史金正喜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96B2C0B-C64F-4EF4-A763-9275A6A7609B}"/>
              </a:ext>
            </a:extLst>
          </p:cNvPr>
          <p:cNvSpPr txBox="1"/>
          <p:nvPr/>
        </p:nvSpPr>
        <p:spPr>
          <a:xfrm flipH="1">
            <a:off x="4381021" y="5791200"/>
            <a:ext cx="322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2021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月のスライド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D7066320-30D1-4B6B-8B19-EDA17C4E16D7}"/>
              </a:ext>
            </a:extLst>
          </p:cNvPr>
          <p:cNvSpPr/>
          <p:nvPr/>
        </p:nvSpPr>
        <p:spPr>
          <a:xfrm>
            <a:off x="290265" y="229029"/>
            <a:ext cx="6090655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済州島の歴史：朝鮮</a:t>
            </a:r>
            <a:r>
              <a:rPr lang="zh-TW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時代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872F45D-F4F0-4A81-820E-91421FBC114F}"/>
              </a:ext>
            </a:extLst>
          </p:cNvPr>
          <p:cNvSpPr/>
          <p:nvPr/>
        </p:nvSpPr>
        <p:spPr>
          <a:xfrm>
            <a:off x="3793526" y="1253681"/>
            <a:ext cx="2381250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ja-JP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광해군  </a:t>
            </a:r>
            <a:r>
              <a:rPr lang="ko-KR" altLang="ja-JP" sz="2400" b="1" dirty="0">
                <a:solidFill>
                  <a:srgbClr val="0070C0"/>
                </a:solidFill>
                <a:ea typeface="ＭＳ 明朝" panose="02020609040205080304" pitchFamily="17" charset="-128"/>
                <a:cs typeface="Batang" panose="02030600000101010101" pitchFamily="18" charset="-127"/>
              </a:rPr>
              <a:t>光海君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BAFFDDE-711A-4C8C-9E55-13D7D5988232}"/>
              </a:ext>
            </a:extLst>
          </p:cNvPr>
          <p:cNvSpPr/>
          <p:nvPr/>
        </p:nvSpPr>
        <p:spPr>
          <a:xfrm>
            <a:off x="290265" y="219090"/>
            <a:ext cx="753183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済州島の歴史：太平洋戦争末期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260EB80-6DD5-4A45-B548-D0D923D1A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5" y="1313828"/>
            <a:ext cx="4212162" cy="281688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894AD1-4EA5-4AC2-B10D-B3ED3E2C4B4F}"/>
              </a:ext>
            </a:extLst>
          </p:cNvPr>
          <p:cNvSpPr txBox="1"/>
          <p:nvPr/>
        </p:nvSpPr>
        <p:spPr>
          <a:xfrm>
            <a:off x="8048073" y="187164"/>
            <a:ext cx="3747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アルトゥル飛行場及び</a:t>
            </a:r>
            <a:endParaRPr lang="en-US" altLang="ja-JP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日本軍飛行機格納庫</a:t>
            </a:r>
          </a:p>
        </p:txBody>
      </p:sp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07B7D617-5F03-4CE6-B02E-E2164CA16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030790"/>
              </p:ext>
            </p:extLst>
          </p:nvPr>
        </p:nvGraphicFramePr>
        <p:xfrm>
          <a:off x="5188012" y="1859885"/>
          <a:ext cx="6480739" cy="4072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ビットマップ イメージ" r:id="rId4" imgW="5911920" imgH="3714840" progId="Paint.Picture">
                  <p:embed/>
                </p:oleObj>
              </mc:Choice>
              <mc:Fallback>
                <p:oleObj name="ビットマップ イメージ" r:id="rId4" imgW="5911920" imgH="3714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88012" y="1859885"/>
                        <a:ext cx="6480739" cy="4072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楕円 9">
            <a:extLst>
              <a:ext uri="{FF2B5EF4-FFF2-40B4-BE49-F238E27FC236}">
                <a16:creationId xmlns:a16="http://schemas.microsoft.com/office/drawing/2014/main" id="{8818F7AF-436C-4918-A1F7-45E50D1D8B24}"/>
              </a:ext>
            </a:extLst>
          </p:cNvPr>
          <p:cNvSpPr/>
          <p:nvPr/>
        </p:nvSpPr>
        <p:spPr>
          <a:xfrm>
            <a:off x="7434468" y="4641573"/>
            <a:ext cx="993913" cy="7213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B75902A-E9C7-41A7-A331-2165491B1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3756991"/>
            <a:ext cx="48768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4444BA5-61BB-45DD-8594-71CB33D68371}"/>
              </a:ext>
            </a:extLst>
          </p:cNvPr>
          <p:cNvSpPr/>
          <p:nvPr/>
        </p:nvSpPr>
        <p:spPr>
          <a:xfrm>
            <a:off x="290265" y="219090"/>
            <a:ext cx="753183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済州島の歴史：太平洋戦争末期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E541B21-F1BE-4222-A3B6-B74CF9967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33" y="2659193"/>
            <a:ext cx="4918975" cy="303593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29E92C5-6190-46A6-AF83-2F2F426EB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r="2935" b="17659"/>
          <a:stretch/>
        </p:blipFill>
        <p:spPr>
          <a:xfrm>
            <a:off x="200813" y="2763701"/>
            <a:ext cx="6162458" cy="293142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7D4BBF-D1E4-4718-8B96-B9A92FF374FD}"/>
              </a:ext>
            </a:extLst>
          </p:cNvPr>
          <p:cNvSpPr txBox="1"/>
          <p:nvPr/>
        </p:nvSpPr>
        <p:spPr>
          <a:xfrm>
            <a:off x="309006" y="1162877"/>
            <a:ext cx="6559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i="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</a:rPr>
              <a:t>濟州日出峯海岸日帝洞窟陣地</a:t>
            </a:r>
            <a:endParaRPr kumimoji="1" lang="ja-JP" altLang="en-US" sz="3600" b="1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B8FB9D3-3856-4E9D-9DE6-6BDDE3609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91" y="219090"/>
            <a:ext cx="3366785" cy="21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4444BA5-61BB-45DD-8594-71CB33D68371}"/>
              </a:ext>
            </a:extLst>
          </p:cNvPr>
          <p:cNvSpPr/>
          <p:nvPr/>
        </p:nvSpPr>
        <p:spPr>
          <a:xfrm>
            <a:off x="290265" y="219090"/>
            <a:ext cx="753183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済州島の歴史：済州四・三事件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2A206D-94AB-426F-ABE9-2FE4D6512BCD}"/>
              </a:ext>
            </a:extLst>
          </p:cNvPr>
          <p:cNvSpPr txBox="1"/>
          <p:nvPr/>
        </p:nvSpPr>
        <p:spPr>
          <a:xfrm>
            <a:off x="390939" y="1337673"/>
            <a:ext cx="9727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1947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年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3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月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1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日、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済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州島で開催された「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3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．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1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独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立運動」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(1919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年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)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を記念する式典で、警察による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発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砲事件が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発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生、島民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6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人が死亡、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8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人が負傷</a:t>
            </a:r>
            <a:endParaRPr kumimoji="1" lang="ja-JP" altLang="en-US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81BFEC9-5D7D-493D-AE89-385FBDC5D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95" y="2402208"/>
            <a:ext cx="5973417" cy="3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7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4444BA5-61BB-45DD-8594-71CB33D68371}"/>
              </a:ext>
            </a:extLst>
          </p:cNvPr>
          <p:cNvSpPr/>
          <p:nvPr/>
        </p:nvSpPr>
        <p:spPr>
          <a:xfrm>
            <a:off x="290265" y="219090"/>
            <a:ext cx="6796335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済州島の歴史：済州四・三事件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35F96A-51D2-4DC1-AE57-0E8E159C7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707" y="1151356"/>
            <a:ext cx="4802760" cy="344052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2A206D-94AB-426F-ABE9-2FE4D6512BCD}"/>
              </a:ext>
            </a:extLst>
          </p:cNvPr>
          <p:cNvSpPr txBox="1"/>
          <p:nvPr/>
        </p:nvSpPr>
        <p:spPr>
          <a:xfrm>
            <a:off x="390939" y="1159003"/>
            <a:ext cx="64317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済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州島で開催された「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3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．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1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独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立運動」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(1919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年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)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を記念する式典で、警察による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発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砲事件が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発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生、島民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6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人が死亡、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8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人が負傷</a:t>
            </a:r>
            <a:r>
              <a:rPr lang="ja-JP" altLang="en-US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したことで、島民が抗議のゼネスト</a:t>
            </a:r>
            <a:r>
              <a:rPr lang="ko-KR" altLang="en-US" sz="2800" b="1" dirty="0" err="1">
                <a:solidFill>
                  <a:srgbClr val="FF0000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종</a:t>
            </a:r>
            <a:r>
              <a:rPr lang="ko-KR" altLang="en-US" sz="2800" b="1" dirty="0" err="1">
                <a:solidFill>
                  <a:srgbClr val="FF0000"/>
                </a:solidFill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파업</a:t>
            </a:r>
            <a:r>
              <a:rPr lang="ja-JP" altLang="en-US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に突入。その後、米軍政が朝鮮半島本土から警察隊を投入し鎮圧に乗り出した。</a:t>
            </a:r>
            <a:endParaRPr kumimoji="1" lang="ja-JP" altLang="en-US" sz="28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0A4634E-4DC3-4E10-AD84-8F2BA8A31B07}"/>
              </a:ext>
            </a:extLst>
          </p:cNvPr>
          <p:cNvGrpSpPr/>
          <p:nvPr/>
        </p:nvGrpSpPr>
        <p:grpSpPr>
          <a:xfrm>
            <a:off x="7271919" y="67511"/>
            <a:ext cx="4353548" cy="1140930"/>
            <a:chOff x="6428319" y="1105313"/>
            <a:chExt cx="4353548" cy="1140930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72F36605-38B6-4E66-80E3-8B70AF77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28319" y="1105313"/>
              <a:ext cx="4353548" cy="1140930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5059E22D-C89C-464F-8709-46CE57DBFC10}"/>
                </a:ext>
              </a:extLst>
            </p:cNvPr>
            <p:cNvSpPr txBox="1"/>
            <p:nvPr/>
          </p:nvSpPr>
          <p:spPr>
            <a:xfrm>
              <a:off x="7563678" y="1337673"/>
              <a:ext cx="29320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1947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年</a:t>
              </a:r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3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月</a:t>
              </a:r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1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日</a:t>
              </a:r>
              <a:endParaRPr kumimoji="1" lang="ja-JP" alt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F0DDC69-9381-4F5C-AAC4-DEE6178C5D12}"/>
              </a:ext>
            </a:extLst>
          </p:cNvPr>
          <p:cNvGrpSpPr/>
          <p:nvPr/>
        </p:nvGrpSpPr>
        <p:grpSpPr>
          <a:xfrm>
            <a:off x="114342" y="4310583"/>
            <a:ext cx="2399784" cy="1530472"/>
            <a:chOff x="502442" y="4254102"/>
            <a:chExt cx="2399784" cy="1530472"/>
          </a:xfrm>
        </p:grpSpPr>
        <p:pic>
          <p:nvPicPr>
            <p:cNvPr id="9" name="グラフィックス 8">
              <a:extLst>
                <a:ext uri="{FF2B5EF4-FFF2-40B4-BE49-F238E27FC236}">
                  <a16:creationId xmlns:a16="http://schemas.microsoft.com/office/drawing/2014/main" id="{539196AD-BBDA-4091-9916-3F8F39064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2442" y="4254102"/>
              <a:ext cx="2399784" cy="1530472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B341778-B36B-4ACD-9C25-73639E9B4877}"/>
                </a:ext>
              </a:extLst>
            </p:cNvPr>
            <p:cNvSpPr txBox="1"/>
            <p:nvPr/>
          </p:nvSpPr>
          <p:spPr>
            <a:xfrm>
              <a:off x="678603" y="4591878"/>
              <a:ext cx="2047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ko-KR" altLang="en-US" sz="36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anose="02030600000101010101" pitchFamily="18" charset="-127"/>
                  <a:ea typeface="Batang" panose="02030600000101010101" pitchFamily="18" charset="-127"/>
                </a:rPr>
                <a:t>동맹휴학</a:t>
              </a:r>
              <a:endParaRPr kumimoji="1" lang="ja-JP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8920BCB-886F-40ED-B00C-6CA23EBA1FFB}"/>
              </a:ext>
            </a:extLst>
          </p:cNvPr>
          <p:cNvGrpSpPr/>
          <p:nvPr/>
        </p:nvGrpSpPr>
        <p:grpSpPr>
          <a:xfrm>
            <a:off x="1707380" y="5267413"/>
            <a:ext cx="2177528" cy="1551569"/>
            <a:chOff x="8713291" y="4750903"/>
            <a:chExt cx="2177528" cy="1551569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ED78022D-5561-4CC0-8D9E-B1B0AA10C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13291" y="4750903"/>
              <a:ext cx="2177528" cy="1551569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4C7F58EE-9FF1-421B-92F1-4F3F4067DAD9}"/>
                </a:ext>
              </a:extLst>
            </p:cNvPr>
            <p:cNvSpPr txBox="1"/>
            <p:nvPr/>
          </p:nvSpPr>
          <p:spPr>
            <a:xfrm>
              <a:off x="9224087" y="5093541"/>
              <a:ext cx="1262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ko-KR" altLang="en-US" sz="36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anose="02030600000101010101" pitchFamily="18" charset="-127"/>
                  <a:ea typeface="Batang" panose="02030600000101010101" pitchFamily="18" charset="-127"/>
                </a:rPr>
                <a:t>세포</a:t>
              </a:r>
              <a:endParaRPr kumimoji="1" lang="ja-JP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194D5A-CA01-44A1-B071-86C1008F31E2}"/>
              </a:ext>
            </a:extLst>
          </p:cNvPr>
          <p:cNvSpPr txBox="1"/>
          <p:nvPr/>
        </p:nvSpPr>
        <p:spPr>
          <a:xfrm>
            <a:off x="218720" y="5992579"/>
            <a:ext cx="156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52CE5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金時鐘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2A1A08-E798-40FA-8889-C2AE83225232}"/>
              </a:ext>
            </a:extLst>
          </p:cNvPr>
          <p:cNvSpPr txBox="1"/>
          <p:nvPr/>
        </p:nvSpPr>
        <p:spPr>
          <a:xfrm>
            <a:off x="2239590" y="4301740"/>
            <a:ext cx="231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同盟休学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4BB4351-FEA8-404A-A445-9C807DC814F8}"/>
              </a:ext>
            </a:extLst>
          </p:cNvPr>
          <p:cNvGrpSpPr/>
          <p:nvPr/>
        </p:nvGrpSpPr>
        <p:grpSpPr>
          <a:xfrm>
            <a:off x="7787246" y="4264808"/>
            <a:ext cx="2979623" cy="1991573"/>
            <a:chOff x="7787246" y="4264808"/>
            <a:chExt cx="2979623" cy="1991573"/>
          </a:xfrm>
        </p:grpSpPr>
        <p:pic>
          <p:nvPicPr>
            <p:cNvPr id="20" name="グラフィックス 19">
              <a:extLst>
                <a:ext uri="{FF2B5EF4-FFF2-40B4-BE49-F238E27FC236}">
                  <a16:creationId xmlns:a16="http://schemas.microsoft.com/office/drawing/2014/main" id="{AC52B2F7-5527-4931-94D1-29DBB3FE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87246" y="4264808"/>
              <a:ext cx="2979623" cy="1991573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4BADB4D8-391D-406C-8687-7E4AF6A93119}"/>
                </a:ext>
              </a:extLst>
            </p:cNvPr>
            <p:cNvSpPr txBox="1"/>
            <p:nvPr/>
          </p:nvSpPr>
          <p:spPr>
            <a:xfrm>
              <a:off x="8034755" y="4777798"/>
              <a:ext cx="25323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anose="02030600000101010101" pitchFamily="18" charset="-127"/>
                  <a:ea typeface="Batang" panose="02030600000101010101" pitchFamily="18" charset="-127"/>
                </a:rPr>
                <a:t>서북청년단</a:t>
              </a:r>
              <a:endParaRPr kumimoji="1" lang="ja-JP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F3FE4A3-C27B-463C-BFF6-638857B68373}"/>
              </a:ext>
            </a:extLst>
          </p:cNvPr>
          <p:cNvSpPr txBox="1"/>
          <p:nvPr/>
        </p:nvSpPr>
        <p:spPr>
          <a:xfrm>
            <a:off x="9596096" y="5444176"/>
            <a:ext cx="270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西北青年団</a:t>
            </a:r>
            <a:endParaRPr kumimoji="1" lang="ja-JP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201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4444BA5-61BB-45DD-8594-71CB33D68371}"/>
              </a:ext>
            </a:extLst>
          </p:cNvPr>
          <p:cNvSpPr/>
          <p:nvPr/>
        </p:nvSpPr>
        <p:spPr>
          <a:xfrm>
            <a:off x="290265" y="219090"/>
            <a:ext cx="6796335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済州島の歴史：済州四・三事件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2A206D-94AB-426F-ABE9-2FE4D6512BCD}"/>
              </a:ext>
            </a:extLst>
          </p:cNvPr>
          <p:cNvSpPr txBox="1"/>
          <p:nvPr/>
        </p:nvSpPr>
        <p:spPr>
          <a:xfrm>
            <a:off x="290265" y="1102157"/>
            <a:ext cx="9393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半島南部のみの単独政府樹立に反対し武装蜂起した「南朝鮮労働党済州支部」が武力闘争に突入し、討伐隊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(</a:t>
            </a:r>
            <a:r>
              <a:rPr lang="ja-JP" altLang="en-US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政府軍・警察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)</a:t>
            </a:r>
            <a:r>
              <a:rPr lang="ja-JP" altLang="en-US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と対立。</a:t>
            </a:r>
            <a:endParaRPr kumimoji="1" lang="ja-JP" altLang="en-US" sz="28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0A4634E-4DC3-4E10-AD84-8F2BA8A31B07}"/>
              </a:ext>
            </a:extLst>
          </p:cNvPr>
          <p:cNvGrpSpPr/>
          <p:nvPr/>
        </p:nvGrpSpPr>
        <p:grpSpPr>
          <a:xfrm>
            <a:off x="7271919" y="67511"/>
            <a:ext cx="4353548" cy="1140930"/>
            <a:chOff x="6428319" y="1105313"/>
            <a:chExt cx="4353548" cy="1140930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72F36605-38B6-4E66-80E3-8B70AF77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28319" y="1105313"/>
              <a:ext cx="4353548" cy="1140930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5059E22D-C89C-464F-8709-46CE57DBFC10}"/>
                </a:ext>
              </a:extLst>
            </p:cNvPr>
            <p:cNvSpPr txBox="1"/>
            <p:nvPr/>
          </p:nvSpPr>
          <p:spPr>
            <a:xfrm>
              <a:off x="7563678" y="1337673"/>
              <a:ext cx="29320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1948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年</a:t>
              </a:r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4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月</a:t>
              </a:r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3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日</a:t>
              </a:r>
              <a:endParaRPr kumimoji="1" lang="ja-JP" alt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A10754DF-A3A4-4428-B8F7-ED7F51D862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t="5955" r="1569" b="4386"/>
          <a:stretch/>
        </p:blipFill>
        <p:spPr>
          <a:xfrm>
            <a:off x="-1" y="2508897"/>
            <a:ext cx="6796335" cy="434910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4C6BF3F-21AA-43AD-B3F4-C6954EBB5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62" y="1071497"/>
            <a:ext cx="1941222" cy="237314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8048122-1D28-467F-A942-1C6ABBA4D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26" y="3106614"/>
            <a:ext cx="4074332" cy="368387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789E99C-9627-47ED-9D3B-E25171CEB8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6687"/>
          <a:stretch/>
        </p:blipFill>
        <p:spPr>
          <a:xfrm>
            <a:off x="6615922" y="2026976"/>
            <a:ext cx="2757762" cy="1548647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B4D4D69-44A2-4BDA-86B7-CF14B3D71F4C}"/>
              </a:ext>
            </a:extLst>
          </p:cNvPr>
          <p:cNvGrpSpPr/>
          <p:nvPr/>
        </p:nvGrpSpPr>
        <p:grpSpPr>
          <a:xfrm>
            <a:off x="6043095" y="3106614"/>
            <a:ext cx="2408271" cy="1848208"/>
            <a:chOff x="6043095" y="3106614"/>
            <a:chExt cx="2408271" cy="1848208"/>
          </a:xfrm>
        </p:grpSpPr>
        <p:pic>
          <p:nvPicPr>
            <p:cNvPr id="17" name="グラフィックス 16">
              <a:extLst>
                <a:ext uri="{FF2B5EF4-FFF2-40B4-BE49-F238E27FC236}">
                  <a16:creationId xmlns:a16="http://schemas.microsoft.com/office/drawing/2014/main" id="{CE8451D8-19DF-4C4B-9EAA-481384471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43095" y="3106614"/>
              <a:ext cx="2408271" cy="1848208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A250A5C-EE7F-45B3-B0C2-88ED7C59EB37}"/>
                </a:ext>
              </a:extLst>
            </p:cNvPr>
            <p:cNvSpPr txBox="1"/>
            <p:nvPr/>
          </p:nvSpPr>
          <p:spPr>
            <a:xfrm>
              <a:off x="6391263" y="3339846"/>
              <a:ext cx="19557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ja-JP" sz="3600" b="1" kern="1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游明朝" panose="02020400000000000000" pitchFamily="18" charset="-128"/>
                  <a:ea typeface="Batang" panose="02030600000101010101" pitchFamily="18" charset="-127"/>
                  <a:cs typeface="Batang" panose="02030600000101010101" pitchFamily="18" charset="-127"/>
                </a:rPr>
                <a:t>강요배</a:t>
              </a:r>
              <a:endParaRPr lang="en-US" altLang="ko-KR" sz="3600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endParaRPr>
            </a:p>
            <a:p>
              <a:r>
                <a:rPr lang="ko-KR" altLang="ja-JP" sz="3600" b="1" kern="1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游明朝" panose="02020400000000000000" pitchFamily="18" charset="-128"/>
                  <a:ea typeface="ＭＳ 明朝" panose="02020609040205080304" pitchFamily="17" charset="-128"/>
                  <a:cs typeface="Batang" panose="02030600000101010101" pitchFamily="18" charset="-127"/>
                </a:rPr>
                <a:t>姜堯培</a:t>
              </a:r>
              <a:endParaRPr kumimoji="1" lang="ja-JP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3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4444BA5-61BB-45DD-8594-71CB33D68371}"/>
              </a:ext>
            </a:extLst>
          </p:cNvPr>
          <p:cNvSpPr/>
          <p:nvPr/>
        </p:nvSpPr>
        <p:spPr>
          <a:xfrm>
            <a:off x="290265" y="219090"/>
            <a:ext cx="6796335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済州島の歴史：済州四・三事件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2A206D-94AB-426F-ABE9-2FE4D6512BCD}"/>
              </a:ext>
            </a:extLst>
          </p:cNvPr>
          <p:cNvSpPr txBox="1"/>
          <p:nvPr/>
        </p:nvSpPr>
        <p:spPr>
          <a:xfrm>
            <a:off x="290265" y="1102157"/>
            <a:ext cx="5973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제주도에 계엄령</a:t>
            </a:r>
            <a:r>
              <a:rPr lang="ja-JP" altLang="en-US" sz="2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　</a:t>
            </a:r>
            <a:r>
              <a:rPr lang="ja-JP" altLang="en-US" sz="28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明朝" panose="02020609040205080304" pitchFamily="17" charset="-128"/>
              </a:rPr>
              <a:t>済州島に戒厳令</a:t>
            </a:r>
            <a:endParaRPr kumimoji="1" lang="ja-JP" altLang="en-US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0A4634E-4DC3-4E10-AD84-8F2BA8A31B07}"/>
              </a:ext>
            </a:extLst>
          </p:cNvPr>
          <p:cNvGrpSpPr/>
          <p:nvPr/>
        </p:nvGrpSpPr>
        <p:grpSpPr>
          <a:xfrm>
            <a:off x="6589644" y="21550"/>
            <a:ext cx="5312091" cy="1292243"/>
            <a:chOff x="6428319" y="1105313"/>
            <a:chExt cx="4353548" cy="1140930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72F36605-38B6-4E66-80E3-8B70AF77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28319" y="1105313"/>
              <a:ext cx="4353548" cy="1140930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5059E22D-C89C-464F-8709-46CE57DBFC10}"/>
                </a:ext>
              </a:extLst>
            </p:cNvPr>
            <p:cNvSpPr txBox="1"/>
            <p:nvPr/>
          </p:nvSpPr>
          <p:spPr>
            <a:xfrm>
              <a:off x="7641203" y="1416691"/>
              <a:ext cx="2885242" cy="408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1948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年</a:t>
              </a:r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11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月</a:t>
              </a:r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17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日</a:t>
              </a:r>
              <a:endParaRPr kumimoji="1" lang="ja-JP" alt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AD41EF02-74AA-48D9-B73E-6AF370D56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4" y="1735204"/>
            <a:ext cx="5656578" cy="273969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EA5B97D-EF03-4FBB-888E-AA97C8B2E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30" y="1404660"/>
            <a:ext cx="3321269" cy="249095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992B081-0D01-4FC8-9FDE-9F6204BAD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876" y="3677904"/>
            <a:ext cx="2700337" cy="216217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0D87195-04AA-4021-9E55-45BFE9C52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13" y="4057128"/>
            <a:ext cx="4383507" cy="273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64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D1814F8-9DA8-4347-BDDF-B8F4C3E0A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 t="2916" r="3292" b="35556"/>
          <a:stretch/>
        </p:blipFill>
        <p:spPr>
          <a:xfrm>
            <a:off x="5431946" y="656745"/>
            <a:ext cx="6283730" cy="6048855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980922D-FA6F-48A8-9A59-7EC1738AC11B}"/>
              </a:ext>
            </a:extLst>
          </p:cNvPr>
          <p:cNvSpPr/>
          <p:nvPr/>
        </p:nvSpPr>
        <p:spPr>
          <a:xfrm>
            <a:off x="238126" y="71438"/>
            <a:ext cx="7924800" cy="718657"/>
          </a:xfrm>
          <a:prstGeom prst="roundRect">
            <a:avLst/>
          </a:prstGeom>
          <a:solidFill>
            <a:srgbClr val="FEDAFA"/>
          </a:solidFill>
          <a:ln w="28575">
            <a:solidFill>
              <a:srgbClr val="FE3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42</a:t>
            </a:r>
            <a:r>
              <a:rPr kumimoji="1"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r>
              <a:rPr kumimoji="1"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한 해의 마지막 날</a:t>
            </a:r>
            <a:r>
              <a:rPr kumimoji="1"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, </a:t>
            </a:r>
            <a:r>
              <a:rPr kumimoji="1"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종소리 들으러 가요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58BD22C-25F2-4893-8EC2-03E986751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90"/>
          <a:stretch/>
        </p:blipFill>
        <p:spPr>
          <a:xfrm>
            <a:off x="1219200" y="942974"/>
            <a:ext cx="3400425" cy="53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6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8360A24E-C26A-4333-81C2-8C4F4422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18" y="3589654"/>
            <a:ext cx="2090459" cy="312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4444BA5-61BB-45DD-8594-71CB33D68371}"/>
              </a:ext>
            </a:extLst>
          </p:cNvPr>
          <p:cNvSpPr/>
          <p:nvPr/>
        </p:nvSpPr>
        <p:spPr>
          <a:xfrm>
            <a:off x="290265" y="219090"/>
            <a:ext cx="6796335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済州島の歴史：済州四・三事件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2A206D-94AB-426F-ABE9-2FE4D6512BCD}"/>
              </a:ext>
            </a:extLst>
          </p:cNvPr>
          <p:cNvSpPr txBox="1"/>
          <p:nvPr/>
        </p:nvSpPr>
        <p:spPr>
          <a:xfrm>
            <a:off x="290265" y="1102157"/>
            <a:ext cx="359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예비검속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予備検束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0A4634E-4DC3-4E10-AD84-8F2BA8A31B07}"/>
              </a:ext>
            </a:extLst>
          </p:cNvPr>
          <p:cNvGrpSpPr/>
          <p:nvPr/>
        </p:nvGrpSpPr>
        <p:grpSpPr>
          <a:xfrm>
            <a:off x="6589644" y="21550"/>
            <a:ext cx="5312091" cy="1292243"/>
            <a:chOff x="6428319" y="1105313"/>
            <a:chExt cx="4353548" cy="1140930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72F36605-38B6-4E66-80E3-8B70AF77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28319" y="1105313"/>
              <a:ext cx="4353548" cy="1140930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5059E22D-C89C-464F-8709-46CE57DBFC10}"/>
                </a:ext>
              </a:extLst>
            </p:cNvPr>
            <p:cNvSpPr txBox="1"/>
            <p:nvPr/>
          </p:nvSpPr>
          <p:spPr>
            <a:xfrm>
              <a:off x="7641203" y="1416691"/>
              <a:ext cx="2885242" cy="461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1950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年</a:t>
              </a:r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6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月</a:t>
              </a:r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25</a:t>
              </a:r>
              <a:r>
                <a:rPr lang="ja-JP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日</a:t>
              </a:r>
              <a:endParaRPr kumimoji="1" lang="ja-JP" alt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689407EB-92B3-49A2-849E-D128D59A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38" y="1313793"/>
            <a:ext cx="6822841" cy="3837848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94FF0F4-25B0-46B8-8FFD-2B5BE5DD1F65}"/>
              </a:ext>
            </a:extLst>
          </p:cNvPr>
          <p:cNvGrpSpPr/>
          <p:nvPr/>
        </p:nvGrpSpPr>
        <p:grpSpPr>
          <a:xfrm>
            <a:off x="3779866" y="957650"/>
            <a:ext cx="2918740" cy="2140035"/>
            <a:chOff x="5390373" y="3962761"/>
            <a:chExt cx="2918740" cy="2140035"/>
          </a:xfrm>
        </p:grpSpPr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C7320B33-03A0-4EC2-A285-0D62DED8B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90373" y="3962761"/>
              <a:ext cx="2788531" cy="214003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7DF0E6A-09AF-4282-B32A-F5E2AA62E8C3}"/>
                </a:ext>
              </a:extLst>
            </p:cNvPr>
            <p:cNvSpPr txBox="1"/>
            <p:nvPr/>
          </p:nvSpPr>
          <p:spPr>
            <a:xfrm>
              <a:off x="5744817" y="4383157"/>
              <a:ext cx="25642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ko-KR" altLang="en-US" sz="3600" b="1" dirty="0">
                  <a:solidFill>
                    <a:srgbClr val="00206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주정공장</a:t>
              </a:r>
              <a:r>
                <a:rPr kumimoji="1" lang="ko-KR" altLang="en-US" sz="3600" dirty="0"/>
                <a:t>  </a:t>
              </a:r>
              <a:r>
                <a:rPr kumimoji="1" lang="ja-JP" altLang="en-US" sz="36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酒精工場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7C0DFE2-29C0-414C-AE72-260D643A120A}"/>
              </a:ext>
            </a:extLst>
          </p:cNvPr>
          <p:cNvGrpSpPr/>
          <p:nvPr/>
        </p:nvGrpSpPr>
        <p:grpSpPr>
          <a:xfrm>
            <a:off x="96491" y="1532938"/>
            <a:ext cx="2912798" cy="2201089"/>
            <a:chOff x="7263258" y="4150014"/>
            <a:chExt cx="2912798" cy="2201089"/>
          </a:xfrm>
        </p:grpSpPr>
        <p:pic>
          <p:nvPicPr>
            <p:cNvPr id="19" name="グラフィックス 18">
              <a:extLst>
                <a:ext uri="{FF2B5EF4-FFF2-40B4-BE49-F238E27FC236}">
                  <a16:creationId xmlns:a16="http://schemas.microsoft.com/office/drawing/2014/main" id="{89608B8A-FDE8-4C9C-AEC3-F233E205B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63258" y="4150014"/>
              <a:ext cx="2868086" cy="2201089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47631BA-6E35-471A-A204-98556A0F7D5E}"/>
                </a:ext>
              </a:extLst>
            </p:cNvPr>
            <p:cNvSpPr txBox="1"/>
            <p:nvPr/>
          </p:nvSpPr>
          <p:spPr>
            <a:xfrm>
              <a:off x="7611760" y="4472381"/>
              <a:ext cx="25642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ko-KR" altLang="en-US" sz="3600" b="1" dirty="0">
                  <a:solidFill>
                    <a:srgbClr val="00206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보고동맹</a:t>
              </a:r>
              <a:r>
                <a:rPr kumimoji="1" lang="ko-KR" altLang="en-US" sz="3600" dirty="0"/>
                <a:t>  </a:t>
              </a:r>
              <a:r>
                <a:rPr kumimoji="1" lang="ja-JP" altLang="en-US" sz="36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保護同盟</a:t>
              </a:r>
            </a:p>
          </p:txBody>
        </p:sp>
      </p:grpSp>
      <p:pic>
        <p:nvPicPr>
          <p:cNvPr id="30" name="図 29">
            <a:extLst>
              <a:ext uri="{FF2B5EF4-FFF2-40B4-BE49-F238E27FC236}">
                <a16:creationId xmlns:a16="http://schemas.microsoft.com/office/drawing/2014/main" id="{11303890-A180-4F76-834A-DAA6DF4DC4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r="15816"/>
          <a:stretch/>
        </p:blipFill>
        <p:spPr>
          <a:xfrm>
            <a:off x="3319062" y="3571821"/>
            <a:ext cx="2083606" cy="312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23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72E8E10-0ED3-4F74-8DBD-A509026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476" y="1008233"/>
            <a:ext cx="3421774" cy="2278901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4444BA5-61BB-45DD-8594-71CB33D68371}"/>
              </a:ext>
            </a:extLst>
          </p:cNvPr>
          <p:cNvSpPr/>
          <p:nvPr/>
        </p:nvSpPr>
        <p:spPr>
          <a:xfrm>
            <a:off x="290265" y="219090"/>
            <a:ext cx="6796335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済州島の歴史：済州四・三事件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2A206D-94AB-426F-ABE9-2FE4D6512BCD}"/>
              </a:ext>
            </a:extLst>
          </p:cNvPr>
          <p:cNvSpPr txBox="1"/>
          <p:nvPr/>
        </p:nvSpPr>
        <p:spPr>
          <a:xfrm>
            <a:off x="290265" y="1102157"/>
            <a:ext cx="359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예비검속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予備検束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0A4634E-4DC3-4E10-AD84-8F2BA8A31B07}"/>
              </a:ext>
            </a:extLst>
          </p:cNvPr>
          <p:cNvGrpSpPr/>
          <p:nvPr/>
        </p:nvGrpSpPr>
        <p:grpSpPr>
          <a:xfrm>
            <a:off x="6589644" y="21550"/>
            <a:ext cx="5312091" cy="1292243"/>
            <a:chOff x="6428319" y="1105313"/>
            <a:chExt cx="4353548" cy="1140930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72F36605-38B6-4E66-80E3-8B70AF77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28319" y="1105313"/>
              <a:ext cx="4353548" cy="1140930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5059E22D-C89C-464F-8709-46CE57DBFC10}"/>
                </a:ext>
              </a:extLst>
            </p:cNvPr>
            <p:cNvSpPr txBox="1"/>
            <p:nvPr/>
          </p:nvSpPr>
          <p:spPr>
            <a:xfrm>
              <a:off x="7641203" y="1416691"/>
              <a:ext cx="2885242" cy="461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2000</a:t>
              </a:r>
              <a:r>
                <a:rPr lang="ja-JP" altLang="en-US" sz="2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年に入って</a:t>
              </a:r>
              <a:endParaRPr kumimoji="1" lang="ja-JP" alt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6E253AA4-BE1F-41B0-B077-93F637BFA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6" y="4164808"/>
            <a:ext cx="3383989" cy="2536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A6CDDED-355F-47CF-88B8-B717E8734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33" y="3051817"/>
            <a:ext cx="2759777" cy="368136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9A87BD2-25DC-41D9-AEB6-1459F5C7A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10" y="2672800"/>
            <a:ext cx="5582787" cy="4185202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94FF0F4-25B0-46B8-8FFD-2B5BE5DD1F65}"/>
              </a:ext>
            </a:extLst>
          </p:cNvPr>
          <p:cNvGrpSpPr/>
          <p:nvPr/>
        </p:nvGrpSpPr>
        <p:grpSpPr>
          <a:xfrm>
            <a:off x="193946" y="1686214"/>
            <a:ext cx="3247768" cy="2701128"/>
            <a:chOff x="5390373" y="3962761"/>
            <a:chExt cx="2896024" cy="2140035"/>
          </a:xfrm>
        </p:grpSpPr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C7320B33-03A0-4EC2-A285-0D62DED8B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90373" y="3962761"/>
              <a:ext cx="2788531" cy="2140035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7DF0E6A-09AF-4282-B32A-F5E2AA62E8C3}"/>
                </a:ext>
              </a:extLst>
            </p:cNvPr>
            <p:cNvSpPr txBox="1"/>
            <p:nvPr/>
          </p:nvSpPr>
          <p:spPr>
            <a:xfrm>
              <a:off x="5722101" y="4495753"/>
              <a:ext cx="25642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ko-KR" altLang="en-US" sz="3600" b="1" dirty="0">
                  <a:solidFill>
                    <a:srgbClr val="00206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주정공장터</a:t>
              </a:r>
              <a:r>
                <a:rPr kumimoji="1" lang="ko-KR" altLang="en-US" sz="3600" dirty="0"/>
                <a:t>  </a:t>
              </a:r>
              <a:r>
                <a:rPr kumimoji="1" lang="ja-JP" altLang="en-US" sz="36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酒精工場</a:t>
              </a:r>
              <a:r>
                <a:rPr lang="ja-JP" altLang="en-US" sz="36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跡</a:t>
              </a:r>
              <a:endParaRPr kumimoji="1" lang="ja-JP" altLang="en-US" sz="36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7C0DFE2-29C0-414C-AE72-260D643A120A}"/>
              </a:ext>
            </a:extLst>
          </p:cNvPr>
          <p:cNvGrpSpPr/>
          <p:nvPr/>
        </p:nvGrpSpPr>
        <p:grpSpPr>
          <a:xfrm>
            <a:off x="9563246" y="1977030"/>
            <a:ext cx="2389515" cy="1833814"/>
            <a:chOff x="7263258" y="4150015"/>
            <a:chExt cx="2389515" cy="1833814"/>
          </a:xfrm>
        </p:grpSpPr>
        <p:pic>
          <p:nvPicPr>
            <p:cNvPr id="19" name="グラフィックス 18">
              <a:extLst>
                <a:ext uri="{FF2B5EF4-FFF2-40B4-BE49-F238E27FC236}">
                  <a16:creationId xmlns:a16="http://schemas.microsoft.com/office/drawing/2014/main" id="{89608B8A-FDE8-4C9C-AEC3-F233E205B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263258" y="4150015"/>
              <a:ext cx="2389515" cy="1833814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47631BA-6E35-471A-A204-98556A0F7D5E}"/>
                </a:ext>
              </a:extLst>
            </p:cNvPr>
            <p:cNvSpPr txBox="1"/>
            <p:nvPr/>
          </p:nvSpPr>
          <p:spPr>
            <a:xfrm>
              <a:off x="7816116" y="4578471"/>
              <a:ext cx="150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b="1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対馬</a:t>
              </a:r>
              <a:endParaRPr kumimoji="1" lang="ja-JP" altLang="en-US" sz="3600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11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A3968394-4236-4BF2-8C07-5FC16D0D9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81" y="785192"/>
            <a:ext cx="9201734" cy="6072808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4444BA5-61BB-45DD-8594-71CB33D68371}"/>
              </a:ext>
            </a:extLst>
          </p:cNvPr>
          <p:cNvSpPr/>
          <p:nvPr/>
        </p:nvSpPr>
        <p:spPr>
          <a:xfrm>
            <a:off x="290265" y="219090"/>
            <a:ext cx="6796335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済州島の歴史：済州四・三事件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3874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A04FED16-1737-4EF4-A992-B40281369EF7}"/>
              </a:ext>
            </a:extLst>
          </p:cNvPr>
          <p:cNvSpPr/>
          <p:nvPr/>
        </p:nvSpPr>
        <p:spPr>
          <a:xfrm>
            <a:off x="474152" y="233513"/>
            <a:ext cx="4793588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810 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관광지 순환버스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9BEF5857-1AB8-41F4-B4F7-0056C9B49F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754866"/>
              </p:ext>
            </p:extLst>
          </p:nvPr>
        </p:nvGraphicFramePr>
        <p:xfrm>
          <a:off x="735496" y="1222103"/>
          <a:ext cx="11050326" cy="4960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ビットマップ イメージ" r:id="rId3" imgW="7512120" imgH="3371760" progId="Paint.Picture">
                  <p:embed/>
                </p:oleObj>
              </mc:Choice>
              <mc:Fallback>
                <p:oleObj name="ビットマップ イメージ" r:id="rId3" imgW="7512120" imgH="3371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5496" y="1222103"/>
                        <a:ext cx="11050326" cy="4960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9329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コンテンツ プレースホルダー 4">
            <a:extLst>
              <a:ext uri="{FF2B5EF4-FFF2-40B4-BE49-F238E27FC236}">
                <a16:creationId xmlns:a16="http://schemas.microsoft.com/office/drawing/2014/main" id="{857E23D6-C27C-4BCB-80A7-389CA937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496957"/>
            <a:ext cx="9352104" cy="6361043"/>
          </a:xfr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A04FED16-1737-4EF4-A992-B40281369EF7}"/>
              </a:ext>
            </a:extLst>
          </p:cNvPr>
          <p:cNvSpPr/>
          <p:nvPr/>
        </p:nvSpPr>
        <p:spPr>
          <a:xfrm>
            <a:off x="474152" y="223574"/>
            <a:ext cx="4793588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810 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관광지 순환버스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706DF43-BF4A-4FC0-871E-59422F1D2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2" y="3469025"/>
            <a:ext cx="2233378" cy="13086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DADCF68-97BF-470A-93D9-3AA87D8CD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89" y="4642496"/>
            <a:ext cx="1638713" cy="108751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FD507E2-797D-47CD-ACD1-EAF76A934D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2" b="16055"/>
          <a:stretch/>
        </p:blipFill>
        <p:spPr>
          <a:xfrm>
            <a:off x="745435" y="5401896"/>
            <a:ext cx="2068955" cy="1048451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14AC5D5-A1B2-45A6-B789-E32BCCC3AB7B}"/>
              </a:ext>
            </a:extLst>
          </p:cNvPr>
          <p:cNvGrpSpPr/>
          <p:nvPr/>
        </p:nvGrpSpPr>
        <p:grpSpPr>
          <a:xfrm>
            <a:off x="362183" y="1479876"/>
            <a:ext cx="2314455" cy="1763006"/>
            <a:chOff x="347401" y="1472930"/>
            <a:chExt cx="2314455" cy="1763006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6D35D04F-303C-43BD-8B2B-551788671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5575" r="2435"/>
            <a:stretch/>
          </p:blipFill>
          <p:spPr>
            <a:xfrm>
              <a:off x="474152" y="1472930"/>
              <a:ext cx="2187704" cy="1529918"/>
            </a:xfrm>
            <a:prstGeom prst="rect">
              <a:avLst/>
            </a:prstGeom>
          </p:spPr>
        </p:pic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08981B21-D991-4B3A-A108-0BDC40A436A4}"/>
                </a:ext>
              </a:extLst>
            </p:cNvPr>
            <p:cNvSpPr/>
            <p:nvPr/>
          </p:nvSpPr>
          <p:spPr>
            <a:xfrm>
              <a:off x="347401" y="2709431"/>
              <a:ext cx="1225439" cy="52650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dirty="0">
                  <a:solidFill>
                    <a:srgbClr val="0070C0"/>
                  </a:solidFill>
                  <a:latin typeface="+mj-lt"/>
                </a:rPr>
                <a:t>카페 선인 </a:t>
              </a:r>
              <a:endParaRPr kumimoji="1" lang="ja-JP" altLang="en-US" dirty="0">
                <a:solidFill>
                  <a:srgbClr val="0070C0"/>
                </a:solidFill>
                <a:latin typeface="+mj-lt"/>
              </a:endParaRPr>
            </a:p>
          </p:txBody>
        </p: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232EB433-34BC-4089-9AA9-07BADCA667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03" y="199576"/>
            <a:ext cx="1952625" cy="1143000"/>
          </a:xfrm>
          <a:prstGeom prst="rect">
            <a:avLst/>
          </a:prstGeom>
        </p:spPr>
      </p:pic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44C60F4-B67C-40B7-8C7C-205F1378122F}"/>
              </a:ext>
            </a:extLst>
          </p:cNvPr>
          <p:cNvSpPr/>
          <p:nvPr/>
        </p:nvSpPr>
        <p:spPr>
          <a:xfrm>
            <a:off x="10352369" y="276013"/>
            <a:ext cx="1225439" cy="526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dirty="0" err="1">
                <a:solidFill>
                  <a:srgbClr val="0070C0"/>
                </a:solidFill>
                <a:latin typeface="+mj-lt"/>
              </a:rPr>
              <a:t>다희연</a:t>
            </a:r>
            <a:endParaRPr kumimoji="1" lang="ja-JP" altLang="en-US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D72D0C18-6159-47AB-8527-05A02D1DB983}"/>
              </a:ext>
            </a:extLst>
          </p:cNvPr>
          <p:cNvCxnSpPr/>
          <p:nvPr/>
        </p:nvCxnSpPr>
        <p:spPr>
          <a:xfrm flipH="1">
            <a:off x="4760843" y="1103243"/>
            <a:ext cx="1576321" cy="19878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オブジェクト 24">
            <a:extLst>
              <a:ext uri="{FF2B5EF4-FFF2-40B4-BE49-F238E27FC236}">
                <a16:creationId xmlns:a16="http://schemas.microsoft.com/office/drawing/2014/main" id="{90215BF8-B9BE-46DF-98FA-C90B7FC968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58715"/>
              </p:ext>
            </p:extLst>
          </p:nvPr>
        </p:nvGraphicFramePr>
        <p:xfrm>
          <a:off x="7637299" y="347627"/>
          <a:ext cx="1367044" cy="994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ビットマップ イメージ" r:id="rId9" imgW="5365800" imgH="3905280" progId="Paint.Picture">
                  <p:embed/>
                </p:oleObj>
              </mc:Choice>
              <mc:Fallback>
                <p:oleObj name="ビットマップ イメージ" r:id="rId9" imgW="5365800" imgH="3905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37299" y="347627"/>
                        <a:ext cx="1367044" cy="994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3356FAF8-AE7B-4D82-8DBA-E3B14E28A38B}"/>
              </a:ext>
            </a:extLst>
          </p:cNvPr>
          <p:cNvSpPr/>
          <p:nvPr/>
        </p:nvSpPr>
        <p:spPr>
          <a:xfrm>
            <a:off x="7026635" y="65667"/>
            <a:ext cx="1225439" cy="526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dirty="0" err="1">
                <a:solidFill>
                  <a:srgbClr val="0070C0"/>
                </a:solidFill>
                <a:latin typeface="+mj-lt"/>
              </a:rPr>
              <a:t>다희연</a:t>
            </a:r>
            <a:endParaRPr kumimoji="1" lang="ja-JP" altLang="en-US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B8C6596B-C12F-4BA2-8B40-1598174006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270" y="5284822"/>
            <a:ext cx="1709529" cy="10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オンライン メディア 7" title="[210회] 관광지 순환버스를 아시나요? | 클릭 NOW 제주">
            <a:hlinkClick r:id="" action="ppaction://media"/>
            <a:extLst>
              <a:ext uri="{FF2B5EF4-FFF2-40B4-BE49-F238E27FC236}">
                <a16:creationId xmlns:a16="http://schemas.microsoft.com/office/drawing/2014/main" id="{56CFA695-EBB3-40F3-98B9-466DE33096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6896" y="271156"/>
            <a:ext cx="11482216" cy="64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53C7260-0FF3-4D21-B933-C3E41C388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60" y="1885572"/>
            <a:ext cx="5951147" cy="3724329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48045BF-AD17-464E-84A4-24400BE4C3BD}"/>
              </a:ext>
            </a:extLst>
          </p:cNvPr>
          <p:cNvGrpSpPr/>
          <p:nvPr/>
        </p:nvGrpSpPr>
        <p:grpSpPr>
          <a:xfrm>
            <a:off x="3258195" y="402985"/>
            <a:ext cx="5409678" cy="1252487"/>
            <a:chOff x="2710898" y="1729252"/>
            <a:chExt cx="5409678" cy="1252487"/>
          </a:xfrm>
        </p:grpSpPr>
        <p:pic>
          <p:nvPicPr>
            <p:cNvPr id="5" name="グラフィックス 4">
              <a:extLst>
                <a:ext uri="{FF2B5EF4-FFF2-40B4-BE49-F238E27FC236}">
                  <a16:creationId xmlns:a16="http://schemas.microsoft.com/office/drawing/2014/main" id="{AFD43B47-2BA9-4E07-B39F-0FA70FFC5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10898" y="1729252"/>
              <a:ext cx="5409678" cy="1252487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3950A3B-565D-4221-BEA0-78CCBD504E25}"/>
                </a:ext>
              </a:extLst>
            </p:cNvPr>
            <p:cNvSpPr txBox="1"/>
            <p:nvPr/>
          </p:nvSpPr>
          <p:spPr>
            <a:xfrm>
              <a:off x="3057559" y="2063108"/>
              <a:ext cx="4716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のりぴょんの済州島旅行</a:t>
              </a: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7309BF-A0F2-4F0F-8B7E-42BF6E304779}"/>
              </a:ext>
            </a:extLst>
          </p:cNvPr>
          <p:cNvSpPr txBox="1"/>
          <p:nvPr/>
        </p:nvSpPr>
        <p:spPr>
          <a:xfrm>
            <a:off x="5595731" y="5609901"/>
            <a:ext cx="5602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i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2019</a:t>
            </a:r>
            <a:r>
              <a:rPr kumimoji="1" lang="ja-JP" altLang="en-US" sz="3600" b="1" i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kumimoji="1" lang="en-US" altLang="ja-JP" sz="3600" b="1" i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</a:t>
            </a:r>
            <a:r>
              <a:rPr kumimoji="1" lang="ja-JP" altLang="en-US" sz="3600" b="1" i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kumimoji="1" lang="en-US" altLang="ja-JP" sz="3600" b="1" i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kumimoji="1" lang="ja-JP" altLang="en-US" sz="3600" b="1" i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r>
              <a:rPr kumimoji="1" lang="en-US" altLang="ja-JP" sz="3600" b="1" i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〜26</a:t>
            </a:r>
            <a:r>
              <a:rPr kumimoji="1" lang="ja-JP" altLang="en-US" sz="3600" b="1" i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4013145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12CA366-BAA4-4B97-9387-33FC33B9D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01"/>
            <a:ext cx="8534019" cy="48006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B2D3BEA-2089-4EA6-BEF2-8E2B44225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480" y="2817603"/>
            <a:ext cx="5557520" cy="404039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DDA1E94-4D69-4163-A329-FE4B6EA1B1DA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2710899" y="1729252"/>
            <a:chExt cx="4058892" cy="939743"/>
          </a:xfrm>
        </p:grpSpPr>
        <p:pic>
          <p:nvPicPr>
            <p:cNvPr id="9" name="グラフィックス 8">
              <a:extLst>
                <a:ext uri="{FF2B5EF4-FFF2-40B4-BE49-F238E27FC236}">
                  <a16:creationId xmlns:a16="http://schemas.microsoft.com/office/drawing/2014/main" id="{7E799D38-FB7F-45D8-BA89-94702C9BF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10899" y="1729252"/>
              <a:ext cx="4058892" cy="939743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6AB7D87-9321-46F6-83E0-2CCAC15CC3DC}"/>
                </a:ext>
              </a:extLst>
            </p:cNvPr>
            <p:cNvSpPr txBox="1"/>
            <p:nvPr/>
          </p:nvSpPr>
          <p:spPr>
            <a:xfrm>
              <a:off x="2978493" y="1839939"/>
              <a:ext cx="3523705" cy="466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のりぴょんの済州島旅行</a:t>
              </a:r>
            </a:p>
          </p:txBody>
        </p:sp>
      </p:grp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5A78A71-A35E-42C8-AFD0-814BCEBC6041}"/>
              </a:ext>
            </a:extLst>
          </p:cNvPr>
          <p:cNvSpPr/>
          <p:nvPr/>
        </p:nvSpPr>
        <p:spPr>
          <a:xfrm>
            <a:off x="609600" y="4744720"/>
            <a:ext cx="5557520" cy="721360"/>
          </a:xfrm>
          <a:prstGeom prst="roundRect">
            <a:avLst/>
          </a:prstGeom>
          <a:solidFill>
            <a:srgbClr val="F7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파스쿠찌</a:t>
            </a:r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 </a:t>
            </a:r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제주용담해안도로점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D34087-AF6C-425F-9965-90EF48DE1AEB}"/>
              </a:ext>
            </a:extLst>
          </p:cNvPr>
          <p:cNvSpPr txBox="1"/>
          <p:nvPr/>
        </p:nvSpPr>
        <p:spPr>
          <a:xfrm>
            <a:off x="10808455" y="510222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00B0F0"/>
                </a:solidFill>
                <a:latin typeface="Baskerville Old Face" panose="02020602080505020303" pitchFamily="18" charset="0"/>
              </a:rPr>
              <a:t>2019.7.24</a:t>
            </a:r>
            <a:endParaRPr kumimoji="1" lang="ja-JP" altLang="en-US" b="1" i="1" dirty="0">
              <a:solidFill>
                <a:srgbClr val="00B0F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341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7630AE4-9D17-4815-9D0D-888C68D69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" y="0"/>
            <a:ext cx="12191236" cy="6857999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808455" y="510222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2019.7.24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42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E278CE4-B317-4EE0-87EA-00803A3A5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" y="0"/>
            <a:ext cx="11486936" cy="685800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808455" y="510222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2019.7.25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77029D80-C1A5-4600-AD63-6B1AC54E87E5}"/>
              </a:ext>
            </a:extLst>
          </p:cNvPr>
          <p:cNvSpPr/>
          <p:nvPr/>
        </p:nvSpPr>
        <p:spPr>
          <a:xfrm>
            <a:off x="4381626" y="584747"/>
            <a:ext cx="2844800" cy="721360"/>
          </a:xfrm>
          <a:prstGeom prst="roundRect">
            <a:avLst/>
          </a:prstGeom>
          <a:solidFill>
            <a:srgbClr val="F7E3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오설록</a:t>
            </a:r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 </a:t>
            </a:r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티뮤지엄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73B3D7F3-65E9-48E7-A58E-55251D4C9719}"/>
              </a:ext>
            </a:extLst>
          </p:cNvPr>
          <p:cNvSpPr/>
          <p:nvPr/>
        </p:nvSpPr>
        <p:spPr>
          <a:xfrm>
            <a:off x="9412013" y="4272606"/>
            <a:ext cx="1943226" cy="721360"/>
          </a:xfrm>
          <a:prstGeom prst="roundRect">
            <a:avLst/>
          </a:prstGeom>
          <a:solidFill>
            <a:srgbClr val="F7E3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롯데호텔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</p:spTree>
    <p:extLst>
      <p:ext uri="{BB962C8B-B14F-4D97-AF65-F5344CB8AC3E}">
        <p14:creationId xmlns:p14="http://schemas.microsoft.com/office/powerpoint/2010/main" val="139356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360DAB-AD96-408D-B1F1-C475D063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6964" cy="71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97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DA65508-3DB6-40C1-B46E-BEF3B35F9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808455" y="510222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2019.7.25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9F4A1EB-EC46-4793-89BC-FA2870E896E6}"/>
              </a:ext>
            </a:extLst>
          </p:cNvPr>
          <p:cNvSpPr/>
          <p:nvPr/>
        </p:nvSpPr>
        <p:spPr>
          <a:xfrm>
            <a:off x="9057224" y="5813866"/>
            <a:ext cx="2844800" cy="721360"/>
          </a:xfrm>
          <a:prstGeom prst="roundRect">
            <a:avLst/>
          </a:prstGeom>
          <a:solidFill>
            <a:srgbClr val="F7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오설록</a:t>
            </a:r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 </a:t>
            </a:r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티뮤지엄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</p:spTree>
    <p:extLst>
      <p:ext uri="{BB962C8B-B14F-4D97-AF65-F5344CB8AC3E}">
        <p14:creationId xmlns:p14="http://schemas.microsoft.com/office/powerpoint/2010/main" val="2451420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722FF5B-D04F-400E-95A2-353905AA0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20" y="2621863"/>
            <a:ext cx="7548498" cy="4246296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808455" y="510222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2019.7.25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9F4A1EB-EC46-4793-89BC-FA2870E896E6}"/>
              </a:ext>
            </a:extLst>
          </p:cNvPr>
          <p:cNvSpPr/>
          <p:nvPr/>
        </p:nvSpPr>
        <p:spPr>
          <a:xfrm>
            <a:off x="5733176" y="1016188"/>
            <a:ext cx="2310984" cy="721360"/>
          </a:xfrm>
          <a:prstGeom prst="roundRect">
            <a:avLst/>
          </a:prstGeom>
          <a:solidFill>
            <a:srgbClr val="F7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롯데호텔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131544A-0F0A-43C4-95EE-2089DF373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0091" y="1500067"/>
            <a:ext cx="6858000" cy="38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22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DF39354-3D45-4561-A7E5-D11F198FF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033"/>
            <a:ext cx="12192000" cy="5753933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808455" y="510222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2019.7.26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641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90934C5-5D7F-485F-AB4E-482D5C909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676"/>
            <a:ext cx="12192000" cy="5930647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808455" y="510222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2019.7.26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DAA630D-0373-4042-BA25-4569A1B39C03}"/>
              </a:ext>
            </a:extLst>
          </p:cNvPr>
          <p:cNvSpPr/>
          <p:nvPr/>
        </p:nvSpPr>
        <p:spPr>
          <a:xfrm>
            <a:off x="2360055" y="756174"/>
            <a:ext cx="2800843" cy="721360"/>
          </a:xfrm>
          <a:prstGeom prst="roundRect">
            <a:avLst/>
          </a:prstGeom>
          <a:solidFill>
            <a:srgbClr val="F7E3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돌하르방공원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1BE46D4-30E4-4891-ACB8-2816EC650E41}"/>
              </a:ext>
            </a:extLst>
          </p:cNvPr>
          <p:cNvSpPr/>
          <p:nvPr/>
        </p:nvSpPr>
        <p:spPr>
          <a:xfrm>
            <a:off x="185815" y="4037854"/>
            <a:ext cx="3319385" cy="721360"/>
          </a:xfrm>
          <a:prstGeom prst="roundRect">
            <a:avLst/>
          </a:prstGeom>
          <a:solidFill>
            <a:srgbClr val="F7E3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에코랜드테마파크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4DD56D2-C8BF-4083-AE1B-239EFD3D9314}"/>
              </a:ext>
            </a:extLst>
          </p:cNvPr>
          <p:cNvSpPr/>
          <p:nvPr/>
        </p:nvSpPr>
        <p:spPr>
          <a:xfrm>
            <a:off x="5814455" y="5460254"/>
            <a:ext cx="3563225" cy="721360"/>
          </a:xfrm>
          <a:prstGeom prst="roundRect">
            <a:avLst/>
          </a:prstGeom>
          <a:solidFill>
            <a:srgbClr val="F7E3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휘닉스아일랜도재주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</p:spTree>
    <p:extLst>
      <p:ext uri="{BB962C8B-B14F-4D97-AF65-F5344CB8AC3E}">
        <p14:creationId xmlns:p14="http://schemas.microsoft.com/office/powerpoint/2010/main" val="259257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2A866DF-0E7C-4652-9138-BAF615921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39" y="434764"/>
            <a:ext cx="3613296" cy="6423236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808455" y="510222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2019.7.26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C6456D4A-889A-4CA1-9A01-504B0BD9F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1160" y="1500067"/>
            <a:ext cx="6858000" cy="3857866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DAA630D-0373-4042-BA25-4569A1B39C03}"/>
              </a:ext>
            </a:extLst>
          </p:cNvPr>
          <p:cNvSpPr/>
          <p:nvPr/>
        </p:nvSpPr>
        <p:spPr>
          <a:xfrm>
            <a:off x="5458855" y="955366"/>
            <a:ext cx="2800843" cy="721360"/>
          </a:xfrm>
          <a:prstGeom prst="roundRect">
            <a:avLst/>
          </a:prstGeom>
          <a:solidFill>
            <a:srgbClr val="F7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돌하르방공원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</p:spTree>
    <p:extLst>
      <p:ext uri="{BB962C8B-B14F-4D97-AF65-F5344CB8AC3E}">
        <p14:creationId xmlns:p14="http://schemas.microsoft.com/office/powerpoint/2010/main" val="780594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808455" y="510222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2019.7.26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02DB7E5B-E293-41C5-836A-0D42A42F5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87" y="1221610"/>
            <a:ext cx="9947013" cy="559554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ACE0452-F480-4768-9F9F-24E49B1C2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8444" y="916410"/>
            <a:ext cx="4002905" cy="2251775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9879BA1C-0938-41DD-B8A9-F316F3D26571}"/>
              </a:ext>
            </a:extLst>
          </p:cNvPr>
          <p:cNvSpPr/>
          <p:nvPr/>
        </p:nvSpPr>
        <p:spPr>
          <a:xfrm>
            <a:off x="3644845" y="283408"/>
            <a:ext cx="3563225" cy="721360"/>
          </a:xfrm>
          <a:prstGeom prst="roundRect">
            <a:avLst/>
          </a:prstGeom>
          <a:solidFill>
            <a:srgbClr val="F7E3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휘닉스아일랜도재주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</p:spTree>
    <p:extLst>
      <p:ext uri="{BB962C8B-B14F-4D97-AF65-F5344CB8AC3E}">
        <p14:creationId xmlns:p14="http://schemas.microsoft.com/office/powerpoint/2010/main" val="757891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808455" y="510222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2019.7.26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1BE46D4-30E4-4891-ACB8-2816EC650E41}"/>
              </a:ext>
            </a:extLst>
          </p:cNvPr>
          <p:cNvSpPr/>
          <p:nvPr/>
        </p:nvSpPr>
        <p:spPr>
          <a:xfrm>
            <a:off x="4564775" y="133015"/>
            <a:ext cx="3319385" cy="721360"/>
          </a:xfrm>
          <a:prstGeom prst="roundRect">
            <a:avLst/>
          </a:prstGeom>
          <a:solidFill>
            <a:srgbClr val="F7E3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에코랜드테마파크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14AD5A3-42AD-41F7-8B9C-13E80448F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3005848"/>
            <a:ext cx="6847841" cy="38521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C549D1-54CB-44F4-A5E8-5F7D1AFE8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0343"/>
            <a:ext cx="6096000" cy="3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07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85D3F76-A92A-4077-89C9-2ED92801C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35" y="149001"/>
            <a:ext cx="9846365" cy="553858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808455" y="510222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2019.7.26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1BE46D4-30E4-4891-ACB8-2816EC650E41}"/>
              </a:ext>
            </a:extLst>
          </p:cNvPr>
          <p:cNvSpPr/>
          <p:nvPr/>
        </p:nvSpPr>
        <p:spPr>
          <a:xfrm rot="21192607">
            <a:off x="142833" y="1198802"/>
            <a:ext cx="2606482" cy="7213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갈치</a:t>
            </a:r>
            <a:r>
              <a:rPr kumimoji="1" lang="ja-JP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　</a:t>
            </a:r>
            <a:r>
              <a:rPr kumimoji="1" lang="ja-JP" altLang="en-US" sz="28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太刀魚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42C6AF93-D443-44C9-9207-31AC5066CE20}"/>
              </a:ext>
            </a:extLst>
          </p:cNvPr>
          <p:cNvSpPr/>
          <p:nvPr/>
        </p:nvSpPr>
        <p:spPr>
          <a:xfrm>
            <a:off x="618941" y="158194"/>
            <a:ext cx="3039042" cy="721360"/>
          </a:xfrm>
          <a:prstGeom prst="roundRect">
            <a:avLst/>
          </a:prstGeom>
          <a:solidFill>
            <a:srgbClr val="F7E3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>
                <a:solidFill>
                  <a:schemeClr val="accent1">
                    <a:lumMod val="75000"/>
                  </a:schemeClr>
                </a:solidFill>
                <a:latin typeface="Glim"/>
              </a:rPr>
              <a:t>토끼와거북이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94C423-1E82-403E-8292-4D4F99B8B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7546"/>
            <a:ext cx="3482812" cy="231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70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564E660-2103-4EF2-9B08-C6E23184DF83}"/>
              </a:ext>
            </a:extLst>
          </p:cNvPr>
          <p:cNvGrpSpPr/>
          <p:nvPr/>
        </p:nvGrpSpPr>
        <p:grpSpPr>
          <a:xfrm>
            <a:off x="8534019" y="149001"/>
            <a:ext cx="3482812" cy="806365"/>
            <a:chOff x="8534019" y="149001"/>
            <a:chExt cx="3482812" cy="8063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DDA1E94-4D69-4163-A329-FE4B6EA1B1DA}"/>
                </a:ext>
              </a:extLst>
            </p:cNvPr>
            <p:cNvGrpSpPr/>
            <p:nvPr/>
          </p:nvGrpSpPr>
          <p:grpSpPr>
            <a:xfrm>
              <a:off x="8534019" y="149001"/>
              <a:ext cx="3482812" cy="806365"/>
              <a:chOff x="2710899" y="1729252"/>
              <a:chExt cx="4058892" cy="939743"/>
            </a:xfrm>
          </p:grpSpPr>
          <p:pic>
            <p:nvPicPr>
              <p:cNvPr id="9" name="グラフィックス 8">
                <a:extLst>
                  <a:ext uri="{FF2B5EF4-FFF2-40B4-BE49-F238E27FC236}">
                    <a16:creationId xmlns:a16="http://schemas.microsoft.com/office/drawing/2014/main" id="{7E799D38-FB7F-45D8-BA89-94702C9B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710899" y="1729252"/>
                <a:ext cx="4058892" cy="9397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AB7D87-9321-46F6-83E0-2CCAC15CC3DC}"/>
                  </a:ext>
                </a:extLst>
              </p:cNvPr>
              <p:cNvSpPr txBox="1"/>
              <p:nvPr/>
            </p:nvSpPr>
            <p:spPr>
              <a:xfrm>
                <a:off x="2978493" y="1839939"/>
                <a:ext cx="3523705" cy="466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のりぴょんの済州島旅行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5D34087-AF6C-425F-9965-90EF48DE1AEB}"/>
                </a:ext>
              </a:extLst>
            </p:cNvPr>
            <p:cNvSpPr txBox="1"/>
            <p:nvPr/>
          </p:nvSpPr>
          <p:spPr>
            <a:xfrm>
              <a:off x="10349996" y="518874"/>
              <a:ext cx="1552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2019.7.24</a:t>
              </a:r>
              <a:r>
                <a:rPr kumimoji="1" lang="ja-JP" altLang="en-US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～</a:t>
              </a:r>
              <a:r>
                <a:rPr kumimoji="1" lang="en-US" altLang="ja-JP" b="1" i="1" dirty="0">
                  <a:solidFill>
                    <a:srgbClr val="00B0F0"/>
                  </a:solidFill>
                  <a:latin typeface="Baskerville Old Face" panose="02020602080505020303" pitchFamily="18" charset="0"/>
                </a:rPr>
                <a:t>26</a:t>
              </a:r>
              <a:endParaRPr kumimoji="1" lang="ja-JP" altLang="en-US" b="1" i="1" dirty="0">
                <a:solidFill>
                  <a:srgbClr val="00B0F0"/>
                </a:solidFill>
                <a:latin typeface="Baskerville Old Face" panose="02020602080505020303" pitchFamily="18" charset="0"/>
              </a:endParaRPr>
            </a:p>
          </p:txBody>
        </p:sp>
      </p:grp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42C6AF93-D443-44C9-9207-31AC5066CE20}"/>
              </a:ext>
            </a:extLst>
          </p:cNvPr>
          <p:cNvSpPr/>
          <p:nvPr/>
        </p:nvSpPr>
        <p:spPr>
          <a:xfrm>
            <a:off x="618941" y="158194"/>
            <a:ext cx="3039042" cy="721360"/>
          </a:xfrm>
          <a:prstGeom prst="roundRect">
            <a:avLst/>
          </a:prstGeom>
          <a:solidFill>
            <a:srgbClr val="F7E3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호텔 </a:t>
            </a:r>
            <a:r>
              <a:rPr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컬</a:t>
            </a:r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리넌</a:t>
            </a:r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 제주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FEA2C0D-32C8-4645-B119-0EBFA43C6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35" y="1318594"/>
            <a:ext cx="9843984" cy="55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14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985409E3-4CD4-4B97-9279-59C009014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" y="204787"/>
            <a:ext cx="11649075" cy="6448425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6DCA86-CB8F-4592-9FE8-F33311C29A5E}"/>
              </a:ext>
            </a:extLst>
          </p:cNvPr>
          <p:cNvGrpSpPr/>
          <p:nvPr/>
        </p:nvGrpSpPr>
        <p:grpSpPr>
          <a:xfrm>
            <a:off x="8249478" y="174938"/>
            <a:ext cx="3468756" cy="803111"/>
            <a:chOff x="1113183" y="1288121"/>
            <a:chExt cx="3468756" cy="803111"/>
          </a:xfrm>
        </p:grpSpPr>
        <p:pic>
          <p:nvPicPr>
            <p:cNvPr id="4" name="グラフィックス 3">
              <a:extLst>
                <a:ext uri="{FF2B5EF4-FFF2-40B4-BE49-F238E27FC236}">
                  <a16:creationId xmlns:a16="http://schemas.microsoft.com/office/drawing/2014/main" id="{864C59FA-F3B9-453C-BFB4-DB869CED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3183" y="1288121"/>
              <a:ext cx="3468756" cy="803111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29DC56A-F866-47EA-B00B-8861BFD2E3B7}"/>
                </a:ext>
              </a:extLst>
            </p:cNvPr>
            <p:cNvSpPr txBox="1"/>
            <p:nvPr/>
          </p:nvSpPr>
          <p:spPr>
            <a:xfrm>
              <a:off x="1508068" y="1406668"/>
              <a:ext cx="2765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吉川先生の済州島旅行</a:t>
              </a: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4424B790-6723-496F-B0C3-63596BFEC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82" y="3005551"/>
            <a:ext cx="4122925" cy="304737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702F63-BFD0-4580-8664-BC3FB275D4D5}"/>
              </a:ext>
            </a:extLst>
          </p:cNvPr>
          <p:cNvSpPr txBox="1"/>
          <p:nvPr/>
        </p:nvSpPr>
        <p:spPr>
          <a:xfrm>
            <a:off x="7992094" y="4373217"/>
            <a:ext cx="3512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0" i="0" dirty="0">
                <a:solidFill>
                  <a:srgbClr val="0070C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2012</a:t>
            </a:r>
            <a:r>
              <a:rPr lang="ja-JP" altLang="en-US" sz="2000" b="0" i="0" dirty="0">
                <a:solidFill>
                  <a:srgbClr val="0070C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年の大ヒット韓国映画</a:t>
            </a:r>
            <a:endParaRPr lang="en-US" altLang="ja-JP" sz="2000" b="0" i="0" dirty="0">
              <a:solidFill>
                <a:srgbClr val="0070C0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000" b="1" i="0" dirty="0">
                <a:solidFill>
                  <a:srgbClr val="0070C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「建築学概論」の撮影地</a:t>
            </a:r>
            <a:endParaRPr kumimoji="1" lang="ja-JP" altLang="en-US" sz="2000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6747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1CDCAD79-EFF4-4057-98AF-517599BFF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705" y="38193"/>
            <a:ext cx="2186609" cy="1639957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FAF4D86-8D13-4496-9AC2-F5BF56774602}"/>
              </a:ext>
            </a:extLst>
          </p:cNvPr>
          <p:cNvGrpSpPr/>
          <p:nvPr/>
        </p:nvGrpSpPr>
        <p:grpSpPr>
          <a:xfrm>
            <a:off x="377867" y="1263212"/>
            <a:ext cx="3936015" cy="911294"/>
            <a:chOff x="3697357" y="695325"/>
            <a:chExt cx="3936015" cy="911294"/>
          </a:xfrm>
        </p:grpSpPr>
        <p:pic>
          <p:nvPicPr>
            <p:cNvPr id="8" name="グラフィックス 7">
              <a:extLst>
                <a:ext uri="{FF2B5EF4-FFF2-40B4-BE49-F238E27FC236}">
                  <a16:creationId xmlns:a16="http://schemas.microsoft.com/office/drawing/2014/main" id="{C0BAE35D-D60E-49D1-9983-6CE78F2DB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97357" y="695325"/>
              <a:ext cx="3936015" cy="911294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2B000C6F-748A-4FC4-8775-78244D92FA97}"/>
                </a:ext>
              </a:extLst>
            </p:cNvPr>
            <p:cNvSpPr txBox="1"/>
            <p:nvPr/>
          </p:nvSpPr>
          <p:spPr>
            <a:xfrm>
              <a:off x="4423678" y="827806"/>
              <a:ext cx="24833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ja-JP" sz="3600" b="1" dirty="0">
                  <a:solidFill>
                    <a:schemeClr val="accent1">
                      <a:lumMod val="75000"/>
                    </a:schemeClr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삼다</a:t>
              </a:r>
              <a:r>
                <a:rPr lang="en-US" altLang="ja-JP" sz="3600" b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ＭＳ 明朝" panose="02020609040205080304" pitchFamily="17" charset="-128"/>
                  <a:cs typeface="ＭＳ 明朝" panose="02020609040205080304" pitchFamily="17" charset="-128"/>
                </a:rPr>
                <a:t>(</a:t>
              </a:r>
              <a:r>
                <a:rPr lang="ko-KR" altLang="ja-JP" sz="3600" b="1" dirty="0">
                  <a:solidFill>
                    <a:schemeClr val="accent1">
                      <a:lumMod val="75000"/>
                    </a:schemeClr>
                  </a:solidFill>
                  <a:effectLst/>
                  <a:ea typeface="ＭＳ 明朝" panose="02020609040205080304" pitchFamily="17" charset="-128"/>
                  <a:cs typeface="ＭＳ 明朝" panose="02020609040205080304" pitchFamily="17" charset="-128"/>
                </a:rPr>
                <a:t>三多</a:t>
              </a:r>
              <a:r>
                <a:rPr lang="en-US" altLang="ja-JP" sz="3600" b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ＭＳ 明朝" panose="02020609040205080304" pitchFamily="17" charset="-128"/>
                  <a:cs typeface="ＭＳ 明朝" panose="02020609040205080304" pitchFamily="17" charset="-128"/>
                </a:rPr>
                <a:t>)</a:t>
              </a:r>
              <a:endParaRPr kumimoji="1" lang="ja-JP" altLang="en-US" sz="3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A3DAD5A-31A8-4BF4-914B-E415B8ED5D84}"/>
              </a:ext>
            </a:extLst>
          </p:cNvPr>
          <p:cNvGrpSpPr/>
          <p:nvPr/>
        </p:nvGrpSpPr>
        <p:grpSpPr>
          <a:xfrm>
            <a:off x="377863" y="2735375"/>
            <a:ext cx="3936015" cy="911294"/>
            <a:chOff x="367870" y="2766184"/>
            <a:chExt cx="3936015" cy="911294"/>
          </a:xfrm>
        </p:grpSpPr>
        <p:pic>
          <p:nvPicPr>
            <p:cNvPr id="9" name="グラフィックス 8">
              <a:extLst>
                <a:ext uri="{FF2B5EF4-FFF2-40B4-BE49-F238E27FC236}">
                  <a16:creationId xmlns:a16="http://schemas.microsoft.com/office/drawing/2014/main" id="{DA6CC58F-0C2D-4052-8F77-90115AE60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7870" y="2766184"/>
              <a:ext cx="3936015" cy="911294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E68B0A5-F555-4CF8-B7D9-831F12B2F2B0}"/>
                </a:ext>
              </a:extLst>
            </p:cNvPr>
            <p:cNvSpPr txBox="1"/>
            <p:nvPr/>
          </p:nvSpPr>
          <p:spPr>
            <a:xfrm>
              <a:off x="1048080" y="2898666"/>
              <a:ext cx="2371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ja-JP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삼무</a:t>
              </a:r>
              <a:r>
                <a:rPr lang="en-US" altLang="ja-JP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(</a:t>
              </a:r>
              <a:r>
                <a:rPr lang="ko-KR" altLang="ja-JP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三無</a:t>
              </a:r>
              <a:r>
                <a:rPr lang="en-US" altLang="ja-JP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)</a:t>
              </a:r>
              <a:endParaRPr lang="ja-JP" altLang="en-US" sz="3600" b="1" dirty="0">
                <a:solidFill>
                  <a:schemeClr val="accent1">
                    <a:lumMod val="75000"/>
                  </a:schemeClr>
                </a:solidFill>
                <a:ea typeface="Batang" panose="02030600000101010101" pitchFamily="18" charset="-127"/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C744322-896B-4390-B41C-20F77252CD29}"/>
              </a:ext>
            </a:extLst>
          </p:cNvPr>
          <p:cNvSpPr txBox="1"/>
          <p:nvPr/>
        </p:nvSpPr>
        <p:spPr>
          <a:xfrm>
            <a:off x="4623845" y="1240828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돌</a:t>
            </a:r>
            <a:r>
              <a:rPr lang="en-US" altLang="ja-JP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cs typeface="ＭＳ 明朝" panose="02020609040205080304" pitchFamily="17" charset="-128"/>
              </a:rPr>
              <a:t>, </a:t>
            </a:r>
            <a:r>
              <a:rPr lang="ko-KR" altLang="ja-JP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바람</a:t>
            </a:r>
            <a:r>
              <a:rPr lang="en-US" altLang="ja-JP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cs typeface="ＭＳ 明朝" panose="02020609040205080304" pitchFamily="17" charset="-128"/>
              </a:rPr>
              <a:t>, </a:t>
            </a:r>
            <a:r>
              <a:rPr lang="ko-KR" altLang="ja-JP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여자</a:t>
            </a:r>
            <a:endParaRPr kumimoji="1" lang="ja-JP" altLang="en-US" sz="5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59DA4DB-DC60-48FF-9B93-17FEA52831A2}"/>
              </a:ext>
            </a:extLst>
          </p:cNvPr>
          <p:cNvSpPr txBox="1"/>
          <p:nvPr/>
        </p:nvSpPr>
        <p:spPr>
          <a:xfrm>
            <a:off x="4623845" y="2639562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도둑</a:t>
            </a:r>
            <a:r>
              <a:rPr lang="en-US" altLang="ko-KR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거지</a:t>
            </a:r>
            <a:r>
              <a:rPr lang="en-US" altLang="ko-KR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대문</a:t>
            </a:r>
            <a:endParaRPr kumimoji="1" lang="ja-JP" altLang="en-US" sz="5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25ADD5B-7A34-4D4E-BF78-B3F49AA0FCD3}"/>
              </a:ext>
            </a:extLst>
          </p:cNvPr>
          <p:cNvGrpSpPr/>
          <p:nvPr/>
        </p:nvGrpSpPr>
        <p:grpSpPr>
          <a:xfrm>
            <a:off x="377863" y="4168556"/>
            <a:ext cx="3936015" cy="911294"/>
            <a:chOff x="3301748" y="5367199"/>
            <a:chExt cx="3936015" cy="911294"/>
          </a:xfrm>
        </p:grpSpPr>
        <p:pic>
          <p:nvPicPr>
            <p:cNvPr id="24" name="グラフィックス 23">
              <a:extLst>
                <a:ext uri="{FF2B5EF4-FFF2-40B4-BE49-F238E27FC236}">
                  <a16:creationId xmlns:a16="http://schemas.microsoft.com/office/drawing/2014/main" id="{C49DEE64-442B-4522-8D70-7B73E52D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01748" y="5367199"/>
              <a:ext cx="3936015" cy="911294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0B26556-C8E6-45D7-835A-F26682B7CE97}"/>
                </a:ext>
              </a:extLst>
            </p:cNvPr>
            <p:cNvSpPr txBox="1"/>
            <p:nvPr/>
          </p:nvSpPr>
          <p:spPr>
            <a:xfrm>
              <a:off x="4084174" y="5499680"/>
              <a:ext cx="2371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삼보</a:t>
              </a:r>
              <a:r>
                <a:rPr lang="en-US" altLang="ko-KR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(</a:t>
              </a:r>
              <a:r>
                <a:rPr lang="ko-KR" altLang="en-US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三寳</a:t>
              </a:r>
              <a:r>
                <a:rPr lang="en-US" altLang="ko-KR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)</a:t>
              </a:r>
              <a:endParaRPr lang="ja-JP" altLang="en-US" sz="3600" b="1" dirty="0">
                <a:solidFill>
                  <a:schemeClr val="accent1">
                    <a:lumMod val="75000"/>
                  </a:schemeClr>
                </a:solidFill>
                <a:ea typeface="Batang" panose="02030600000101010101" pitchFamily="18" charset="-127"/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8C7C2A9-1B8A-40C2-9AAD-FB668513F1AC}"/>
              </a:ext>
            </a:extLst>
          </p:cNvPr>
          <p:cNvSpPr txBox="1"/>
          <p:nvPr/>
        </p:nvSpPr>
        <p:spPr>
          <a:xfrm>
            <a:off x="4623845" y="418611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자연</a:t>
            </a:r>
            <a:r>
              <a:rPr lang="en-US" altLang="ko-KR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민속 </a:t>
            </a:r>
            <a:r>
              <a:rPr lang="en-US" altLang="ko-KR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,</a:t>
            </a:r>
            <a:r>
              <a:rPr lang="ko-KR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언어</a:t>
            </a:r>
            <a:endParaRPr kumimoji="1" lang="ja-JP" altLang="en-US" sz="5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A688C1F3-6B15-433E-B971-59614622B20B}"/>
              </a:ext>
            </a:extLst>
          </p:cNvPr>
          <p:cNvSpPr/>
          <p:nvPr/>
        </p:nvSpPr>
        <p:spPr>
          <a:xfrm>
            <a:off x="1423327" y="229029"/>
            <a:ext cx="360587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済州島の特徴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51E9C64-A916-4AE8-82BF-A4E4B8677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721" y="2191981"/>
            <a:ext cx="2186609" cy="152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ABAEA13B-378C-403C-BD25-40CCC36F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0" y="0"/>
            <a:ext cx="6170716" cy="529755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6DCA86-CB8F-4592-9FE8-F33311C29A5E}"/>
              </a:ext>
            </a:extLst>
          </p:cNvPr>
          <p:cNvGrpSpPr/>
          <p:nvPr/>
        </p:nvGrpSpPr>
        <p:grpSpPr>
          <a:xfrm>
            <a:off x="8249478" y="174938"/>
            <a:ext cx="3468756" cy="803111"/>
            <a:chOff x="1113183" y="1288121"/>
            <a:chExt cx="3468756" cy="803111"/>
          </a:xfrm>
        </p:grpSpPr>
        <p:pic>
          <p:nvPicPr>
            <p:cNvPr id="4" name="グラフィックス 3">
              <a:extLst>
                <a:ext uri="{FF2B5EF4-FFF2-40B4-BE49-F238E27FC236}">
                  <a16:creationId xmlns:a16="http://schemas.microsoft.com/office/drawing/2014/main" id="{864C59FA-F3B9-453C-BFB4-DB869CED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3183" y="1288121"/>
              <a:ext cx="3468756" cy="803111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29DC56A-F866-47EA-B00B-8861BFD2E3B7}"/>
                </a:ext>
              </a:extLst>
            </p:cNvPr>
            <p:cNvSpPr txBox="1"/>
            <p:nvPr/>
          </p:nvSpPr>
          <p:spPr>
            <a:xfrm>
              <a:off x="1508068" y="1406668"/>
              <a:ext cx="2765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吉川先生の済州島旅行</a:t>
              </a:r>
            </a:p>
          </p:txBody>
        </p:sp>
      </p:grp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253BA00-438F-4E15-BA50-AB0AE5F53FA1}"/>
              </a:ext>
            </a:extLst>
          </p:cNvPr>
          <p:cNvSpPr/>
          <p:nvPr/>
        </p:nvSpPr>
        <p:spPr>
          <a:xfrm>
            <a:off x="8644363" y="1279329"/>
            <a:ext cx="3319385" cy="721360"/>
          </a:xfrm>
          <a:prstGeom prst="roundRect">
            <a:avLst/>
          </a:prstGeom>
          <a:solidFill>
            <a:srgbClr val="E2EDBD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ソヨンの家外観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7A2549F-0B5A-4D0E-BE2C-277C1CC4E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75" y="2479813"/>
            <a:ext cx="5837583" cy="43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5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6DCA86-CB8F-4592-9FE8-F33311C29A5E}"/>
              </a:ext>
            </a:extLst>
          </p:cNvPr>
          <p:cNvGrpSpPr/>
          <p:nvPr/>
        </p:nvGrpSpPr>
        <p:grpSpPr>
          <a:xfrm>
            <a:off x="8249478" y="174938"/>
            <a:ext cx="3468756" cy="803111"/>
            <a:chOff x="1113183" y="1288121"/>
            <a:chExt cx="3468756" cy="803111"/>
          </a:xfrm>
        </p:grpSpPr>
        <p:pic>
          <p:nvPicPr>
            <p:cNvPr id="4" name="グラフィックス 3">
              <a:extLst>
                <a:ext uri="{FF2B5EF4-FFF2-40B4-BE49-F238E27FC236}">
                  <a16:creationId xmlns:a16="http://schemas.microsoft.com/office/drawing/2014/main" id="{864C59FA-F3B9-453C-BFB4-DB869CED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3183" y="1288121"/>
              <a:ext cx="3468756" cy="803111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29DC56A-F866-47EA-B00B-8861BFD2E3B7}"/>
                </a:ext>
              </a:extLst>
            </p:cNvPr>
            <p:cNvSpPr txBox="1"/>
            <p:nvPr/>
          </p:nvSpPr>
          <p:spPr>
            <a:xfrm>
              <a:off x="1508068" y="1406668"/>
              <a:ext cx="2765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吉川先生の済州島旅行</a:t>
              </a:r>
            </a:p>
          </p:txBody>
        </p:sp>
      </p:grp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253BA00-438F-4E15-BA50-AB0AE5F53FA1}"/>
              </a:ext>
            </a:extLst>
          </p:cNvPr>
          <p:cNvSpPr/>
          <p:nvPr/>
        </p:nvSpPr>
        <p:spPr>
          <a:xfrm>
            <a:off x="6944771" y="1261405"/>
            <a:ext cx="4107541" cy="721360"/>
          </a:xfrm>
          <a:prstGeom prst="roundRect">
            <a:avLst/>
          </a:prstGeom>
          <a:solidFill>
            <a:srgbClr val="E2EDBD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映画にでてきたお部屋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82FDF1-BF3C-43C8-A7B2-E9214ACE7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0252" cy="571319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AB2FDF3-366E-4FDE-BAAA-3C599AA52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93" y="2266121"/>
            <a:ext cx="6057707" cy="45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53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6DCA86-CB8F-4592-9FE8-F33311C29A5E}"/>
              </a:ext>
            </a:extLst>
          </p:cNvPr>
          <p:cNvGrpSpPr/>
          <p:nvPr/>
        </p:nvGrpSpPr>
        <p:grpSpPr>
          <a:xfrm>
            <a:off x="8249478" y="174938"/>
            <a:ext cx="3468756" cy="803111"/>
            <a:chOff x="1113183" y="1288121"/>
            <a:chExt cx="3468756" cy="803111"/>
          </a:xfrm>
        </p:grpSpPr>
        <p:pic>
          <p:nvPicPr>
            <p:cNvPr id="4" name="グラフィックス 3">
              <a:extLst>
                <a:ext uri="{FF2B5EF4-FFF2-40B4-BE49-F238E27FC236}">
                  <a16:creationId xmlns:a16="http://schemas.microsoft.com/office/drawing/2014/main" id="{864C59FA-F3B9-453C-BFB4-DB869CED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3183" y="1288121"/>
              <a:ext cx="3468756" cy="803111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29DC56A-F866-47EA-B00B-8861BFD2E3B7}"/>
                </a:ext>
              </a:extLst>
            </p:cNvPr>
            <p:cNvSpPr txBox="1"/>
            <p:nvPr/>
          </p:nvSpPr>
          <p:spPr>
            <a:xfrm>
              <a:off x="1508068" y="1406668"/>
              <a:ext cx="2765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吉川先生の済州島旅行</a:t>
              </a:r>
            </a:p>
          </p:txBody>
        </p:sp>
      </p:grp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253BA00-438F-4E15-BA50-AB0AE5F53FA1}"/>
              </a:ext>
            </a:extLst>
          </p:cNvPr>
          <p:cNvSpPr/>
          <p:nvPr/>
        </p:nvSpPr>
        <p:spPr>
          <a:xfrm>
            <a:off x="7558708" y="1096596"/>
            <a:ext cx="3942522" cy="721360"/>
          </a:xfrm>
          <a:prstGeom prst="roundRect">
            <a:avLst/>
          </a:prstGeom>
          <a:solidFill>
            <a:srgbClr val="E2EDBD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ソヨンの家からの眺め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17AABC0-B907-48F9-9FED-CCD61F944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28" y="0"/>
            <a:ext cx="6904067" cy="51780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4B33773-3A50-4105-847C-CCA804A13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48" y="1990311"/>
            <a:ext cx="6490252" cy="486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42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3011A03-D049-47D5-AFEA-97B4226C8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0"/>
            <a:ext cx="9143999" cy="685800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6DCA86-CB8F-4592-9FE8-F33311C29A5E}"/>
              </a:ext>
            </a:extLst>
          </p:cNvPr>
          <p:cNvGrpSpPr/>
          <p:nvPr/>
        </p:nvGrpSpPr>
        <p:grpSpPr>
          <a:xfrm>
            <a:off x="8249478" y="174938"/>
            <a:ext cx="3468756" cy="803111"/>
            <a:chOff x="1113183" y="1288121"/>
            <a:chExt cx="3468756" cy="803111"/>
          </a:xfrm>
        </p:grpSpPr>
        <p:pic>
          <p:nvPicPr>
            <p:cNvPr id="4" name="グラフィックス 3">
              <a:extLst>
                <a:ext uri="{FF2B5EF4-FFF2-40B4-BE49-F238E27FC236}">
                  <a16:creationId xmlns:a16="http://schemas.microsoft.com/office/drawing/2014/main" id="{864C59FA-F3B9-453C-BFB4-DB869CED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3183" y="1288121"/>
              <a:ext cx="3468756" cy="803111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29DC56A-F866-47EA-B00B-8861BFD2E3B7}"/>
                </a:ext>
              </a:extLst>
            </p:cNvPr>
            <p:cNvSpPr txBox="1"/>
            <p:nvPr/>
          </p:nvSpPr>
          <p:spPr>
            <a:xfrm>
              <a:off x="1508068" y="1406668"/>
              <a:ext cx="2765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吉川先生の済州島旅行</a:t>
              </a:r>
            </a:p>
          </p:txBody>
        </p:sp>
      </p:grp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253BA00-438F-4E15-BA50-AB0AE5F53FA1}"/>
              </a:ext>
            </a:extLst>
          </p:cNvPr>
          <p:cNvSpPr/>
          <p:nvPr/>
        </p:nvSpPr>
        <p:spPr>
          <a:xfrm>
            <a:off x="9004852" y="1261405"/>
            <a:ext cx="2047460" cy="721360"/>
          </a:xfrm>
          <a:prstGeom prst="roundRect">
            <a:avLst/>
          </a:prstGeom>
          <a:solidFill>
            <a:srgbClr val="E2EDBD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溶岩海岸</a:t>
            </a:r>
          </a:p>
        </p:txBody>
      </p:sp>
    </p:spTree>
    <p:extLst>
      <p:ext uri="{BB962C8B-B14F-4D97-AF65-F5344CB8AC3E}">
        <p14:creationId xmlns:p14="http://schemas.microsoft.com/office/powerpoint/2010/main" val="110047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89E8310-77C3-4004-A75C-7A7B80EB7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13"/>
            <a:ext cx="9144000" cy="685800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6DCA86-CB8F-4592-9FE8-F33311C29A5E}"/>
              </a:ext>
            </a:extLst>
          </p:cNvPr>
          <p:cNvGrpSpPr/>
          <p:nvPr/>
        </p:nvGrpSpPr>
        <p:grpSpPr>
          <a:xfrm>
            <a:off x="8249478" y="174938"/>
            <a:ext cx="3468756" cy="803111"/>
            <a:chOff x="1113183" y="1288121"/>
            <a:chExt cx="3468756" cy="803111"/>
          </a:xfrm>
        </p:grpSpPr>
        <p:pic>
          <p:nvPicPr>
            <p:cNvPr id="4" name="グラフィックス 3">
              <a:extLst>
                <a:ext uri="{FF2B5EF4-FFF2-40B4-BE49-F238E27FC236}">
                  <a16:creationId xmlns:a16="http://schemas.microsoft.com/office/drawing/2014/main" id="{864C59FA-F3B9-453C-BFB4-DB869CED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3183" y="1288121"/>
              <a:ext cx="3468756" cy="803111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29DC56A-F866-47EA-B00B-8861BFD2E3B7}"/>
                </a:ext>
              </a:extLst>
            </p:cNvPr>
            <p:cNvSpPr txBox="1"/>
            <p:nvPr/>
          </p:nvSpPr>
          <p:spPr>
            <a:xfrm>
              <a:off x="1508068" y="1406668"/>
              <a:ext cx="2765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吉川先生の済州島旅行</a:t>
              </a:r>
            </a:p>
          </p:txBody>
        </p:sp>
      </p:grp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253BA00-438F-4E15-BA50-AB0AE5F53FA1}"/>
              </a:ext>
            </a:extLst>
          </p:cNvPr>
          <p:cNvSpPr/>
          <p:nvPr/>
        </p:nvSpPr>
        <p:spPr>
          <a:xfrm>
            <a:off x="8644363" y="1499943"/>
            <a:ext cx="3389244" cy="721360"/>
          </a:xfrm>
          <a:prstGeom prst="roundRect">
            <a:avLst/>
          </a:prstGeom>
          <a:solidFill>
            <a:srgbClr val="E2EDBD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城山日出峰の洞窟</a:t>
            </a:r>
          </a:p>
        </p:txBody>
      </p:sp>
    </p:spTree>
    <p:extLst>
      <p:ext uri="{BB962C8B-B14F-4D97-AF65-F5344CB8AC3E}">
        <p14:creationId xmlns:p14="http://schemas.microsoft.com/office/powerpoint/2010/main" val="2905618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186BC06-10E8-4E95-85D2-E9EDBE0E5D34}"/>
              </a:ext>
            </a:extLst>
          </p:cNvPr>
          <p:cNvSpPr/>
          <p:nvPr/>
        </p:nvSpPr>
        <p:spPr>
          <a:xfrm>
            <a:off x="474152" y="223574"/>
            <a:ext cx="2865396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재주 시장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35D293-47E8-408A-9F1B-C683760A4793}"/>
              </a:ext>
            </a:extLst>
          </p:cNvPr>
          <p:cNvSpPr txBox="1"/>
          <p:nvPr/>
        </p:nvSpPr>
        <p:spPr>
          <a:xfrm>
            <a:off x="337930" y="1818860"/>
            <a:ext cx="10565295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400"/>
              </a:lnSpc>
            </a:pPr>
            <a:r>
              <a:rPr lang="ja-JP" altLang="ja-JP" sz="4000" b="1" kern="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①</a:t>
            </a:r>
            <a:r>
              <a:rPr lang="ko-KR" altLang="ja-JP" sz="4000" b="1" kern="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동문</a:t>
            </a:r>
            <a:r>
              <a:rPr lang="ko-KR" altLang="ja-JP" sz="4000" b="1" kern="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b="1" kern="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시장</a:t>
            </a:r>
            <a:endParaRPr lang="ja-JP" altLang="ja-JP" sz="4000" b="1" kern="1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228600" algn="l">
              <a:lnSpc>
                <a:spcPts val="4400"/>
              </a:lnSpc>
            </a:pPr>
            <a:r>
              <a:rPr lang="en-US" altLang="ko-KR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 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동문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시장</a:t>
            </a:r>
            <a:r>
              <a:rPr lang="ja-JP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と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동문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재래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시장</a:t>
            </a:r>
            <a:r>
              <a:rPr lang="ja-JP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エリアがある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。</a:t>
            </a:r>
            <a:endParaRPr lang="en-US" altLang="ko-KR" sz="4000" kern="100" dirty="0">
              <a:effectLst/>
              <a:latin typeface="游明朝" panose="02020400000000000000" pitchFamily="18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pPr marL="228600" algn="l">
              <a:lnSpc>
                <a:spcPts val="4400"/>
              </a:lnSpc>
            </a:pPr>
            <a:endParaRPr lang="ja-JP" altLang="ja-JP" sz="40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4400"/>
              </a:lnSpc>
            </a:pPr>
            <a:r>
              <a:rPr lang="ko-KR" altLang="ja-JP" sz="4000" b="1" kern="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②서귀포 매일 올레 시장</a:t>
            </a:r>
            <a:endParaRPr lang="en-US" altLang="ko-KR" sz="4000" b="1" kern="1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明朝" panose="02020400000000000000" pitchFamily="18" charset="-128"/>
              <a:ea typeface="Batang" panose="02030600000101010101" pitchFamily="18" charset="-127"/>
            </a:endParaRPr>
          </a:p>
          <a:p>
            <a:pPr>
              <a:lnSpc>
                <a:spcPts val="4400"/>
              </a:lnSpc>
            </a:pPr>
            <a:endParaRPr lang="en-US" altLang="ko-KR" sz="4000" dirty="0"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>
              <a:lnSpc>
                <a:spcPts val="4400"/>
              </a:lnSpc>
            </a:pPr>
            <a:r>
              <a:rPr lang="ko-KR" altLang="ja-JP" sz="4000" b="1" kern="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③제주시 민속</a:t>
            </a:r>
            <a:r>
              <a:rPr lang="en-US" altLang="ja-JP" sz="4000" b="1" kern="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 5</a:t>
            </a:r>
            <a:r>
              <a:rPr lang="ko-KR" altLang="ja-JP" sz="4000" b="1" kern="100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일시장</a:t>
            </a:r>
            <a:endParaRPr lang="en-US" altLang="ko-KR" sz="4000" b="1" kern="1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明朝" panose="02020400000000000000" pitchFamily="18" charset="-128"/>
              <a:ea typeface="Batang" panose="02030600000101010101" pitchFamily="18" charset="-127"/>
            </a:endParaRPr>
          </a:p>
          <a:p>
            <a:pPr>
              <a:lnSpc>
                <a:spcPts val="4400"/>
              </a:lnSpc>
            </a:pPr>
            <a:r>
              <a:rPr lang="en-US" altLang="ja-JP" sz="4000" kern="100" dirty="0">
                <a:latin typeface="游明朝" panose="02020400000000000000" pitchFamily="18" charset="-128"/>
                <a:ea typeface="Batang" panose="02030600000101010101" pitchFamily="18" charset="-127"/>
                <a:cs typeface="Times New Roman" panose="02020603050405020304" pitchFamily="18" charset="0"/>
              </a:rPr>
              <a:t>     </a:t>
            </a:r>
            <a:r>
              <a:rPr lang="en-US" altLang="ja-JP" sz="40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일과</a:t>
            </a:r>
            <a:r>
              <a:rPr lang="en-US" altLang="ja-JP" sz="40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 7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일이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장이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열리는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날입니다</a:t>
            </a:r>
            <a:r>
              <a:rPr lang="en-US" altLang="ja-JP" sz="40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787248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186BC06-10E8-4E95-85D2-E9EDBE0E5D34}"/>
              </a:ext>
            </a:extLst>
          </p:cNvPr>
          <p:cNvSpPr/>
          <p:nvPr/>
        </p:nvSpPr>
        <p:spPr>
          <a:xfrm>
            <a:off x="474152" y="213634"/>
            <a:ext cx="6035978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재주 시장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-</a:t>
            </a:r>
            <a:r>
              <a:rPr lang="ko-KR" altLang="en-US" sz="3600" b="1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①동문 시장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1A7E2D7-7BBE-4E34-90A4-7145173A1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1308652"/>
            <a:ext cx="2702312" cy="2417726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7309CDA-5C7C-4CF7-BB57-F91C1A773335}"/>
              </a:ext>
            </a:extLst>
          </p:cNvPr>
          <p:cNvSpPr/>
          <p:nvPr/>
        </p:nvSpPr>
        <p:spPr>
          <a:xfrm>
            <a:off x="2948995" y="1558781"/>
            <a:ext cx="2844800" cy="721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진아떡집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1342633-CE12-4464-8FC9-D6FFAE655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70" y="1308652"/>
            <a:ext cx="2958299" cy="2687845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91A2A8D2-6F68-49EB-B665-9AAB5C4E9C89}"/>
              </a:ext>
            </a:extLst>
          </p:cNvPr>
          <p:cNvSpPr/>
          <p:nvPr/>
        </p:nvSpPr>
        <p:spPr>
          <a:xfrm>
            <a:off x="8873048" y="837421"/>
            <a:ext cx="2844800" cy="721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고객식당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39BEDCF-77DC-4F41-8572-6363330C8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77" y="3662627"/>
            <a:ext cx="4106103" cy="2981739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227F24FE-CEC8-4DA5-B272-59D543EE3A25}"/>
              </a:ext>
            </a:extLst>
          </p:cNvPr>
          <p:cNvSpPr/>
          <p:nvPr/>
        </p:nvSpPr>
        <p:spPr>
          <a:xfrm>
            <a:off x="7063492" y="4827988"/>
            <a:ext cx="2844800" cy="721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좀녀빵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</p:spTree>
    <p:extLst>
      <p:ext uri="{BB962C8B-B14F-4D97-AF65-F5344CB8AC3E}">
        <p14:creationId xmlns:p14="http://schemas.microsoft.com/office/powerpoint/2010/main" val="4255465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186BC06-10E8-4E95-85D2-E9EDBE0E5D34}"/>
              </a:ext>
            </a:extLst>
          </p:cNvPr>
          <p:cNvSpPr/>
          <p:nvPr/>
        </p:nvSpPr>
        <p:spPr>
          <a:xfrm>
            <a:off x="474151" y="213634"/>
            <a:ext cx="872948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algn="ctr"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재주 시장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-</a:t>
            </a:r>
            <a:r>
              <a:rPr lang="ko-KR" altLang="ja-JP" sz="3600" b="1" kern="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②서귀포 매일 올레 시장</a:t>
            </a:r>
            <a:endParaRPr lang="en-US" altLang="ko-KR" sz="3600" b="1" kern="1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明朝" panose="02020400000000000000" pitchFamily="18" charset="-128"/>
              <a:ea typeface="Batang" panose="02030600000101010101" pitchFamily="18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3600" b="1" kern="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明朝" panose="02020400000000000000" pitchFamily="18" charset="-128"/>
              <a:ea typeface="Batang" panose="02030600000101010101" pitchFamily="18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6A475B-3433-4B36-8578-F2152B609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4" y="1110836"/>
            <a:ext cx="3937073" cy="362498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561EB10-3FA8-41E0-BDFD-08C1ECD05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02" y="1210226"/>
            <a:ext cx="3966122" cy="3292200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14084956-FF7C-4D77-B5F7-8899BD5CD145}"/>
              </a:ext>
            </a:extLst>
          </p:cNvPr>
          <p:cNvSpPr/>
          <p:nvPr/>
        </p:nvSpPr>
        <p:spPr>
          <a:xfrm>
            <a:off x="3416709" y="1224245"/>
            <a:ext cx="2844800" cy="721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마농치킨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09629D6-74C0-4175-A924-AF91A5955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1589" y="3997017"/>
            <a:ext cx="3312514" cy="2860984"/>
          </a:xfrm>
          <a:prstGeom prst="rect">
            <a:avLst/>
          </a:prstGeom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8B466AC-F0D5-49FB-8B52-54CCAFB2F87A}"/>
              </a:ext>
            </a:extLst>
          </p:cNvPr>
          <p:cNvSpPr/>
          <p:nvPr/>
        </p:nvSpPr>
        <p:spPr>
          <a:xfrm>
            <a:off x="4839109" y="2856326"/>
            <a:ext cx="2844800" cy="721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문어빵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1B91F68-1070-48FE-8B7B-535977C44CCA}"/>
              </a:ext>
            </a:extLst>
          </p:cNvPr>
          <p:cNvSpPr/>
          <p:nvPr/>
        </p:nvSpPr>
        <p:spPr>
          <a:xfrm>
            <a:off x="7494103" y="5323083"/>
            <a:ext cx="2844800" cy="721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>
                <a:solidFill>
                  <a:schemeClr val="accent1">
                    <a:lumMod val="75000"/>
                  </a:schemeClr>
                </a:solidFill>
                <a:latin typeface="Glim"/>
              </a:rPr>
              <a:t>제일 떡집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</p:spTree>
    <p:extLst>
      <p:ext uri="{BB962C8B-B14F-4D97-AF65-F5344CB8AC3E}">
        <p14:creationId xmlns:p14="http://schemas.microsoft.com/office/powerpoint/2010/main" val="33218778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186BC06-10E8-4E95-85D2-E9EDBE0E5D34}"/>
              </a:ext>
            </a:extLst>
          </p:cNvPr>
          <p:cNvSpPr/>
          <p:nvPr/>
        </p:nvSpPr>
        <p:spPr>
          <a:xfrm>
            <a:off x="474151" y="213634"/>
            <a:ext cx="872948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algn="ctr"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재주 시장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-</a:t>
            </a:r>
            <a:r>
              <a:rPr lang="ko-KR" altLang="ja-JP" sz="3600" b="1" kern="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③제주시 민속</a:t>
            </a:r>
            <a:r>
              <a:rPr lang="en-US" altLang="ja-JP" sz="3600" b="1" kern="1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 5</a:t>
            </a:r>
            <a:r>
              <a:rPr lang="ko-KR" altLang="ja-JP" sz="3600" b="1" kern="100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일시장</a:t>
            </a:r>
            <a:endParaRPr lang="en-US" altLang="ko-KR" sz="3600" b="1" kern="1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明朝" panose="02020400000000000000" pitchFamily="18" charset="-128"/>
              <a:ea typeface="Batang" panose="02030600000101010101" pitchFamily="18" charset="-127"/>
            </a:endParaRPr>
          </a:p>
          <a:p>
            <a:pPr algn="ctr">
              <a:defRPr/>
            </a:pPr>
            <a:endParaRPr lang="en-US" altLang="ko-KR" sz="3600" b="1" kern="1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明朝" panose="02020400000000000000" pitchFamily="18" charset="-128"/>
              <a:ea typeface="Batang" panose="02030600000101010101" pitchFamily="18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3600" b="1" kern="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明朝" panose="02020400000000000000" pitchFamily="18" charset="-128"/>
              <a:ea typeface="Batang" panose="02030600000101010101" pitchFamily="18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35D293-47E8-408A-9F1B-C683760A4793}"/>
              </a:ext>
            </a:extLst>
          </p:cNvPr>
          <p:cNvSpPr txBox="1"/>
          <p:nvPr/>
        </p:nvSpPr>
        <p:spPr>
          <a:xfrm>
            <a:off x="327992" y="1262269"/>
            <a:ext cx="862716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ja-JP" sz="40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일과</a:t>
            </a:r>
            <a:r>
              <a:rPr lang="en-US" altLang="ja-JP" sz="40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 7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일이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장이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열리는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날입니다</a:t>
            </a:r>
            <a:r>
              <a:rPr lang="en-US" altLang="ja-JP" sz="40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</a:t>
            </a:r>
            <a:endParaRPr kumimoji="1" lang="ja-JP" altLang="en-US" sz="4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A0FEC3-2E63-4E23-A08F-47029213A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1" y="1918859"/>
            <a:ext cx="2790287" cy="20070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FD8608E-F8A7-4575-A6A2-2B38E9D6A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61" y="1880287"/>
            <a:ext cx="2219739" cy="18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C818615-72A4-4CE2-A7D8-CFE342D77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10" y="3668299"/>
            <a:ext cx="4536356" cy="318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31E7142-3254-4B33-A610-E49D1343D5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1" y="3668298"/>
            <a:ext cx="4453983" cy="3189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46DCC404-E2AF-4D10-B1F2-716C85219B9B}"/>
              </a:ext>
            </a:extLst>
          </p:cNvPr>
          <p:cNvSpPr/>
          <p:nvPr/>
        </p:nvSpPr>
        <p:spPr>
          <a:xfrm>
            <a:off x="4898422" y="3919646"/>
            <a:ext cx="2844800" cy="721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Glim"/>
              </a:rPr>
              <a:t>제주어묵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latin typeface="Glim"/>
            </a:endParaRPr>
          </a:p>
        </p:txBody>
      </p:sp>
    </p:spTree>
    <p:extLst>
      <p:ext uri="{BB962C8B-B14F-4D97-AF65-F5344CB8AC3E}">
        <p14:creationId xmlns:p14="http://schemas.microsoft.com/office/powerpoint/2010/main" val="1291420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186BC06-10E8-4E95-85D2-E9EDBE0E5D34}"/>
              </a:ext>
            </a:extLst>
          </p:cNvPr>
          <p:cNvSpPr/>
          <p:nvPr/>
        </p:nvSpPr>
        <p:spPr>
          <a:xfrm>
            <a:off x="474152" y="213634"/>
            <a:ext cx="3680406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algn="ctr"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국수문화거리</a:t>
            </a:r>
            <a:endParaRPr lang="ko-KR" altLang="en-US" sz="3600" b="1" kern="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明朝" panose="02020400000000000000" pitchFamily="18" charset="-128"/>
              <a:ea typeface="Batang" panose="02030600000101010101" pitchFamily="18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35D293-47E8-408A-9F1B-C683760A4793}"/>
              </a:ext>
            </a:extLst>
          </p:cNvPr>
          <p:cNvSpPr txBox="1"/>
          <p:nvPr/>
        </p:nvSpPr>
        <p:spPr>
          <a:xfrm>
            <a:off x="327992" y="1262269"/>
            <a:ext cx="422413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ko-KR" altLang="en-US" sz="40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제주시 일도</a:t>
            </a:r>
            <a:r>
              <a:rPr lang="en-US" altLang="ko-KR" sz="40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ko-KR" altLang="en-US" sz="40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동</a:t>
            </a:r>
            <a:endParaRPr kumimoji="1" lang="ja-JP" altLang="en-US" sz="40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0ED5CB3-5EF4-4436-A59F-F4CEF8E2C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60" y="1262269"/>
            <a:ext cx="7657348" cy="5098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76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6A710B9D-F449-4F46-A8ED-093C9DB8D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3" y="1117465"/>
            <a:ext cx="4927611" cy="277178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59DA4DB-DC60-48FF-9B93-17FEA52831A2}"/>
              </a:ext>
            </a:extLst>
          </p:cNvPr>
          <p:cNvSpPr txBox="1"/>
          <p:nvPr/>
        </p:nvSpPr>
        <p:spPr>
          <a:xfrm>
            <a:off x="5250724" y="194135"/>
            <a:ext cx="1544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대문</a:t>
            </a:r>
            <a:endParaRPr kumimoji="1" lang="ja-JP" altLang="en-US" sz="5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A688C1F3-6B15-433E-B971-59614622B20B}"/>
              </a:ext>
            </a:extLst>
          </p:cNvPr>
          <p:cNvSpPr/>
          <p:nvPr/>
        </p:nvSpPr>
        <p:spPr>
          <a:xfrm>
            <a:off x="452612" y="114703"/>
            <a:ext cx="360587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済州島の特徴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DED49F-36EF-4C91-9C2F-3EFB5C6192CE}"/>
              </a:ext>
            </a:extLst>
          </p:cNvPr>
          <p:cNvSpPr txBox="1"/>
          <p:nvPr/>
        </p:nvSpPr>
        <p:spPr>
          <a:xfrm>
            <a:off x="452612" y="1194082"/>
            <a:ext cx="2757727" cy="70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멀리 외출 중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35FD1EA-3A22-4EC2-8AE7-FB68B0050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03" y="3971516"/>
            <a:ext cx="4927610" cy="277178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D2FA1D4-7A52-4735-99EF-A733525EE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" y="4019768"/>
            <a:ext cx="4927611" cy="277178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B5E32-2BFB-40EE-9931-3CE838315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03" y="1138722"/>
            <a:ext cx="4927610" cy="2771781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88B5571-DE42-4C14-938E-0BEC786863C2}"/>
              </a:ext>
            </a:extLst>
          </p:cNvPr>
          <p:cNvSpPr txBox="1"/>
          <p:nvPr/>
        </p:nvSpPr>
        <p:spPr>
          <a:xfrm>
            <a:off x="5744630" y="1205288"/>
            <a:ext cx="395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오늘 중으로 돌아옴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5EF02E7-C11D-4CEC-9C82-C17DF0765165}"/>
              </a:ext>
            </a:extLst>
          </p:cNvPr>
          <p:cNvSpPr txBox="1"/>
          <p:nvPr/>
        </p:nvSpPr>
        <p:spPr>
          <a:xfrm>
            <a:off x="323113" y="4019768"/>
            <a:ext cx="2757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잠시 외출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4F6321C-446C-46DB-8273-F1F49ED060BD}"/>
              </a:ext>
            </a:extLst>
          </p:cNvPr>
          <p:cNvSpPr txBox="1"/>
          <p:nvPr/>
        </p:nvSpPr>
        <p:spPr>
          <a:xfrm>
            <a:off x="5630319" y="4019768"/>
            <a:ext cx="2757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집에 있음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51E9C64-A916-4AE8-82BF-A4E4B867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374" y="106290"/>
            <a:ext cx="2509034" cy="17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90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275" y="4382184"/>
            <a:ext cx="6006846" cy="1046162"/>
          </a:xfrm>
        </p:spPr>
        <p:txBody>
          <a:bodyPr>
            <a:normAutofit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2022/1/25 &amp; 1/26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4002904" y="2973588"/>
            <a:ext cx="347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19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B61DD12-B11B-44F5-9BEA-CF9D0BB1C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63" y="5821279"/>
            <a:ext cx="5862437" cy="966788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EE99B20D-30BC-46A0-BC99-6A48614A6873}"/>
              </a:ext>
            </a:extLst>
          </p:cNvPr>
          <p:cNvSpPr txBox="1">
            <a:spLocks/>
          </p:cNvSpPr>
          <p:nvPr/>
        </p:nvSpPr>
        <p:spPr>
          <a:xfrm>
            <a:off x="323850" y="278296"/>
            <a:ext cx="11391900" cy="24839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仮想空間を旅行しよう</a:t>
            </a:r>
            <a:br>
              <a:rPr lang="en-US" altLang="ja-JP" sz="7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済州島編</a:t>
            </a:r>
            <a:endParaRPr lang="ja-JP" alt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297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オブジェクト 11">
            <a:extLst>
              <a:ext uri="{FF2B5EF4-FFF2-40B4-BE49-F238E27FC236}">
                <a16:creationId xmlns:a16="http://schemas.microsoft.com/office/drawing/2014/main" id="{ACC57337-2309-4A53-9B26-C86E6F49AD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732589"/>
              </p:ext>
            </p:extLst>
          </p:nvPr>
        </p:nvGraphicFramePr>
        <p:xfrm>
          <a:off x="163473" y="1822596"/>
          <a:ext cx="7284886" cy="469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ビットマップ イメージ" r:id="rId3" imgW="4673520" imgH="3009960" progId="Paint.Picture">
                  <p:embed/>
                </p:oleObj>
              </mc:Choice>
              <mc:Fallback>
                <p:oleObj name="ビットマップ イメージ" r:id="rId3" imgW="4673520" imgH="3009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473" y="1822596"/>
                        <a:ext cx="7284886" cy="469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1BE35A4-BD5E-44FA-B80A-7EE7A8231BD1}"/>
              </a:ext>
            </a:extLst>
          </p:cNvPr>
          <p:cNvSpPr/>
          <p:nvPr/>
        </p:nvSpPr>
        <p:spPr>
          <a:xfrm>
            <a:off x="797162" y="229029"/>
            <a:ext cx="5424734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済州島の歴史：先史時代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813541-DE65-4F2D-8B19-0C2BC1C47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43" y="1600099"/>
            <a:ext cx="4524484" cy="5136620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7F2AAB1E-7FDB-4DAA-BE72-7054E916F19A}"/>
              </a:ext>
            </a:extLst>
          </p:cNvPr>
          <p:cNvSpPr/>
          <p:nvPr/>
        </p:nvSpPr>
        <p:spPr>
          <a:xfrm>
            <a:off x="3727174" y="4562061"/>
            <a:ext cx="1808922" cy="5047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8041E6-4254-48BB-98FC-0566E0585022}"/>
              </a:ext>
            </a:extLst>
          </p:cNvPr>
          <p:cNvSpPr txBox="1"/>
          <p:nvPr/>
        </p:nvSpPr>
        <p:spPr>
          <a:xfrm>
            <a:off x="6574526" y="229029"/>
            <a:ext cx="44935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2800" kern="100" dirty="0" err="1"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사계리</a:t>
            </a:r>
            <a:r>
              <a:rPr lang="ja-JP" altLang="ja-JP" sz="2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沙</a:t>
            </a:r>
            <a:r>
              <a:rPr lang="ja-JP" altLang="ja-JP" sz="2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渓</a:t>
            </a:r>
            <a:r>
              <a:rPr lang="ja-JP" altLang="ja-JP" sz="2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里で古代の</a:t>
            </a:r>
            <a:endParaRPr lang="en-US" altLang="ja-JP" sz="28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ko-KR" altLang="ja-JP" sz="2800" kern="100" dirty="0"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발자국</a:t>
            </a:r>
            <a:r>
              <a:rPr lang="ja-JP" altLang="ja-JP" sz="2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足跡が</a:t>
            </a:r>
            <a:r>
              <a:rPr lang="ja-JP" altLang="ja-JP" sz="2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発</a:t>
            </a:r>
            <a:r>
              <a:rPr lang="ja-JP" altLang="ja-JP" sz="2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見される。</a:t>
            </a:r>
            <a:endParaRPr lang="ja-JP" altLang="ja-JP" sz="28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63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1BE35A4-BD5E-44FA-B80A-7EE7A8231BD1}"/>
              </a:ext>
            </a:extLst>
          </p:cNvPr>
          <p:cNvSpPr/>
          <p:nvPr/>
        </p:nvSpPr>
        <p:spPr>
          <a:xfrm>
            <a:off x="797162" y="229029"/>
            <a:ext cx="5424734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済州島の歴史：</a:t>
            </a:r>
            <a:r>
              <a:rPr lang="zh-TW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三姓神話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4A35B4A-FDD7-40F6-8393-38F4941B8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29" y="3743192"/>
            <a:ext cx="4364647" cy="29060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A63331-D68E-4AD4-AE8A-CBE465F513A3}"/>
              </a:ext>
            </a:extLst>
          </p:cNvPr>
          <p:cNvSpPr txBox="1"/>
          <p:nvPr/>
        </p:nvSpPr>
        <p:spPr>
          <a:xfrm>
            <a:off x="359841" y="1002269"/>
            <a:ext cx="1103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3600" kern="100" dirty="0">
                <a:latin typeface="ＭＳ 明朝" panose="02020609040205080304" pitchFamily="17" charset="-128"/>
                <a:ea typeface="Batang" panose="02030600000101010101" pitchFamily="18" charset="-127"/>
              </a:rPr>
              <a:t>영주</a:t>
            </a:r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[</a:t>
            </a:r>
            <a:r>
              <a:rPr lang="ja-JP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瀛州</a:t>
            </a:r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]</a:t>
            </a:r>
            <a:r>
              <a:rPr lang="ja-JP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と呼ばれ、未だ人の住まない太古の済州に「高、梁、夫」の</a:t>
            </a:r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つの姓を持った</a:t>
            </a:r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人の神人（</a:t>
            </a:r>
            <a:r>
              <a:rPr lang="en-US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神が高乙那・良乙那・夫乙那とも言われる）が、漢拏山の北山麓の地の穴（</a:t>
            </a:r>
            <a:r>
              <a:rPr lang="ko-KR" altLang="ja-JP" sz="3600" kern="100" dirty="0">
                <a:latin typeface="ＭＳ 明朝" panose="02020609040205080304" pitchFamily="17" charset="-128"/>
                <a:ea typeface="Batang" panose="02030600000101010101" pitchFamily="18" charset="-127"/>
              </a:rPr>
              <a:t>삼성혈</a:t>
            </a:r>
            <a:r>
              <a:rPr lang="ja-JP" altLang="ja-JP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三姓穴）から現れたのが現在の済州の人々の先祖であるという。</a:t>
            </a:r>
          </a:p>
        </p:txBody>
      </p:sp>
    </p:spTree>
    <p:extLst>
      <p:ext uri="{BB962C8B-B14F-4D97-AF65-F5344CB8AC3E}">
        <p14:creationId xmlns:p14="http://schemas.microsoft.com/office/powerpoint/2010/main" val="233766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04D3EE8-003D-41C9-8E7E-C0ECB604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584"/>
            <a:ext cx="12192000" cy="5323641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29162C9-04FA-4CDE-934E-64892FB34391}"/>
              </a:ext>
            </a:extLst>
          </p:cNvPr>
          <p:cNvSpPr/>
          <p:nvPr/>
        </p:nvSpPr>
        <p:spPr>
          <a:xfrm>
            <a:off x="495119" y="243571"/>
            <a:ext cx="2190953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삼성혈三姓穴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A7D6CF77-FCC4-43E8-9860-270593E0D00F}"/>
              </a:ext>
            </a:extLst>
          </p:cNvPr>
          <p:cNvSpPr/>
          <p:nvPr/>
        </p:nvSpPr>
        <p:spPr>
          <a:xfrm>
            <a:off x="100012" y="1504102"/>
            <a:ext cx="633413" cy="2008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FE80A1BF-1A08-4FF9-BB13-180509191C38}"/>
              </a:ext>
            </a:extLst>
          </p:cNvPr>
          <p:cNvSpPr/>
          <p:nvPr/>
        </p:nvSpPr>
        <p:spPr>
          <a:xfrm>
            <a:off x="1134128" y="982525"/>
            <a:ext cx="633413" cy="2008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937A4ED2-90E3-44DF-BCF7-EF72BCF3A860}"/>
              </a:ext>
            </a:extLst>
          </p:cNvPr>
          <p:cNvSpPr/>
          <p:nvPr/>
        </p:nvSpPr>
        <p:spPr>
          <a:xfrm>
            <a:off x="10989892" y="5270616"/>
            <a:ext cx="633413" cy="2008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2681662-25CF-429C-9432-61BDA980A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12" y="2627091"/>
            <a:ext cx="3414927" cy="22850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9086B13-1EEA-4602-8185-6C26BE2CC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" y="1962917"/>
            <a:ext cx="2559930" cy="170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573C0F0-972A-47DF-B12D-9C32BEC7F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78" y="404725"/>
            <a:ext cx="3526001" cy="241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8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8B65E9F-D6B6-46BA-9A84-0214A5DA6580}"/>
              </a:ext>
            </a:extLst>
          </p:cNvPr>
          <p:cNvGrpSpPr/>
          <p:nvPr/>
        </p:nvGrpSpPr>
        <p:grpSpPr>
          <a:xfrm>
            <a:off x="1226333" y="913668"/>
            <a:ext cx="10856336" cy="5859907"/>
            <a:chOff x="1226333" y="1410625"/>
            <a:chExt cx="10856336" cy="5859907"/>
          </a:xfrm>
        </p:grpSpPr>
        <p:graphicFrame>
          <p:nvGraphicFramePr>
            <p:cNvPr id="5" name="オブジェクト 4">
              <a:extLst>
                <a:ext uri="{FF2B5EF4-FFF2-40B4-BE49-F238E27FC236}">
                  <a16:creationId xmlns:a16="http://schemas.microsoft.com/office/drawing/2014/main" id="{6B6D2209-D179-43EE-B9F5-A2D923D1EBB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748094"/>
                </p:ext>
              </p:extLst>
            </p:nvPr>
          </p:nvGraphicFramePr>
          <p:xfrm>
            <a:off x="1226333" y="1410625"/>
            <a:ext cx="10856336" cy="5859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5" name="ビットマップ イメージ" r:id="rId3" imgW="8223120" imgH="4438800" progId="Paint.Picture">
                    <p:embed/>
                  </p:oleObj>
                </mc:Choice>
                <mc:Fallback>
                  <p:oleObj name="ビットマップ イメージ" r:id="rId3" imgW="8223120" imgH="4438800" progId="Paint.Pictur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26333" y="1410625"/>
                          <a:ext cx="10856336" cy="58599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6C56CCE2-A473-408F-B4CD-9406DEE89D07}"/>
                </a:ext>
              </a:extLst>
            </p:cNvPr>
            <p:cNvSpPr/>
            <p:nvPr/>
          </p:nvSpPr>
          <p:spPr>
            <a:xfrm>
              <a:off x="9611140" y="6609521"/>
              <a:ext cx="914400" cy="19878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7AA2FA69-4218-4FC7-93A1-1CC61EC77C79}"/>
                </a:ext>
              </a:extLst>
            </p:cNvPr>
            <p:cNvSpPr/>
            <p:nvPr/>
          </p:nvSpPr>
          <p:spPr>
            <a:xfrm>
              <a:off x="10366512" y="4161673"/>
              <a:ext cx="496957" cy="460023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812081" y="193755"/>
            <a:ext cx="5509206" cy="909489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済州島の歴史：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서복徐福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CAD5E96-EA9D-4431-B079-54B06C598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5" y="81653"/>
            <a:ext cx="3873500" cy="29086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77F348C-3F19-4632-A9A5-FD751F1FF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1" y="1592408"/>
            <a:ext cx="4002157" cy="225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33720</TotalTime>
  <Words>936</Words>
  <Application>Microsoft Office PowerPoint</Application>
  <PresentationFormat>ワイド画面</PresentationFormat>
  <Paragraphs>161</Paragraphs>
  <Slides>50</Slides>
  <Notes>0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61" baseType="lpstr">
      <vt:lpstr>Batang</vt:lpstr>
      <vt:lpstr>Glim</vt:lpstr>
      <vt:lpstr>HG丸ｺﾞｼｯｸM-PRO</vt:lpstr>
      <vt:lpstr>ＭＳ 明朝</vt:lpstr>
      <vt:lpstr>游ゴシック</vt:lpstr>
      <vt:lpstr>游ゴシック Light</vt:lpstr>
      <vt:lpstr>游明朝</vt:lpstr>
      <vt:lpstr>Arial</vt:lpstr>
      <vt:lpstr>Baskerville Old Face</vt:lpstr>
      <vt:lpstr>Office テーマ</vt:lpstr>
      <vt:lpstr>ビットマップ イメージ</vt:lpstr>
      <vt:lpstr>仮想空間を旅行しよう 済州島編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땅 기차 여행で仮想空間を列車旅行しよう</dc:title>
  <dc:creator>Saigusa Hatsuko</dc:creator>
  <cp:lastModifiedBy>Saigusa Hatsuko</cp:lastModifiedBy>
  <cp:revision>999</cp:revision>
  <cp:lastPrinted>2020-08-03T12:07:08Z</cp:lastPrinted>
  <dcterms:created xsi:type="dcterms:W3CDTF">2020-07-24T06:00:28Z</dcterms:created>
  <dcterms:modified xsi:type="dcterms:W3CDTF">2021-12-22T13:42:36Z</dcterms:modified>
</cp:coreProperties>
</file>