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761" r:id="rId2"/>
    <p:sldId id="274" r:id="rId3"/>
    <p:sldId id="716" r:id="rId4"/>
    <p:sldId id="807" r:id="rId5"/>
    <p:sldId id="808" r:id="rId6"/>
    <p:sldId id="771" r:id="rId7"/>
    <p:sldId id="772" r:id="rId8"/>
    <p:sldId id="796" r:id="rId9"/>
    <p:sldId id="795" r:id="rId10"/>
    <p:sldId id="797" r:id="rId11"/>
    <p:sldId id="799" r:id="rId12"/>
    <p:sldId id="798" r:id="rId13"/>
    <p:sldId id="800" r:id="rId14"/>
    <p:sldId id="802" r:id="rId15"/>
    <p:sldId id="803" r:id="rId16"/>
    <p:sldId id="804" r:id="rId17"/>
    <p:sldId id="805" r:id="rId18"/>
    <p:sldId id="806" r:id="rId19"/>
    <p:sldId id="777" r:id="rId20"/>
    <p:sldId id="780" r:id="rId21"/>
    <p:sldId id="778" r:id="rId22"/>
    <p:sldId id="779" r:id="rId23"/>
    <p:sldId id="785" r:id="rId24"/>
    <p:sldId id="781" r:id="rId25"/>
    <p:sldId id="783" r:id="rId26"/>
    <p:sldId id="784" r:id="rId27"/>
    <p:sldId id="790" r:id="rId28"/>
    <p:sldId id="809" r:id="rId29"/>
    <p:sldId id="792" r:id="rId30"/>
    <p:sldId id="823" r:id="rId31"/>
    <p:sldId id="824" r:id="rId32"/>
    <p:sldId id="786" r:id="rId33"/>
    <p:sldId id="789" r:id="rId34"/>
    <p:sldId id="788" r:id="rId35"/>
    <p:sldId id="793" r:id="rId36"/>
    <p:sldId id="825" r:id="rId37"/>
    <p:sldId id="791" r:id="rId38"/>
    <p:sldId id="814" r:id="rId39"/>
    <p:sldId id="815" r:id="rId40"/>
    <p:sldId id="816" r:id="rId41"/>
    <p:sldId id="817" r:id="rId42"/>
    <p:sldId id="818" r:id="rId43"/>
    <p:sldId id="822" r:id="rId44"/>
    <p:sldId id="826" r:id="rId45"/>
    <p:sldId id="827" r:id="rId46"/>
    <p:sldId id="828" r:id="rId47"/>
    <p:sldId id="829" r:id="rId48"/>
    <p:sldId id="830" r:id="rId49"/>
    <p:sldId id="831" r:id="rId50"/>
    <p:sldId id="832" r:id="rId51"/>
    <p:sldId id="834" r:id="rId52"/>
    <p:sldId id="812" r:id="rId53"/>
    <p:sldId id="819" r:id="rId54"/>
    <p:sldId id="820" r:id="rId55"/>
    <p:sldId id="821" r:id="rId56"/>
    <p:sldId id="813" r:id="rId57"/>
    <p:sldId id="833" r:id="rId58"/>
    <p:sldId id="811" r:id="rId59"/>
    <p:sldId id="687" r:id="rId60"/>
  </p:sldIdLst>
  <p:sldSz cx="12192000" cy="6858000"/>
  <p:notesSz cx="7099300" cy="102346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igusa Hatsuko" initials="SH" lastIdx="2" clrIdx="0">
    <p:extLst>
      <p:ext uri="{19B8F6BF-5375-455C-9EA6-DF929625EA0E}">
        <p15:presenceInfo xmlns:p15="http://schemas.microsoft.com/office/powerpoint/2012/main" userId="b142db85d87d60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EBF5"/>
    <a:srgbClr val="FF00FF"/>
    <a:srgbClr val="FEE3FF"/>
    <a:srgbClr val="F7E3FF"/>
    <a:srgbClr val="FECAFF"/>
    <a:srgbClr val="84CCCB"/>
    <a:srgbClr val="FF6699"/>
    <a:srgbClr val="E694BD"/>
    <a:srgbClr val="C246C2"/>
    <a:srgbClr val="20A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淡色スタイル 3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淡色スタイル 3 - アクセント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濃色スタイル 1 - アクセント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中間スタイル 2 - アクセント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88575" autoAdjust="0"/>
  </p:normalViewPr>
  <p:slideViewPr>
    <p:cSldViewPr snapToGrid="0">
      <p:cViewPr varScale="1">
        <p:scale>
          <a:sx n="56" d="100"/>
          <a:sy n="56" d="100"/>
        </p:scale>
        <p:origin x="106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4" Type="http://schemas.openxmlformats.org/officeDocument/2006/relationships/image" Target="../media/image8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C54BC-F285-42B3-A053-1A29FC1D38D8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7D9678-0E7E-43FF-906A-4A5ECC1B3F3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66267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572CB0-4D3C-45C2-8BB9-6842D10D3A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30B99C1-75D0-4572-BAC6-49577287A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6355F6-1D91-416A-A63A-FED710ED3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1F2D2C-CFCF-4B86-88EB-8064C6C58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35D234-B347-4F0B-AD97-3D5A19BB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83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3E5DD8-7E46-46AC-B91F-8A6D8F20D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2C4F8C63-A527-4BE4-97CC-5AEAF9126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86C9C96-F4BB-4147-97BE-B95C8D18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8258EA-43F6-4489-80A5-8FB31D42D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BAA36A-938F-4359-96E1-3EC998C6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827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AC3E9C3C-2E2E-452E-88F6-D5C2DD559C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8D7F1EA1-3BBB-4D0E-8332-F0180BACC4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7F415E3-A881-4188-AAFA-9623F2424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2A9D757-EFF3-4FFA-B006-4CCFD1AA4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7197993-6745-4E4E-AD1B-E2A9D6D9F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532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2A71E9-3E1E-4BC3-BF65-F0A55F2EA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014D76-F30A-4984-8F8F-FC9E7B052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58143DD-23D3-47EC-A57F-81BC86E24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4DE3509-963F-4D95-8416-BCC6100F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774301-CA56-41EE-B25D-F39EC6996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320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739E9BE-05F2-4CDC-80E3-1445C142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912522E-7CD5-4299-91C5-0AE4453986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FDF1ADF-A4E5-469C-B698-665825A2B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03F9723-84EB-440A-A7BF-ECAA32329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AC2EA3E-AD62-4ED5-814A-5F618E8E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791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59F40-6678-4036-A878-5AAAEC21B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7A65E6-2C59-4197-9E54-1D42C57272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36240A7-FFE6-4D91-BB65-86A9B68DC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6965E19-43F3-4D57-BAC3-5CA330D8C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73C626F-BC30-4240-9E96-794B79E6C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58C6422-7775-4EEC-AECE-B9ADA9738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4502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E39FC9-1133-4A62-A47D-6F93B678A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442F275-CBE7-4835-8C47-24D05141E2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1DEA22A-5306-43E2-A56E-1F78A8095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9F5506A-189C-4647-B06E-C9911EE848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82A10D0A-9DAC-4FA2-9EE1-8261A0790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A1287CE-6297-46EC-AEAF-CFE482210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19F319BB-1449-44B0-8FAC-E69246F9C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E3284FC-9A07-4945-8518-A7FA07FB2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0092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6E09B5-20DE-4E23-A678-E3F3F8EEB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FB743B0-0EF7-4FB2-A52B-2606E3B0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4AE99D-BC1D-47DC-8B57-6A5CA08E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0D2597F-6407-4A25-9DD7-7E08A61B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33075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8D705C77-6C79-4D26-B367-4E9FE1D3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0F1340B-52ED-4876-BBF7-E41ED85CD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4E4D909-FB90-411D-9D2B-CCC1857CF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851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1AFE5A-05DB-4E51-AEA4-4042991DE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149E199-84F8-4DCC-BBE4-9ED67DFF7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FFA225E-7DB6-40F5-9780-BE50483C46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0E47A2B-490F-40D1-91C1-6170E550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6B3F910-6EE2-4444-B960-7C963348D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B5145EC-32C6-4D6A-86C2-D53FB4FEB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804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A83C54-2F7A-4271-BC92-AD3A34AFD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5AD7882-F8BB-4233-9AC4-9C33326EDB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A96DFCD-1DB5-4E9F-B78B-668E1E4DB2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DF8196A-8739-441A-A642-2F6E62527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59B4E74-5EFC-48FD-87F9-BE8BF855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DE58208-48E5-40D7-809A-C449F0AAF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78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957A3C1-1D62-47B3-B514-B740554BC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E120468-2191-44ED-BBD9-F7DBF53621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CC88945-23D8-4134-888C-E7048CEE06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D701A-8E53-40E5-9873-A6B9CA5A98F2}" type="datetimeFigureOut">
              <a:rPr kumimoji="1" lang="ja-JP" altLang="en-US" smtClean="0"/>
              <a:t>2022/1/14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59CF9F7-4507-4569-84DC-56DBB842D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73702F-CD7E-44F5-9C18-6BF635C71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182EA-043B-47AD-BEFF-A5C83AEECF4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436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DAW2byHMDdQ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9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svg"/><Relationship Id="rId11" Type="http://schemas.openxmlformats.org/officeDocument/2006/relationships/image" Target="../media/image37.jpg"/><Relationship Id="rId5" Type="http://schemas.openxmlformats.org/officeDocument/2006/relationships/image" Target="../media/image31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12" Type="http://schemas.openxmlformats.org/officeDocument/2006/relationships/image" Target="../media/image77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svg"/><Relationship Id="rId9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uCK_EezLH0?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4.wmf"/><Relationship Id="rId11" Type="http://schemas.openxmlformats.org/officeDocument/2006/relationships/image" Target="../media/image86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83.wmf"/><Relationship Id="rId9" Type="http://schemas.openxmlformats.org/officeDocument/2006/relationships/image" Target="../media/image8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g"/><Relationship Id="rId4" Type="http://schemas.openxmlformats.org/officeDocument/2006/relationships/image" Target="../media/image90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wmf"/><Relationship Id="rId3" Type="http://schemas.openxmlformats.org/officeDocument/2006/relationships/image" Target="../media/image93.jpg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Relationship Id="rId9" Type="http://schemas.openxmlformats.org/officeDocument/2006/relationships/image" Target="../media/image9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OT7lHZ4rhE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g"/><Relationship Id="rId5" Type="http://schemas.openxmlformats.org/officeDocument/2006/relationships/image" Target="../media/image120.jpg"/><Relationship Id="rId4" Type="http://schemas.openxmlformats.org/officeDocument/2006/relationships/image" Target="../media/image119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7" Type="http://schemas.openxmlformats.org/officeDocument/2006/relationships/image" Target="../media/image128.jpe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7" Type="http://schemas.openxmlformats.org/officeDocument/2006/relationships/image" Target="../media/image137.jp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jpg"/><Relationship Id="rId5" Type="http://schemas.openxmlformats.org/officeDocument/2006/relationships/image" Target="../media/image135.jpg"/><Relationship Id="rId4" Type="http://schemas.openxmlformats.org/officeDocument/2006/relationships/image" Target="../media/image134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6AA40A-7557-4B6F-83AB-C450835AF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278296"/>
            <a:ext cx="11391900" cy="2483954"/>
          </a:xfrm>
        </p:spPr>
        <p:txBody>
          <a:bodyPr>
            <a:noAutofit/>
          </a:bodyPr>
          <a:lstStyle/>
          <a:p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仮想空間を旅行しよう</a:t>
            </a:r>
            <a:br>
              <a:rPr lang="en-US" altLang="ja-JP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済州島編</a:t>
            </a:r>
            <a:endParaRPr kumimoji="1" lang="ja-JP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275" y="4382184"/>
            <a:ext cx="6006846" cy="1046162"/>
          </a:xfrm>
        </p:spPr>
        <p:txBody>
          <a:bodyPr>
            <a:normAutofit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2021/1/25 &amp; 1/26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4002904" y="2973588"/>
            <a:ext cx="347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19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FA832B7-D6F2-4905-94F5-80E86FD79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27" y="5609185"/>
            <a:ext cx="54292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524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EA2B8E6-B4F5-4257-918F-E121860AC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191" y="969366"/>
            <a:ext cx="7271107" cy="5888634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7AFB111-F542-43E7-A76A-8817F484271E}"/>
              </a:ext>
            </a:extLst>
          </p:cNvPr>
          <p:cNvSpPr txBox="1"/>
          <p:nvPr/>
        </p:nvSpPr>
        <p:spPr>
          <a:xfrm>
            <a:off x="5766375" y="163915"/>
            <a:ext cx="424232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영구춘화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瀛邱春花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FBF8891-69A4-4126-9AD5-97DE1B721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4" r="20154"/>
          <a:stretch/>
        </p:blipFill>
        <p:spPr>
          <a:xfrm>
            <a:off x="10420213" y="0"/>
            <a:ext cx="1740040" cy="68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99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7AFB111-F542-43E7-A76A-8817F484271E}"/>
              </a:ext>
            </a:extLst>
          </p:cNvPr>
          <p:cNvSpPr txBox="1"/>
          <p:nvPr/>
        </p:nvSpPr>
        <p:spPr>
          <a:xfrm>
            <a:off x="5806131" y="464644"/>
            <a:ext cx="424232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영구춘화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瀛邱春花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DF8BF61-78B7-4F2C-989A-203C8F076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7" y="1001913"/>
            <a:ext cx="3877448" cy="2515477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EF53D5B-8B2A-4E00-BD8B-3C3CF0CEDE61}"/>
              </a:ext>
            </a:extLst>
          </p:cNvPr>
          <p:cNvSpPr txBox="1"/>
          <p:nvPr/>
        </p:nvSpPr>
        <p:spPr>
          <a:xfrm>
            <a:off x="3877448" y="1286694"/>
            <a:ext cx="273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←これは偽物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15AC2A1-B7D6-4EB5-855C-BE5FF0B192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202" y="2835735"/>
            <a:ext cx="6817398" cy="4022265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269804A-C9E9-40DA-BD24-01B38881630C}"/>
              </a:ext>
            </a:extLst>
          </p:cNvPr>
          <p:cNvSpPr txBox="1"/>
          <p:nvPr/>
        </p:nvSpPr>
        <p:spPr>
          <a:xfrm>
            <a:off x="5245848" y="1903560"/>
            <a:ext cx="4452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↓こちらが本物</a:t>
            </a:r>
            <a:endParaRPr kumimoji="1" lang="en-US" altLang="ja-JP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kumimoji="1" lang="ko-KR" altLang="en-US" dirty="0" err="1"/>
              <a:t>방선문계곡</a:t>
            </a:r>
            <a:r>
              <a:rPr kumimoji="1" lang="ja-JP" altLang="en-US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からみるつつじやさつき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DEABB3B9-1D42-451A-9E2D-18B82CEC48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20" y="3937166"/>
            <a:ext cx="2076784" cy="251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86CE3D9-F21C-4407-9D9F-EE5AAAEE73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24" r="20154"/>
          <a:stretch/>
        </p:blipFill>
        <p:spPr>
          <a:xfrm>
            <a:off x="10420213" y="0"/>
            <a:ext cx="1740040" cy="68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9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0F9F486-8CD7-4B7B-B4F1-1ACECA723EA4}"/>
              </a:ext>
            </a:extLst>
          </p:cNvPr>
          <p:cNvSpPr txBox="1"/>
          <p:nvPr/>
        </p:nvSpPr>
        <p:spPr>
          <a:xfrm>
            <a:off x="5737737" y="176739"/>
            <a:ext cx="4121879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정방하폭正房夏瀑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557D057-9A02-41F2-ADA1-5CE44830E5F1}"/>
              </a:ext>
            </a:extLst>
          </p:cNvPr>
          <p:cNvSpPr txBox="1"/>
          <p:nvPr/>
        </p:nvSpPr>
        <p:spPr>
          <a:xfrm>
            <a:off x="129208" y="899409"/>
            <a:ext cx="438315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38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정방폭포</a:t>
            </a:r>
            <a:r>
              <a:rPr lang="ja-JP" altLang="en-US" sz="3800" b="0" i="0" dirty="0">
                <a:solidFill>
                  <a:srgbClr val="202124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正房瀑布</a:t>
            </a:r>
            <a:endParaRPr kumimoji="1" lang="ja-JP" altLang="en-US" sz="3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0BEE3AED-67C0-4DA4-B2E6-9A9F7610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448" y="1490518"/>
            <a:ext cx="7934730" cy="528754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7F617B9-8092-4866-A025-A76E37BDD4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3" r="30024"/>
          <a:stretch/>
        </p:blipFill>
        <p:spPr>
          <a:xfrm>
            <a:off x="10970178" y="0"/>
            <a:ext cx="1733214" cy="68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257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445441-F80B-4B3E-9EFD-F3CF31CD2545}"/>
              </a:ext>
            </a:extLst>
          </p:cNvPr>
          <p:cNvSpPr txBox="1"/>
          <p:nvPr/>
        </p:nvSpPr>
        <p:spPr>
          <a:xfrm>
            <a:off x="5469834" y="273536"/>
            <a:ext cx="415124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귤림추색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橘林秋色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39D9513-5E8B-4452-8D29-F7235FF3F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202" y="1152969"/>
            <a:ext cx="7487450" cy="562508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71FCEC-BE25-4984-81A6-1F2E1B39BFCB}"/>
              </a:ext>
            </a:extLst>
          </p:cNvPr>
          <p:cNvSpPr txBox="1"/>
          <p:nvPr/>
        </p:nvSpPr>
        <p:spPr>
          <a:xfrm>
            <a:off x="372296" y="1484646"/>
            <a:ext cx="1913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1800" dirty="0" err="1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귤림의</a:t>
            </a:r>
            <a:r>
              <a:rPr lang="ko-KR" altLang="ja-JP" sz="1800" dirty="0"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18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가을</a:t>
            </a:r>
            <a:r>
              <a:rPr lang="ko-KR" altLang="ja-JP" sz="1800" dirty="0"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18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빛</a:t>
            </a:r>
            <a:endParaRPr kumimoji="1" lang="ja-JP" altLang="en-US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19AD66C-60C8-491E-AF97-5E7651D713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40202"/>
          <a:stretch/>
        </p:blipFill>
        <p:spPr>
          <a:xfrm>
            <a:off x="10966974" y="0"/>
            <a:ext cx="1684245" cy="68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445441-F80B-4B3E-9EFD-F3CF31CD2545}"/>
              </a:ext>
            </a:extLst>
          </p:cNvPr>
          <p:cNvSpPr txBox="1"/>
          <p:nvPr/>
        </p:nvSpPr>
        <p:spPr>
          <a:xfrm>
            <a:off x="5469834" y="273536"/>
            <a:ext cx="415124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녹담만설鹿潭晩雪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C0FBDBC0-621D-43E4-95E5-3BD9964D5F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122" y="1127051"/>
            <a:ext cx="8186121" cy="54574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B823AAB-ACC4-44F9-8390-2BBA47ED9F96}"/>
              </a:ext>
            </a:extLst>
          </p:cNvPr>
          <p:cNvSpPr txBox="1"/>
          <p:nvPr/>
        </p:nvSpPr>
        <p:spPr>
          <a:xfrm>
            <a:off x="0" y="1484646"/>
            <a:ext cx="2286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18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백록담의</a:t>
            </a:r>
            <a:r>
              <a:rPr lang="ko-KR" altLang="ja-JP" sz="1800" dirty="0"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18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늦겨울</a:t>
            </a:r>
            <a:r>
              <a:rPr lang="ko-KR" altLang="ja-JP" sz="1800" dirty="0">
                <a:effectLst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18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눈</a:t>
            </a:r>
            <a:endParaRPr kumimoji="1" lang="ja-JP" altLang="en-US" dirty="0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28F6780-3971-4938-A40D-4ECB438F34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19" r="50000"/>
          <a:stretch/>
        </p:blipFill>
        <p:spPr>
          <a:xfrm>
            <a:off x="10476283" y="0"/>
            <a:ext cx="1715717" cy="68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422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445441-F80B-4B3E-9EFD-F3CF31CD2545}"/>
              </a:ext>
            </a:extLst>
          </p:cNvPr>
          <p:cNvSpPr txBox="1"/>
          <p:nvPr/>
        </p:nvSpPr>
        <p:spPr>
          <a:xfrm>
            <a:off x="5469834" y="273536"/>
            <a:ext cx="415124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영실기암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靈室奇巖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9C9E7114-9A90-4F31-BD12-6134D38E2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567" y="1205011"/>
            <a:ext cx="8250865" cy="5379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C6D36F8-D0AA-43D5-84B8-6F5493875F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0" r="59981"/>
          <a:stretch/>
        </p:blipFill>
        <p:spPr>
          <a:xfrm>
            <a:off x="10804754" y="0"/>
            <a:ext cx="1758355" cy="68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9243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445441-F80B-4B3E-9EFD-F3CF31CD2545}"/>
              </a:ext>
            </a:extLst>
          </p:cNvPr>
          <p:cNvSpPr txBox="1"/>
          <p:nvPr/>
        </p:nvSpPr>
        <p:spPr>
          <a:xfrm>
            <a:off x="5469834" y="273536"/>
            <a:ext cx="415124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산방굴사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山房窟寺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D089C312-71DA-4568-B827-BB8DC6EA8B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068" y="1113542"/>
            <a:ext cx="9057983" cy="509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59A944B-A26D-4D4E-AFA8-8E88AB5CF5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7" r="70049"/>
          <a:stretch/>
        </p:blipFill>
        <p:spPr>
          <a:xfrm>
            <a:off x="10444933" y="10800"/>
            <a:ext cx="1747067" cy="68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95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445441-F80B-4B3E-9EFD-F3CF31CD2545}"/>
              </a:ext>
            </a:extLst>
          </p:cNvPr>
          <p:cNvSpPr txBox="1"/>
          <p:nvPr/>
        </p:nvSpPr>
        <p:spPr>
          <a:xfrm>
            <a:off x="5469834" y="273536"/>
            <a:ext cx="415124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산포조어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山浦釣魚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983A4DA8-3CE5-4C2A-9395-035809105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r="79975"/>
          <a:stretch/>
        </p:blipFill>
        <p:spPr>
          <a:xfrm>
            <a:off x="10448951" y="0"/>
            <a:ext cx="1718422" cy="684720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57E3E32-B32C-4990-8B4B-9DFC8BAB3908}"/>
              </a:ext>
            </a:extLst>
          </p:cNvPr>
          <p:cNvSpPr txBox="1"/>
          <p:nvPr/>
        </p:nvSpPr>
        <p:spPr>
          <a:xfrm>
            <a:off x="334231" y="128654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18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산지</a:t>
            </a:r>
            <a:r>
              <a:rPr lang="ko-KR" altLang="en-US" sz="1800" dirty="0"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천</a:t>
            </a:r>
            <a:r>
              <a:rPr lang="ko-KR" altLang="en-US" b="0" i="0" dirty="0">
                <a:solidFill>
                  <a:srgbClr val="000000"/>
                </a:solidFill>
                <a:effectLst/>
                <a:latin typeface="Malgun Gothic" panose="020B0503020000020004" pitchFamily="34" charset="-127"/>
                <a:ea typeface="Malgun Gothic" panose="020B0503020000020004" pitchFamily="34" charset="-127"/>
              </a:rPr>
              <a:t>山池</a:t>
            </a:r>
            <a:r>
              <a:rPr lang="ja-JP" altLang="en-US" dirty="0">
                <a:solidFill>
                  <a:srgbClr val="000000"/>
                </a:solidFill>
                <a:latin typeface="Malgun Gothic" panose="020B0503020000020004" pitchFamily="34" charset="-127"/>
                <a:ea typeface="Malgun Gothic" panose="020B0503020000020004" pitchFamily="34" charset="-127"/>
              </a:rPr>
              <a:t>川</a:t>
            </a:r>
            <a:endParaRPr kumimoji="1" lang="ja-JP" altLang="en-US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F17C7A9A-3A0D-4F3E-9DC0-04E1EFB234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446" y="2903004"/>
            <a:ext cx="4669768" cy="364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C72B315-3EEE-45A5-947E-D5C1A68A6F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002" y="1286540"/>
            <a:ext cx="3998015" cy="26581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19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445441-F80B-4B3E-9EFD-F3CF31CD2545}"/>
              </a:ext>
            </a:extLst>
          </p:cNvPr>
          <p:cNvSpPr txBox="1"/>
          <p:nvPr/>
        </p:nvSpPr>
        <p:spPr>
          <a:xfrm>
            <a:off x="5469834" y="273536"/>
            <a:ext cx="4151243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고수목마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古藪牧馬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690C99A-6912-4775-A961-5551FF72F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" y="3234389"/>
            <a:ext cx="5715798" cy="350568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E184F34-BCF2-4B1C-A5D0-12D1FC4C2A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19" y="996172"/>
            <a:ext cx="4581741" cy="3001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2FED29F-63D3-4D4C-9D2B-D550C8122E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65"/>
          <a:stretch/>
        </p:blipFill>
        <p:spPr>
          <a:xfrm>
            <a:off x="10427690" y="0"/>
            <a:ext cx="1742193" cy="68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7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オンライン メディア 4" title="제주의 영주십경(Ten famous spots in Jeju)">
            <a:hlinkClick r:id="" action="ppaction://media"/>
            <a:extLst>
              <a:ext uri="{FF2B5EF4-FFF2-40B4-BE49-F238E27FC236}">
                <a16:creationId xmlns:a16="http://schemas.microsoft.com/office/drawing/2014/main" id="{7929B775-95BC-44F5-99AE-904C57C4AFE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62878" y="37272"/>
            <a:ext cx="9094304" cy="682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86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E715698-1060-487C-A6E8-98E6AAE213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2" t="3429" r="4960" b="33962"/>
          <a:stretch/>
        </p:blipFill>
        <p:spPr>
          <a:xfrm>
            <a:off x="5942216" y="327992"/>
            <a:ext cx="6011658" cy="638092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5EF0B5F-D9C5-4438-93AF-7E520F4FF4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" t="3623" r="52067" b="3623"/>
          <a:stretch/>
        </p:blipFill>
        <p:spPr>
          <a:xfrm>
            <a:off x="1391478" y="1018205"/>
            <a:ext cx="3900934" cy="5680769"/>
          </a:xfrm>
          <a:prstGeom prst="rect">
            <a:avLst/>
          </a:prstGeom>
        </p:spPr>
      </p:pic>
      <p:sp>
        <p:nvSpPr>
          <p:cNvPr id="9" name="四角形: 角を丸くする 8">
            <a:extLst>
              <a:ext uri="{FF2B5EF4-FFF2-40B4-BE49-F238E27FC236}">
                <a16:creationId xmlns:a16="http://schemas.microsoft.com/office/drawing/2014/main" id="{7980922D-FA6F-48A8-9A59-7EC1738AC11B}"/>
              </a:ext>
            </a:extLst>
          </p:cNvPr>
          <p:cNvSpPr/>
          <p:nvPr/>
        </p:nvSpPr>
        <p:spPr>
          <a:xfrm>
            <a:off x="238126" y="61499"/>
            <a:ext cx="5944013" cy="718657"/>
          </a:xfrm>
          <a:prstGeom prst="roundRect">
            <a:avLst/>
          </a:prstGeom>
          <a:solidFill>
            <a:srgbClr val="FEDAFA"/>
          </a:solidFill>
          <a:ln w="28575">
            <a:solidFill>
              <a:srgbClr val="FE38E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ko-KR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31.</a:t>
            </a:r>
            <a:r>
              <a:rPr kumimoji="1" lang="ko-KR" altLang="en-US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돼지꿈을 꾸면 복권을 사요</a:t>
            </a:r>
            <a:endParaRPr kumimoji="1" lang="ja-JP" altLang="en-US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48565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23CB5C2-FB7C-468E-8A28-4B80BE792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296" y="51263"/>
            <a:ext cx="2453161" cy="181320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3124E63-7E60-4D40-B8BB-0F84F38A3B02}"/>
              </a:ext>
            </a:extLst>
          </p:cNvPr>
          <p:cNvSpPr txBox="1"/>
          <p:nvPr/>
        </p:nvSpPr>
        <p:spPr>
          <a:xfrm>
            <a:off x="9498658" y="591572"/>
            <a:ext cx="2300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復習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3EEFEDB2-37CD-4C77-A071-60DB5510137D}"/>
              </a:ext>
            </a:extLst>
          </p:cNvPr>
          <p:cNvGrpSpPr/>
          <p:nvPr/>
        </p:nvGrpSpPr>
        <p:grpSpPr>
          <a:xfrm>
            <a:off x="377860" y="1087627"/>
            <a:ext cx="3697184" cy="855998"/>
            <a:chOff x="3697357" y="695325"/>
            <a:chExt cx="3936015" cy="911294"/>
          </a:xfrm>
        </p:grpSpPr>
        <p:pic>
          <p:nvPicPr>
            <p:cNvPr id="10" name="グラフィックス 9">
              <a:extLst>
                <a:ext uri="{FF2B5EF4-FFF2-40B4-BE49-F238E27FC236}">
                  <a16:creationId xmlns:a16="http://schemas.microsoft.com/office/drawing/2014/main" id="{88429E93-3DDE-46F8-9B88-B29A7E832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97357" y="695325"/>
              <a:ext cx="3936015" cy="911294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028F6573-CA41-4DB8-AEAD-E27B2C0236DD}"/>
                </a:ext>
              </a:extLst>
            </p:cNvPr>
            <p:cNvSpPr txBox="1"/>
            <p:nvPr/>
          </p:nvSpPr>
          <p:spPr>
            <a:xfrm>
              <a:off x="4423678" y="827806"/>
              <a:ext cx="248337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ja-JP" sz="3600" b="1" dirty="0">
                  <a:solidFill>
                    <a:schemeClr val="accent1">
                      <a:lumMod val="75000"/>
                    </a:schemeClr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삼다</a:t>
              </a:r>
              <a:r>
                <a:rPr lang="en-US" altLang="ja-JP" sz="36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ＭＳ 明朝" panose="02020609040205080304" pitchFamily="17" charset="-128"/>
                  <a:cs typeface="ＭＳ 明朝" panose="02020609040205080304" pitchFamily="17" charset="-128"/>
                </a:rPr>
                <a:t>(</a:t>
              </a:r>
              <a:r>
                <a:rPr lang="ko-KR" altLang="ja-JP" sz="3600" b="1" dirty="0">
                  <a:solidFill>
                    <a:schemeClr val="accent1">
                      <a:lumMod val="75000"/>
                    </a:schemeClr>
                  </a:solidFill>
                  <a:effectLst/>
                  <a:ea typeface="ＭＳ 明朝" panose="02020609040205080304" pitchFamily="17" charset="-128"/>
                  <a:cs typeface="ＭＳ 明朝" panose="02020609040205080304" pitchFamily="17" charset="-128"/>
                </a:rPr>
                <a:t>三多</a:t>
              </a:r>
              <a:r>
                <a:rPr lang="en-US" altLang="ja-JP" sz="3600" b="1" dirty="0">
                  <a:solidFill>
                    <a:schemeClr val="accent1">
                      <a:lumMod val="75000"/>
                    </a:schemeClr>
                  </a:solidFill>
                  <a:effectLst/>
                  <a:latin typeface="ＭＳ 明朝" panose="02020609040205080304" pitchFamily="17" charset="-128"/>
                  <a:cs typeface="ＭＳ 明朝" panose="02020609040205080304" pitchFamily="17" charset="-128"/>
                </a:rPr>
                <a:t>)</a:t>
              </a:r>
              <a:endParaRPr kumimoji="1" lang="ja-JP" altLang="en-US" sz="36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5F7E0366-2A66-41C9-A994-9D65FBEBCD28}"/>
              </a:ext>
            </a:extLst>
          </p:cNvPr>
          <p:cNvGrpSpPr/>
          <p:nvPr/>
        </p:nvGrpSpPr>
        <p:grpSpPr>
          <a:xfrm>
            <a:off x="377860" y="1985697"/>
            <a:ext cx="3697183" cy="855998"/>
            <a:chOff x="367870" y="2766184"/>
            <a:chExt cx="3936015" cy="911294"/>
          </a:xfrm>
        </p:grpSpPr>
        <p:pic>
          <p:nvPicPr>
            <p:cNvPr id="13" name="グラフィックス 12">
              <a:extLst>
                <a:ext uri="{FF2B5EF4-FFF2-40B4-BE49-F238E27FC236}">
                  <a16:creationId xmlns:a16="http://schemas.microsoft.com/office/drawing/2014/main" id="{77AE5B40-C7AC-4EDA-84B9-1B60B9D0D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7870" y="2766184"/>
              <a:ext cx="3936015" cy="911294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176EB03C-244D-431E-87B1-875B6D0B9FF2}"/>
                </a:ext>
              </a:extLst>
            </p:cNvPr>
            <p:cNvSpPr txBox="1"/>
            <p:nvPr/>
          </p:nvSpPr>
          <p:spPr>
            <a:xfrm>
              <a:off x="1048080" y="2898666"/>
              <a:ext cx="2371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ja-JP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삼무</a:t>
              </a:r>
              <a:r>
                <a:rPr lang="en-US" altLang="ja-JP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(</a:t>
              </a:r>
              <a:r>
                <a:rPr lang="ko-KR" altLang="ja-JP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三無</a:t>
              </a:r>
              <a:r>
                <a:rPr lang="en-US" altLang="ja-JP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)</a:t>
              </a:r>
              <a:endParaRPr lang="ja-JP" altLang="en-US" sz="3600" b="1" dirty="0">
                <a:solidFill>
                  <a:schemeClr val="accent1">
                    <a:lumMod val="75000"/>
                  </a:schemeClr>
                </a:solidFill>
                <a:ea typeface="Batang" panose="02030600000101010101" pitchFamily="18" charset="-127"/>
              </a:endParaRPr>
            </a:p>
          </p:txBody>
        </p:sp>
      </p:grp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F51CBC1-41E9-46E9-B2EB-516274E9EDDC}"/>
              </a:ext>
            </a:extLst>
          </p:cNvPr>
          <p:cNvSpPr txBox="1"/>
          <p:nvPr/>
        </p:nvSpPr>
        <p:spPr>
          <a:xfrm>
            <a:off x="4621696" y="1014930"/>
            <a:ext cx="408477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ja-JP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돌</a:t>
            </a:r>
            <a:r>
              <a:rPr lang="en-US" altLang="ja-JP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cs typeface="ＭＳ 明朝" panose="02020609040205080304" pitchFamily="17" charset="-128"/>
              </a:rPr>
              <a:t>, </a:t>
            </a:r>
            <a:r>
              <a:rPr lang="ko-KR" altLang="ja-JP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바람</a:t>
            </a:r>
            <a:r>
              <a:rPr lang="en-US" altLang="ja-JP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cs typeface="ＭＳ 明朝" panose="02020609040205080304" pitchFamily="17" charset="-128"/>
              </a:rPr>
              <a:t>, </a:t>
            </a:r>
            <a:r>
              <a:rPr lang="ko-KR" altLang="ja-JP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여자</a:t>
            </a:r>
            <a:endParaRPr kumimoji="1" lang="ja-JP" alt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5559D98-7F40-42A9-92B0-0C05E4FC0D89}"/>
              </a:ext>
            </a:extLst>
          </p:cNvPr>
          <p:cNvSpPr txBox="1"/>
          <p:nvPr/>
        </p:nvSpPr>
        <p:spPr>
          <a:xfrm>
            <a:off x="4621695" y="2015959"/>
            <a:ext cx="4137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도둑</a:t>
            </a:r>
            <a:r>
              <a:rPr lang="en-US" altLang="ko-KR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거지</a:t>
            </a:r>
            <a:r>
              <a:rPr lang="en-US" altLang="ko-KR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대문</a:t>
            </a:r>
            <a:endParaRPr kumimoji="1" lang="ja-JP" alt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F62085FD-9A5D-4D99-A1EB-8C26741F099D}"/>
              </a:ext>
            </a:extLst>
          </p:cNvPr>
          <p:cNvGrpSpPr/>
          <p:nvPr/>
        </p:nvGrpSpPr>
        <p:grpSpPr>
          <a:xfrm>
            <a:off x="391721" y="2906430"/>
            <a:ext cx="3697183" cy="855998"/>
            <a:chOff x="3316505" y="5303634"/>
            <a:chExt cx="3936015" cy="911294"/>
          </a:xfrm>
        </p:grpSpPr>
        <p:pic>
          <p:nvPicPr>
            <p:cNvPr id="18" name="グラフィックス 17">
              <a:extLst>
                <a:ext uri="{FF2B5EF4-FFF2-40B4-BE49-F238E27FC236}">
                  <a16:creationId xmlns:a16="http://schemas.microsoft.com/office/drawing/2014/main" id="{F9FB1EF8-B312-4DEE-9726-1300805F03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316505" y="5303634"/>
              <a:ext cx="3936015" cy="911294"/>
            </a:xfrm>
            <a:prstGeom prst="rect">
              <a:avLst/>
            </a:prstGeom>
          </p:spPr>
        </p:pic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0F2BD869-ECE4-49F9-9E55-EF91CE1EA1F6}"/>
                </a:ext>
              </a:extLst>
            </p:cNvPr>
            <p:cNvSpPr txBox="1"/>
            <p:nvPr/>
          </p:nvSpPr>
          <p:spPr>
            <a:xfrm>
              <a:off x="3979381" y="5408495"/>
              <a:ext cx="2371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삼보</a:t>
              </a:r>
              <a:r>
                <a:rPr lang="en-US" altLang="ko-KR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(</a:t>
              </a:r>
              <a:r>
                <a:rPr lang="ko-KR" altLang="en-US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三寳</a:t>
              </a:r>
              <a:r>
                <a:rPr lang="en-US" altLang="ko-KR" sz="3600" b="1" dirty="0">
                  <a:solidFill>
                    <a:schemeClr val="accent1">
                      <a:lumMod val="75000"/>
                    </a:schemeClr>
                  </a:solidFill>
                  <a:ea typeface="Batang" panose="02030600000101010101" pitchFamily="18" charset="-127"/>
                </a:rPr>
                <a:t>)</a:t>
              </a:r>
              <a:endParaRPr lang="ja-JP" altLang="en-US" sz="3600" b="1" dirty="0">
                <a:solidFill>
                  <a:schemeClr val="accent1">
                    <a:lumMod val="75000"/>
                  </a:schemeClr>
                </a:solidFill>
                <a:ea typeface="Batang" panose="02030600000101010101" pitchFamily="18" charset="-127"/>
              </a:endParaRP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82B95B1-383C-4C4F-AE3A-E60ED281891E}"/>
              </a:ext>
            </a:extLst>
          </p:cNvPr>
          <p:cNvSpPr txBox="1"/>
          <p:nvPr/>
        </p:nvSpPr>
        <p:spPr>
          <a:xfrm>
            <a:off x="4621695" y="2906430"/>
            <a:ext cx="413767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자연</a:t>
            </a:r>
            <a:r>
              <a:rPr lang="en-US" altLang="ko-KR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민속 </a:t>
            </a:r>
            <a:r>
              <a:rPr lang="en-US" altLang="ko-KR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,</a:t>
            </a:r>
            <a:r>
              <a:rPr lang="ko-KR" altLang="en-US" sz="4400" b="1" dirty="0">
                <a:solidFill>
                  <a:srgbClr val="FF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언어</a:t>
            </a:r>
            <a:endParaRPr kumimoji="1" lang="ja-JP" altLang="en-US" sz="4400" b="1" dirty="0">
              <a:solidFill>
                <a:srgbClr val="FF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グラフィックス 21">
            <a:extLst>
              <a:ext uri="{FF2B5EF4-FFF2-40B4-BE49-F238E27FC236}">
                <a16:creationId xmlns:a16="http://schemas.microsoft.com/office/drawing/2014/main" id="{B2017ADA-9A6E-44CC-A35E-1FF36D90D7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77859" y="3827163"/>
            <a:ext cx="3697183" cy="855998"/>
          </a:xfrm>
          <a:prstGeom prst="rect">
            <a:avLst/>
          </a:prstGeom>
        </p:spPr>
      </p:pic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F033AE9-0DE9-43C0-9BA2-885A7C12AAAC}"/>
              </a:ext>
            </a:extLst>
          </p:cNvPr>
          <p:cNvSpPr txBox="1"/>
          <p:nvPr/>
        </p:nvSpPr>
        <p:spPr>
          <a:xfrm>
            <a:off x="391722" y="4024329"/>
            <a:ext cx="36971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2400" b="1" kern="0" dirty="0">
                <a:solidFill>
                  <a:schemeClr val="accent1">
                    <a:lumMod val="75000"/>
                  </a:schemeClr>
                </a:solidFill>
                <a:ea typeface="ＭＳ 明朝" panose="02020609040205080304" pitchFamily="17" charset="-128"/>
                <a:cs typeface="Batang" panose="02030600000101010101" pitchFamily="18" charset="-127"/>
              </a:rPr>
              <a:t>島流しの生活を何という</a:t>
            </a:r>
            <a:endParaRPr lang="ja-JP" alt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3" name="グラフィックス 22">
            <a:extLst>
              <a:ext uri="{FF2B5EF4-FFF2-40B4-BE49-F238E27FC236}">
                <a16:creationId xmlns:a16="http://schemas.microsoft.com/office/drawing/2014/main" id="{3FB7FF68-56A1-430D-81F1-0D03DE9C99B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5273" y="4799785"/>
            <a:ext cx="3697183" cy="855998"/>
          </a:xfrm>
          <a:prstGeom prst="rect">
            <a:avLst/>
          </a:prstGeom>
        </p:spPr>
      </p:pic>
      <p:pic>
        <p:nvPicPr>
          <p:cNvPr id="24" name="グラフィックス 23">
            <a:extLst>
              <a:ext uri="{FF2B5EF4-FFF2-40B4-BE49-F238E27FC236}">
                <a16:creationId xmlns:a16="http://schemas.microsoft.com/office/drawing/2014/main" id="{ED8028B0-509D-4A30-A1A8-791B952B1E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12687" y="5772407"/>
            <a:ext cx="3697183" cy="855998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A70CC97-DCAB-431B-832B-7CF038262706}"/>
              </a:ext>
            </a:extLst>
          </p:cNvPr>
          <p:cNvSpPr txBox="1"/>
          <p:nvPr/>
        </p:nvSpPr>
        <p:spPr>
          <a:xfrm>
            <a:off x="412687" y="5043118"/>
            <a:ext cx="3278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2400" b="1" kern="0" dirty="0">
                <a:solidFill>
                  <a:schemeClr val="accent1">
                    <a:lumMod val="75000"/>
                  </a:schemeClr>
                </a:solidFill>
                <a:ea typeface="ＭＳ 明朝" panose="02020609040205080304" pitchFamily="17" charset="-128"/>
              </a:rPr>
              <a:t>息継ぎの声磯笛ヒュッ</a:t>
            </a:r>
            <a:endParaRPr lang="ja-JP" altLang="en-US" sz="2400" b="1" kern="0" dirty="0">
              <a:solidFill>
                <a:schemeClr val="accent1">
                  <a:lumMod val="75000"/>
                </a:schemeClr>
              </a:solidFill>
              <a:ea typeface="ＭＳ 明朝" panose="02020609040205080304" pitchFamily="17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A56299EF-AFB4-465F-B705-A754517E9878}"/>
              </a:ext>
            </a:extLst>
          </p:cNvPr>
          <p:cNvSpPr txBox="1"/>
          <p:nvPr/>
        </p:nvSpPr>
        <p:spPr>
          <a:xfrm>
            <a:off x="4595246" y="3925859"/>
            <a:ext cx="2396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귀양살이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ABB6F12-30FA-48E8-9824-E3B4049E7265}"/>
              </a:ext>
            </a:extLst>
          </p:cNvPr>
          <p:cNvSpPr txBox="1"/>
          <p:nvPr/>
        </p:nvSpPr>
        <p:spPr>
          <a:xfrm>
            <a:off x="4595246" y="4799785"/>
            <a:ext cx="239681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숨비소리</a:t>
            </a:r>
            <a:endParaRPr lang="ko-KR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anose="02030600000101010101" pitchFamily="18" charset="-127"/>
              <a:cs typeface="Batang" panose="02030600000101010101" pitchFamily="18" charset="-127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86C5F01-3CA6-415E-BD07-860A968AC748}"/>
              </a:ext>
            </a:extLst>
          </p:cNvPr>
          <p:cNvSpPr txBox="1"/>
          <p:nvPr/>
        </p:nvSpPr>
        <p:spPr>
          <a:xfrm>
            <a:off x="412687" y="6015740"/>
            <a:ext cx="36971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1800" b="1" kern="0" dirty="0">
                <a:solidFill>
                  <a:schemeClr val="accent1">
                    <a:lumMod val="75000"/>
                  </a:schemeClr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제주에서 경관이 특히 뛰어난 열 곳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8E99EA1-6C7D-46B9-9AB0-F64347E2EA53}"/>
              </a:ext>
            </a:extLst>
          </p:cNvPr>
          <p:cNvSpPr txBox="1"/>
          <p:nvPr/>
        </p:nvSpPr>
        <p:spPr>
          <a:xfrm>
            <a:off x="4621695" y="5750298"/>
            <a:ext cx="5061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영주십경</a:t>
            </a:r>
            <a:r>
              <a:rPr lang="en-US" altLang="ko-K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ko-KR" altLang="en-US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瀛州十景</a:t>
            </a:r>
            <a:r>
              <a:rPr lang="en-US" altLang="ko-KR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Batang" panose="02030600000101010101" pitchFamily="18" charset="-127"/>
                <a:cs typeface="Batang" panose="02030600000101010101" pitchFamily="18" charset="-127"/>
              </a:rPr>
              <a:t>)</a:t>
            </a:r>
            <a:endParaRPr lang="ko-KR" altLang="en-US" sz="4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Batang" panose="02030600000101010101" pitchFamily="18" charset="-127"/>
              <a:cs typeface="Batang" panose="02030600000101010101" pitchFamily="18" charset="-127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5800B6B6-21BB-4215-BCCE-FEC2BD93196D}"/>
              </a:ext>
            </a:extLst>
          </p:cNvPr>
          <p:cNvGrpSpPr/>
          <p:nvPr/>
        </p:nvGrpSpPr>
        <p:grpSpPr>
          <a:xfrm>
            <a:off x="8979230" y="1923539"/>
            <a:ext cx="2983997" cy="2759622"/>
            <a:chOff x="8979230" y="1923539"/>
            <a:chExt cx="2983997" cy="2759622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0142C48-58A8-430B-8871-365B5F0A3D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50" t="7687" r="6255" b="12882"/>
            <a:stretch/>
          </p:blipFill>
          <p:spPr>
            <a:xfrm>
              <a:off x="8979230" y="1923539"/>
              <a:ext cx="2983997" cy="1965782"/>
            </a:xfrm>
            <a:prstGeom prst="rect">
              <a:avLst/>
            </a:prstGeom>
          </p:spPr>
        </p:pic>
        <p:pic>
          <p:nvPicPr>
            <p:cNvPr id="29" name="グラフィックス 28">
              <a:extLst>
                <a:ext uri="{FF2B5EF4-FFF2-40B4-BE49-F238E27FC236}">
                  <a16:creationId xmlns:a16="http://schemas.microsoft.com/office/drawing/2014/main" id="{12461B0A-7B07-4C5C-811A-1BB92A4A5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267751" y="4024329"/>
              <a:ext cx="2513964" cy="658832"/>
            </a:xfrm>
            <a:prstGeom prst="rect">
              <a:avLst/>
            </a:prstGeom>
          </p:spPr>
        </p:pic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869FC52-ABAE-46F5-970C-E8A7A3CC9404}"/>
                </a:ext>
              </a:extLst>
            </p:cNvPr>
            <p:cNvSpPr txBox="1"/>
            <p:nvPr/>
          </p:nvSpPr>
          <p:spPr>
            <a:xfrm>
              <a:off x="10094878" y="411938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ko-KR" altLang="en-US" sz="2400" b="1">
                  <a:solidFill>
                    <a:schemeClr val="accent1">
                      <a:lumMod val="50000"/>
                    </a:schemeClr>
                  </a:solidFill>
                </a:rPr>
                <a:t>탱자나무</a:t>
              </a:r>
              <a:endParaRPr kumimoji="1" lang="ja-JP" altLang="en-US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1928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20" grpId="0"/>
      <p:bldP spid="25" grpId="0"/>
      <p:bldP spid="26" grpId="0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F85A5F8-9E92-4EC0-BFE3-ADD4A30E03B4}"/>
              </a:ext>
            </a:extLst>
          </p:cNvPr>
          <p:cNvGrpSpPr/>
          <p:nvPr/>
        </p:nvGrpSpPr>
        <p:grpSpPr>
          <a:xfrm>
            <a:off x="9422296" y="56461"/>
            <a:ext cx="2453161" cy="1813206"/>
            <a:chOff x="9422296" y="56461"/>
            <a:chExt cx="2453161" cy="181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23CB5C2-FB7C-468E-8A28-4B80BE79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56461"/>
              <a:ext cx="2453161" cy="181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124E63-7E60-4D40-B8BB-0F84F38A3B02}"/>
                </a:ext>
              </a:extLst>
            </p:cNvPr>
            <p:cNvSpPr txBox="1"/>
            <p:nvPr/>
          </p:nvSpPr>
          <p:spPr>
            <a:xfrm>
              <a:off x="9964451" y="532526"/>
              <a:ext cx="14312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ja-JP" sz="28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신구간</a:t>
              </a:r>
              <a:endParaRPr lang="en-US" altLang="ja-JP" sz="28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r>
                <a:rPr lang="ja-JP" altLang="ja-JP" sz="2800" b="1" dirty="0">
                  <a:solidFill>
                    <a:srgbClr val="2F5597"/>
                  </a:solidFill>
                  <a:effectLst/>
                  <a:ea typeface="ＭＳ 明朝" panose="02020609040205080304" pitchFamily="17" charset="-128"/>
                  <a:cs typeface="Batang" panose="02030600000101010101" pitchFamily="18" charset="-127"/>
                </a:rPr>
                <a:t>新舊間</a:t>
              </a:r>
              <a:endParaRPr kumimoji="1" lang="ja-JP" altLang="en-US" sz="2800" dirty="0"/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F93ABE-361F-4318-B9C9-4CF5BC68E298}"/>
              </a:ext>
            </a:extLst>
          </p:cNvPr>
          <p:cNvSpPr txBox="1"/>
          <p:nvPr/>
        </p:nvSpPr>
        <p:spPr>
          <a:xfrm>
            <a:off x="78003" y="1036825"/>
            <a:ext cx="850940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제주도의 전통 풍습 중 하나로</a:t>
            </a:r>
            <a:r>
              <a:rPr lang="en-US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대한 후</a:t>
            </a:r>
            <a:r>
              <a:rPr lang="en-US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5</a:t>
            </a:r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일째부터 입춘</a:t>
            </a:r>
            <a:r>
              <a:rPr lang="en-US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3</a:t>
            </a:r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일 전까지</a:t>
            </a:r>
            <a:r>
              <a:rPr lang="en-US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7-8</a:t>
            </a:r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일 동안 이어지는 </a:t>
            </a:r>
            <a:r>
              <a:rPr lang="ko-KR" altLang="ja-JP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이사사</a:t>
            </a:r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집수리 등을 포함하는 정월 풍습이다</a:t>
            </a:r>
            <a:r>
              <a:rPr lang="en-US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이시기에 이사나 집수리 등을 하는 이유는 이 시기에 인간의 길흉화복을 관장하는 신들이 임무 교대를 </a:t>
            </a:r>
            <a:endParaRPr lang="en-US" altLang="ko-KR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위해 하늘로 올라간다는 속설이 전해져 예부터 제주에서는 이 기간에 집을 고치거나 이사하는 풍습이 전해져 </a:t>
            </a:r>
            <a:r>
              <a:rPr lang="ko-KR" altLang="ja-JP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오고있기</a:t>
            </a:r>
            <a:r>
              <a:rPr lang="ko-KR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때문이다</a:t>
            </a:r>
            <a:r>
              <a:rPr lang="en-US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8E9FA7A6-A0FF-49CF-942D-808CDE168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409" y="1879606"/>
            <a:ext cx="3475383" cy="2302892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B8A7C4A-4756-4F75-BE56-4F99D6B23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472" y="4458541"/>
            <a:ext cx="2729801" cy="186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208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A6A681B-0209-44DB-A9F0-9378043C2E7C}"/>
              </a:ext>
            </a:extLst>
          </p:cNvPr>
          <p:cNvGrpSpPr/>
          <p:nvPr/>
        </p:nvGrpSpPr>
        <p:grpSpPr>
          <a:xfrm>
            <a:off x="9422296" y="66400"/>
            <a:ext cx="2453161" cy="1813206"/>
            <a:chOff x="9422296" y="66400"/>
            <a:chExt cx="2453161" cy="181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23CB5C2-FB7C-468E-8A28-4B80BE79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124E63-7E60-4D40-B8BB-0F84F38A3B02}"/>
                </a:ext>
              </a:extLst>
            </p:cNvPr>
            <p:cNvSpPr txBox="1"/>
            <p:nvPr/>
          </p:nvSpPr>
          <p:spPr>
            <a:xfrm>
              <a:off x="9498658" y="466562"/>
              <a:ext cx="2300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불턱</a:t>
              </a:r>
              <a:r>
                <a:rPr lang="ko-KR" altLang="en-US" sz="28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　</a:t>
              </a:r>
              <a:r>
                <a:rPr lang="ko-KR" altLang="en-US" sz="2800" b="1" dirty="0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Batang" panose="02030600000101010101" pitchFamily="18" charset="-127"/>
                  <a:cs typeface="Batang" panose="02030600000101010101" pitchFamily="18" charset="-127"/>
                </a:rPr>
                <a:t>石室・脱衣場</a:t>
              </a:r>
              <a:endParaRPr kumimoji="1"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F93ABE-361F-4318-B9C9-4CF5BC68E298}"/>
              </a:ext>
            </a:extLst>
          </p:cNvPr>
          <p:cNvSpPr txBox="1"/>
          <p:nvPr/>
        </p:nvSpPr>
        <p:spPr>
          <a:xfrm>
            <a:off x="0" y="973003"/>
            <a:ext cx="85094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돌담을 쌓아 바람을 막고 노출을 피하기 위하여 만든 곳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해녀가 물질을 하다가 나와서 불을 피우며 쉬거나 옷을 갈아입는다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E9E2ED9E-FD8E-4052-BC64-82E687B97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644" y="2766253"/>
            <a:ext cx="6245356" cy="4025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325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9C5E8A7D-A8E8-4F3A-A8D3-F529B301E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72" y="2524539"/>
            <a:ext cx="8199813" cy="41048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163C6E2-E22F-4409-A728-08BA99E00867}"/>
              </a:ext>
            </a:extLst>
          </p:cNvPr>
          <p:cNvGrpSpPr/>
          <p:nvPr/>
        </p:nvGrpSpPr>
        <p:grpSpPr>
          <a:xfrm>
            <a:off x="9422296" y="66400"/>
            <a:ext cx="2453161" cy="1813206"/>
            <a:chOff x="9422296" y="66400"/>
            <a:chExt cx="2453161" cy="181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23CB5C2-FB7C-468E-8A28-4B80BE79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124E63-7E60-4D40-B8BB-0F84F38A3B02}"/>
                </a:ext>
              </a:extLst>
            </p:cNvPr>
            <p:cNvSpPr txBox="1"/>
            <p:nvPr/>
          </p:nvSpPr>
          <p:spPr>
            <a:xfrm>
              <a:off x="9498658" y="466562"/>
              <a:ext cx="2300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밭담</a:t>
              </a:r>
              <a:r>
                <a:rPr lang="ko-KR" altLang="en-US" sz="28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　</a:t>
              </a:r>
              <a:endParaRPr lang="en-US" altLang="ko-KR" sz="28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pPr algn="ctr"/>
              <a:r>
                <a:rPr lang="ja-JP" altLang="en-US" sz="2800" b="1" dirty="0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Batang" panose="02030600000101010101" pitchFamily="18" charset="-127"/>
                </a:rPr>
                <a:t>畑塀</a:t>
              </a:r>
              <a:endParaRPr kumimoji="1"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F93ABE-361F-4318-B9C9-4CF5BC68E298}"/>
              </a:ext>
            </a:extLst>
          </p:cNvPr>
          <p:cNvSpPr txBox="1"/>
          <p:nvPr/>
        </p:nvSpPr>
        <p:spPr>
          <a:xfrm>
            <a:off x="0" y="973003"/>
            <a:ext cx="8509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제주도에서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밭의 가장자리를 돌로 쌓은 둑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밭의 경계도 되고 바람으로부터 곡식을 보호하기도 한다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72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47B9BB3-9B36-4D6C-BD46-5DBE0DCDA6E2}"/>
              </a:ext>
            </a:extLst>
          </p:cNvPr>
          <p:cNvGrpSpPr/>
          <p:nvPr/>
        </p:nvGrpSpPr>
        <p:grpSpPr>
          <a:xfrm>
            <a:off x="9422296" y="66400"/>
            <a:ext cx="2453161" cy="1813206"/>
            <a:chOff x="9422296" y="66400"/>
            <a:chExt cx="2453161" cy="181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23CB5C2-FB7C-468E-8A28-4B80BE79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124E63-7E60-4D40-B8BB-0F84F38A3B02}"/>
                </a:ext>
              </a:extLst>
            </p:cNvPr>
            <p:cNvSpPr txBox="1"/>
            <p:nvPr/>
          </p:nvSpPr>
          <p:spPr>
            <a:xfrm>
              <a:off x="9498658" y="466562"/>
              <a:ext cx="2300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28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산담</a:t>
              </a:r>
              <a:endParaRPr lang="en-US" altLang="ja-JP" sz="28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pPr algn="ctr"/>
              <a:r>
                <a:rPr lang="ja-JP" altLang="en-US" sz="2800" b="1" dirty="0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Batang" panose="02030600000101010101" pitchFamily="18" charset="-127"/>
                </a:rPr>
                <a:t>サンダム</a:t>
              </a:r>
              <a:endParaRPr kumimoji="1" lang="ja-JP" altLang="en-US" sz="2800" dirty="0">
                <a:latin typeface="ＭＳ 明朝" panose="02020609040205080304" pitchFamily="17" charset="-128"/>
                <a:ea typeface="ＭＳ 明朝" panose="02020609040205080304" pitchFamily="17" charset="-128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F93ABE-361F-4318-B9C9-4CF5BC68E298}"/>
              </a:ext>
            </a:extLst>
          </p:cNvPr>
          <p:cNvSpPr txBox="1"/>
          <p:nvPr/>
        </p:nvSpPr>
        <p:spPr>
          <a:xfrm>
            <a:off x="0" y="973003"/>
            <a:ext cx="85094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제주사람들은 무덤을 묘라 부르기보다 그냥 ‘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산’이라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표현한다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또한 묘 주변에 돌담을 쌓아 울타리를 만드는데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이를 ‘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산담’이라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부른다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그래서 조상의 묘소에 찾아가는 것 또한 ‘산에 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간다’라고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표현한다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오름 사면에 오름의 형태와 비슷한 산과 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산담은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제주만의 독특한 문화자원이라 할 수 있다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0B8E6133-6C41-47CB-8070-5C6DC7CCDA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234" y="3840078"/>
            <a:ext cx="3962451" cy="2563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671CC68-C8D0-46AE-AD2A-979976F7CC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406" y="1879606"/>
            <a:ext cx="3278109" cy="1870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359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0225EB2-6F97-4B61-8181-C61F8EF5EA77}"/>
              </a:ext>
            </a:extLst>
          </p:cNvPr>
          <p:cNvGrpSpPr/>
          <p:nvPr/>
        </p:nvGrpSpPr>
        <p:grpSpPr>
          <a:xfrm>
            <a:off x="9422296" y="66400"/>
            <a:ext cx="2453161" cy="1813206"/>
            <a:chOff x="9422296" y="66400"/>
            <a:chExt cx="2453161" cy="181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23CB5C2-FB7C-468E-8A28-4B80BE79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124E63-7E60-4D40-B8BB-0F84F38A3B02}"/>
                </a:ext>
              </a:extLst>
            </p:cNvPr>
            <p:cNvSpPr txBox="1"/>
            <p:nvPr/>
          </p:nvSpPr>
          <p:spPr>
            <a:xfrm>
              <a:off x="9498658" y="466562"/>
              <a:ext cx="2300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동자석</a:t>
              </a:r>
            </a:p>
            <a:p>
              <a:pPr algn="ctr"/>
              <a:r>
                <a:rPr lang="ko-KR" altLang="en-US" sz="28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童子石</a:t>
              </a:r>
            </a:p>
          </p:txBody>
        </p:sp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E3D4064-B2D8-4ED4-9BC4-39B3E85F8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765" y="3734778"/>
            <a:ext cx="2339268" cy="248723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73A88F9-2E4A-4C07-8C92-7A81537C0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752" y="4389323"/>
            <a:ext cx="4331011" cy="2098254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E04174D7-2656-4D3D-8B0D-044F40901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7" y="4389323"/>
            <a:ext cx="3156667" cy="209825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F93ABE-361F-4318-B9C9-4CF5BC68E298}"/>
              </a:ext>
            </a:extLst>
          </p:cNvPr>
          <p:cNvSpPr txBox="1"/>
          <p:nvPr/>
        </p:nvSpPr>
        <p:spPr>
          <a:xfrm>
            <a:off x="-1" y="973003"/>
            <a:ext cx="95713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돌하르방이 마을을 지켜주고 그 마을 영역의 시작을 알려주는 경계표지 역할을 했다면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동자석은 죽은 자를 위한 ‘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영혼지킴이’다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동자석은 죽은 자의 영역을 알리는 야트막한 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산담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안 무덤 앞에 두 손 모으고 서 있는 어린아이 모습을 한 석상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石像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)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이다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endParaRPr lang="ja-JP" altLang="ja-JP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95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06C184B9-EEA1-4681-86D7-34C4EA1199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058" y="2564295"/>
            <a:ext cx="6537741" cy="429370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BBE98BDF-232B-404E-9BF7-0E9A66DC02AC}"/>
              </a:ext>
            </a:extLst>
          </p:cNvPr>
          <p:cNvGrpSpPr/>
          <p:nvPr/>
        </p:nvGrpSpPr>
        <p:grpSpPr>
          <a:xfrm>
            <a:off x="9422296" y="66400"/>
            <a:ext cx="2453161" cy="1813206"/>
            <a:chOff x="9422296" y="66400"/>
            <a:chExt cx="2453161" cy="181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23CB5C2-FB7C-468E-8A28-4B80BE79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124E63-7E60-4D40-B8BB-0F84F38A3B02}"/>
                </a:ext>
              </a:extLst>
            </p:cNvPr>
            <p:cNvSpPr txBox="1"/>
            <p:nvPr/>
          </p:nvSpPr>
          <p:spPr>
            <a:xfrm>
              <a:off x="9498658" y="466562"/>
              <a:ext cx="230043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중산간지역</a:t>
              </a:r>
            </a:p>
            <a:p>
              <a:pPr algn="ctr"/>
              <a:r>
                <a:rPr lang="ko-KR" altLang="en-US" sz="28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中山間地域</a:t>
              </a: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F93ABE-361F-4318-B9C9-4CF5BC68E298}"/>
              </a:ext>
            </a:extLst>
          </p:cNvPr>
          <p:cNvSpPr txBox="1"/>
          <p:nvPr/>
        </p:nvSpPr>
        <p:spPr>
          <a:xfrm>
            <a:off x="-1" y="973003"/>
            <a:ext cx="95713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많은 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오름들이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중산간에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위치하고 있었다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그러나 지금은 사라져 버려 사람도 집도 없이 황량함만 감도는 잃어버린 마을이다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</a:p>
          <a:p>
            <a:r>
              <a:rPr lang="ja-JP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海抜</a:t>
            </a:r>
            <a:r>
              <a:rPr lang="en-US" altLang="ja-JP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200m〜600m</a:t>
            </a:r>
            <a:r>
              <a:rPr lang="ja-JP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の地帯</a:t>
            </a:r>
            <a:endParaRPr lang="en-US" altLang="ja-JP" sz="3600" kern="100" dirty="0"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제주의 </a:t>
            </a:r>
            <a:r>
              <a:rPr lang="ko-KR" altLang="en-US" sz="3600" b="1" kern="10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허파</a:t>
            </a:r>
            <a:r>
              <a:rPr lang="ja-JP" altLang="en-US" sz="3600" b="1" kern="10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Times New Roman" panose="02020603050405020304" pitchFamily="18" charset="0"/>
              </a:rPr>
              <a:t>？</a:t>
            </a:r>
            <a:endParaRPr lang="ja-JP" altLang="ja-JP" sz="3600" b="1" kern="100" dirty="0">
              <a:solidFill>
                <a:srgbClr val="FF000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39551CD-607F-4617-923B-C27F9FD15F0F}"/>
              </a:ext>
            </a:extLst>
          </p:cNvPr>
          <p:cNvGrpSpPr/>
          <p:nvPr/>
        </p:nvGrpSpPr>
        <p:grpSpPr>
          <a:xfrm>
            <a:off x="1286445" y="3835325"/>
            <a:ext cx="2588786" cy="1986742"/>
            <a:chOff x="1286445" y="4324606"/>
            <a:chExt cx="2588786" cy="1986742"/>
          </a:xfrm>
        </p:grpSpPr>
        <p:pic>
          <p:nvPicPr>
            <p:cNvPr id="12" name="グラフィックス 11">
              <a:extLst>
                <a:ext uri="{FF2B5EF4-FFF2-40B4-BE49-F238E27FC236}">
                  <a16:creationId xmlns:a16="http://schemas.microsoft.com/office/drawing/2014/main" id="{9B2069A0-FCCE-4121-B6CF-14788FF3B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86445" y="4324606"/>
              <a:ext cx="2588786" cy="1986742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F64DE9BD-8849-4B10-83A4-6B13521513B0}"/>
                </a:ext>
              </a:extLst>
            </p:cNvPr>
            <p:cNvSpPr txBox="1"/>
            <p:nvPr/>
          </p:nvSpPr>
          <p:spPr>
            <a:xfrm>
              <a:off x="1739466" y="4775101"/>
              <a:ext cx="187743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4400" b="1" dirty="0"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肺だよ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30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151C04C-F7CC-41F1-80F2-52BFD2888B4D}"/>
              </a:ext>
            </a:extLst>
          </p:cNvPr>
          <p:cNvGrpSpPr/>
          <p:nvPr/>
        </p:nvGrpSpPr>
        <p:grpSpPr>
          <a:xfrm>
            <a:off x="9422296" y="66400"/>
            <a:ext cx="2453161" cy="1813206"/>
            <a:chOff x="9422296" y="66400"/>
            <a:chExt cx="2453161" cy="181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23CB5C2-FB7C-468E-8A28-4B80BE79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124E63-7E60-4D40-B8BB-0F84F38A3B02}"/>
                </a:ext>
              </a:extLst>
            </p:cNvPr>
            <p:cNvSpPr txBox="1"/>
            <p:nvPr/>
          </p:nvSpPr>
          <p:spPr>
            <a:xfrm>
              <a:off x="9498657" y="456623"/>
              <a:ext cx="23767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곶자왈</a:t>
              </a:r>
              <a:endParaRPr lang="en-US" altLang="ko-KR" sz="28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pPr algn="ctr"/>
              <a:r>
                <a:rPr lang="ja-JP" altLang="en-US" sz="2800" b="1" dirty="0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Batang" panose="02030600000101010101" pitchFamily="18" charset="-127"/>
                </a:rPr>
                <a:t>コッチャワル</a:t>
              </a:r>
              <a:endParaRPr lang="ko-KR" altLang="en-US" sz="2800" b="1" dirty="0">
                <a:solidFill>
                  <a:srgbClr val="2F5597"/>
                </a:solidFill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F93ABE-361F-4318-B9C9-4CF5BC68E298}"/>
              </a:ext>
            </a:extLst>
          </p:cNvPr>
          <p:cNvSpPr txBox="1"/>
          <p:nvPr/>
        </p:nvSpPr>
        <p:spPr>
          <a:xfrm>
            <a:off x="-1" y="973003"/>
            <a:ext cx="776246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숲을 뜻하는 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제주어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‘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곶’과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가시덤불을 뜻하는 ‘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자왈’을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합쳐 만든 글자로 화산이 분출할 때 점성이 높은 용암이 크고 작은 바위 덩어리로 쪼개져 요철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凹凸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)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지형이 만들어지면서 나무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덩굴식물 등이 뒤섞여 원시림의 숲을 이룬 곳을 이르는 제주 고유어이다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600" b="1" kern="100" dirty="0">
              <a:solidFill>
                <a:srgbClr val="FF000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94818F29-3B0D-4230-BC87-573D92914D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48" y="3846975"/>
            <a:ext cx="3753678" cy="2739012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BB8A68E-3803-4AEB-8CB8-78BBDC483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321" y="1820831"/>
            <a:ext cx="3753679" cy="250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432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39A3C441-B732-42AB-A6FD-A6884CD9D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34" y="1172018"/>
            <a:ext cx="9117055" cy="5377638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151C04C-F7CC-41F1-80F2-52BFD2888B4D}"/>
              </a:ext>
            </a:extLst>
          </p:cNvPr>
          <p:cNvGrpSpPr/>
          <p:nvPr/>
        </p:nvGrpSpPr>
        <p:grpSpPr>
          <a:xfrm>
            <a:off x="9422296" y="66400"/>
            <a:ext cx="2453161" cy="1813206"/>
            <a:chOff x="9422296" y="66400"/>
            <a:chExt cx="2453161" cy="181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23CB5C2-FB7C-468E-8A28-4B80BE79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124E63-7E60-4D40-B8BB-0F84F38A3B02}"/>
                </a:ext>
              </a:extLst>
            </p:cNvPr>
            <p:cNvSpPr txBox="1"/>
            <p:nvPr/>
          </p:nvSpPr>
          <p:spPr>
            <a:xfrm>
              <a:off x="9498657" y="456623"/>
              <a:ext cx="237679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8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곶자왈</a:t>
              </a:r>
              <a:endParaRPr lang="en-US" altLang="ko-KR" sz="28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pPr algn="ctr"/>
              <a:r>
                <a:rPr lang="ja-JP" altLang="en-US" sz="2800" b="1" dirty="0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ＭＳ 明朝" panose="02020609040205080304" pitchFamily="17" charset="-128"/>
                  <a:cs typeface="Batang" panose="02030600000101010101" pitchFamily="18" charset="-127"/>
                </a:rPr>
                <a:t>コッチャワル</a:t>
              </a:r>
              <a:endParaRPr lang="ko-KR" altLang="en-US" sz="2800" b="1" dirty="0">
                <a:solidFill>
                  <a:srgbClr val="2F5597"/>
                </a:solidFill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65397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39D06C3D-BDF2-4DC5-BE3B-65959C9A60B9}"/>
              </a:ext>
            </a:extLst>
          </p:cNvPr>
          <p:cNvGrpSpPr/>
          <p:nvPr/>
        </p:nvGrpSpPr>
        <p:grpSpPr>
          <a:xfrm>
            <a:off x="9422296" y="66400"/>
            <a:ext cx="2453161" cy="1813206"/>
            <a:chOff x="9422296" y="66400"/>
            <a:chExt cx="2453161" cy="1813206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23CB5C2-FB7C-468E-8A28-4B80BE792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3124E63-7E60-4D40-B8BB-0F84F38A3B02}"/>
                </a:ext>
              </a:extLst>
            </p:cNvPr>
            <p:cNvSpPr txBox="1"/>
            <p:nvPr/>
          </p:nvSpPr>
          <p:spPr>
            <a:xfrm>
              <a:off x="9498658" y="712783"/>
              <a:ext cx="23767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ja-JP" sz="24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제주 허씨</a:t>
              </a:r>
              <a:endParaRPr lang="en-US" altLang="ja-JP" sz="24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</p:txBody>
        </p:sp>
      </p:grp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7F93ABE-361F-4318-B9C9-4CF5BC68E298}"/>
              </a:ext>
            </a:extLst>
          </p:cNvPr>
          <p:cNvSpPr txBox="1"/>
          <p:nvPr/>
        </p:nvSpPr>
        <p:spPr>
          <a:xfrm>
            <a:off x="-1" y="973003"/>
            <a:ext cx="91141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제주도에 가면 언제 </a:t>
            </a:r>
            <a:r>
              <a:rPr lang="ko-KR" altLang="en-US" sz="3600" kern="100" dirty="0" err="1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어디에서든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 제주 허씨를 만난다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본관이 제주인 허씨도 실재하지만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여기서 말하는 제주 허씨는 렌터카를 이용하는 외지인이다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600" b="1" kern="100" dirty="0">
              <a:solidFill>
                <a:srgbClr val="FF000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3BED9049-D207-4B5A-8822-E07BF9E46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9" t="17014" r="25389" b="20020"/>
          <a:stretch/>
        </p:blipFill>
        <p:spPr>
          <a:xfrm>
            <a:off x="7404920" y="2718925"/>
            <a:ext cx="4187475" cy="337420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14B4276-0810-4DE1-A132-D1F1DD038E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2787">
            <a:off x="4868197" y="3410773"/>
            <a:ext cx="2039266" cy="298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757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360DAB-AD96-408D-B1F1-C475D06314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36964" cy="71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971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8378DCB0-B628-4D9D-B2C0-38D736A971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9" r="28646" b="13431"/>
          <a:stretch/>
        </p:blipFill>
        <p:spPr>
          <a:xfrm>
            <a:off x="2469119" y="3766337"/>
            <a:ext cx="4077873" cy="292608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162E4F7-D87D-47DA-AACE-9A67B619FA7C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F6DABB2-BD5E-4161-A72A-53838010328F}"/>
              </a:ext>
            </a:extLst>
          </p:cNvPr>
          <p:cNvGrpSpPr/>
          <p:nvPr/>
        </p:nvGrpSpPr>
        <p:grpSpPr>
          <a:xfrm>
            <a:off x="8393596" y="-68"/>
            <a:ext cx="3606089" cy="2400368"/>
            <a:chOff x="9422296" y="66400"/>
            <a:chExt cx="2453161" cy="1813206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A055061-FB9B-4518-8A6F-08F863EB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FB25293-2941-41D2-89BC-4EEDEBF969E6}"/>
                </a:ext>
              </a:extLst>
            </p:cNvPr>
            <p:cNvSpPr txBox="1"/>
            <p:nvPr/>
          </p:nvSpPr>
          <p:spPr>
            <a:xfrm>
              <a:off x="9460476" y="659141"/>
              <a:ext cx="2376799" cy="627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위리안치</a:t>
              </a:r>
              <a:r>
                <a:rPr lang="en-US" altLang="ko-KR" sz="24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[</a:t>
              </a:r>
              <a:r>
                <a:rPr lang="ko-KR" altLang="en-US" sz="24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圍籬安置</a:t>
              </a:r>
              <a:r>
                <a:rPr lang="en-US" altLang="ko-KR" sz="24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]</a:t>
              </a:r>
              <a:endParaRPr lang="ko-KR" altLang="en-US" sz="24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pPr algn="ctr"/>
              <a:r>
                <a:rPr lang="ko-KR" altLang="en-US" sz="24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탱자나무</a:t>
              </a:r>
              <a:r>
                <a:rPr lang="ko-KR" altLang="en-US" sz="2400" b="1" dirty="0" err="1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Batang" panose="02030600000101010101" pitchFamily="18" charset="-127"/>
                  <a:cs typeface="Batang" panose="02030600000101010101" pitchFamily="18" charset="-127"/>
                </a:rPr>
                <a:t>（カラタチ</a:t>
              </a:r>
              <a:r>
                <a:rPr lang="ko-KR" altLang="en-US" sz="2400" b="1" dirty="0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Batang" panose="02030600000101010101" pitchFamily="18" charset="-127"/>
                  <a:cs typeface="Batang" panose="02030600000101010101" pitchFamily="18" charset="-127"/>
                </a:rPr>
                <a:t>）</a:t>
              </a:r>
            </a:p>
          </p:txBody>
        </p:sp>
      </p:grp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29532B9-7C3D-40C2-A700-F76AAF0E3CCA}"/>
              </a:ext>
            </a:extLst>
          </p:cNvPr>
          <p:cNvSpPr txBox="1"/>
          <p:nvPr/>
        </p:nvSpPr>
        <p:spPr>
          <a:xfrm>
            <a:off x="65009" y="1803899"/>
            <a:ext cx="91141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예전에</a:t>
            </a:r>
            <a:r>
              <a:rPr lang="en-US" altLang="ko-KR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죄인을 귀양살이하는 곳에서 달아나지 못하도록 </a:t>
            </a:r>
            <a:r>
              <a:rPr lang="ko-KR" altLang="en-US" sz="3600" kern="100" dirty="0">
                <a:solidFill>
                  <a:srgbClr val="FF000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가시</a:t>
            </a:r>
            <a:r>
              <a:rPr lang="ko-KR" altLang="en-US" sz="3600" kern="100" dirty="0"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로 울타리를 만들고 그 안에 가두어 두는 일을 이르던 말</a:t>
            </a:r>
            <a:endParaRPr lang="ja-JP" altLang="ja-JP" sz="3600" b="1" kern="100" dirty="0">
              <a:solidFill>
                <a:srgbClr val="FF000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1E49E796-63B2-4D4B-B06A-719DBD999123}"/>
              </a:ext>
            </a:extLst>
          </p:cNvPr>
          <p:cNvGrpSpPr/>
          <p:nvPr/>
        </p:nvGrpSpPr>
        <p:grpSpPr>
          <a:xfrm>
            <a:off x="316543" y="1142241"/>
            <a:ext cx="3339734" cy="773239"/>
            <a:chOff x="640080" y="1317871"/>
            <a:chExt cx="3339734" cy="773239"/>
          </a:xfrm>
        </p:grpSpPr>
        <p:pic>
          <p:nvPicPr>
            <p:cNvPr id="9" name="グラフィックス 8">
              <a:extLst>
                <a:ext uri="{FF2B5EF4-FFF2-40B4-BE49-F238E27FC236}">
                  <a16:creationId xmlns:a16="http://schemas.microsoft.com/office/drawing/2014/main" id="{E59F986F-C44C-45C3-A150-D3FA4E3501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080" y="1317871"/>
              <a:ext cx="3339734" cy="773239"/>
            </a:xfrm>
            <a:prstGeom prst="rect">
              <a:avLst/>
            </a:prstGeom>
          </p:spPr>
        </p:pic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EF9A83B-0E32-4A0E-AB58-284AF24C3D0D}"/>
                </a:ext>
              </a:extLst>
            </p:cNvPr>
            <p:cNvSpPr txBox="1"/>
            <p:nvPr/>
          </p:nvSpPr>
          <p:spPr>
            <a:xfrm>
              <a:off x="888900" y="1445987"/>
              <a:ext cx="28420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err="1">
                  <a:solidFill>
                    <a:srgbClr val="2F5597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  <a:cs typeface="Batang" panose="02030600000101010101" pitchFamily="18" charset="-127"/>
                </a:rPr>
                <a:t>위리안치</a:t>
              </a:r>
              <a:r>
                <a:rPr lang="en-US" altLang="ko-KR" sz="2400" b="1" dirty="0">
                  <a:solidFill>
                    <a:srgbClr val="2F5597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  <a:cs typeface="Batang" panose="02030600000101010101" pitchFamily="18" charset="-127"/>
                </a:rPr>
                <a:t>[</a:t>
              </a:r>
              <a:r>
                <a:rPr lang="ko-KR" altLang="en-US" sz="2400" b="1" dirty="0">
                  <a:solidFill>
                    <a:srgbClr val="2F5597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  <a:cs typeface="Batang" panose="02030600000101010101" pitchFamily="18" charset="-127"/>
                </a:rPr>
                <a:t>圍籬安置</a:t>
              </a:r>
              <a:r>
                <a:rPr lang="en-US" altLang="ko-KR" sz="2400" b="1" dirty="0">
                  <a:solidFill>
                    <a:srgbClr val="2F5597"/>
                  </a:solidFill>
                  <a:effectLst/>
                  <a:latin typeface="Batang" panose="02030600000101010101" pitchFamily="18" charset="-127"/>
                  <a:ea typeface="Batang" panose="02030600000101010101" pitchFamily="18" charset="-127"/>
                  <a:cs typeface="Batang" panose="02030600000101010101" pitchFamily="18" charset="-127"/>
                </a:rPr>
                <a:t>]</a:t>
              </a:r>
              <a:endParaRPr lang="ko-KR" altLang="en-US" sz="2400" b="1" dirty="0">
                <a:solidFill>
                  <a:srgbClr val="2F5597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endParaRPr>
            </a:p>
          </p:txBody>
        </p:sp>
      </p:grp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749C57A7-91AF-4C78-A054-AEB8CC97AB8D}"/>
              </a:ext>
            </a:extLst>
          </p:cNvPr>
          <p:cNvGrpSpPr/>
          <p:nvPr/>
        </p:nvGrpSpPr>
        <p:grpSpPr>
          <a:xfrm>
            <a:off x="316543" y="3674453"/>
            <a:ext cx="3339734" cy="773239"/>
            <a:chOff x="640080" y="1317871"/>
            <a:chExt cx="3339734" cy="773239"/>
          </a:xfrm>
        </p:grpSpPr>
        <p:pic>
          <p:nvPicPr>
            <p:cNvPr id="13" name="グラフィックス 12">
              <a:extLst>
                <a:ext uri="{FF2B5EF4-FFF2-40B4-BE49-F238E27FC236}">
                  <a16:creationId xmlns:a16="http://schemas.microsoft.com/office/drawing/2014/main" id="{9F6D71A1-9670-4525-839F-429004A83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40080" y="1317871"/>
              <a:ext cx="3339734" cy="773239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7E39FCF2-DC2E-4FC5-9023-F0577B7E8F81}"/>
                </a:ext>
              </a:extLst>
            </p:cNvPr>
            <p:cNvSpPr txBox="1"/>
            <p:nvPr/>
          </p:nvSpPr>
          <p:spPr>
            <a:xfrm>
              <a:off x="867360" y="1433082"/>
              <a:ext cx="30909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탱자나무</a:t>
              </a:r>
              <a:r>
                <a:rPr lang="ko-KR" altLang="en-US" sz="2400" b="1" dirty="0" err="1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Batang" panose="02030600000101010101" pitchFamily="18" charset="-127"/>
                  <a:cs typeface="Batang" panose="02030600000101010101" pitchFamily="18" charset="-127"/>
                </a:rPr>
                <a:t>（カラタチ</a:t>
              </a:r>
              <a:r>
                <a:rPr lang="ko-KR" altLang="en-US" sz="2400" b="1" dirty="0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Batang" panose="02030600000101010101" pitchFamily="18" charset="-127"/>
                  <a:cs typeface="Batang" panose="02030600000101010101" pitchFamily="18" charset="-127"/>
                </a:rPr>
                <a:t>）</a:t>
              </a:r>
            </a:p>
          </p:txBody>
        </p:sp>
      </p:grpSp>
      <p:pic>
        <p:nvPicPr>
          <p:cNvPr id="18" name="図 17">
            <a:extLst>
              <a:ext uri="{FF2B5EF4-FFF2-40B4-BE49-F238E27FC236}">
                <a16:creationId xmlns:a16="http://schemas.microsoft.com/office/drawing/2014/main" id="{1F9292B5-EE26-4541-B3AC-78B747014D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3" b="13262"/>
          <a:stretch/>
        </p:blipFill>
        <p:spPr>
          <a:xfrm>
            <a:off x="7318771" y="3429000"/>
            <a:ext cx="4808220" cy="331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1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5162E4F7-D87D-47DA-AACE-9A67B619FA7C}"/>
              </a:ext>
            </a:extLst>
          </p:cNvPr>
          <p:cNvSpPr/>
          <p:nvPr/>
        </p:nvSpPr>
        <p:spPr>
          <a:xfrm>
            <a:off x="316543" y="79942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済州島キーワード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32130A9-21CE-4E04-B244-6A1BE7F4D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57" y="1085851"/>
            <a:ext cx="7649931" cy="5692207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3F6DABB2-BD5E-4161-A72A-53838010328F}"/>
              </a:ext>
            </a:extLst>
          </p:cNvPr>
          <p:cNvGrpSpPr/>
          <p:nvPr/>
        </p:nvGrpSpPr>
        <p:grpSpPr>
          <a:xfrm>
            <a:off x="8393596" y="-68"/>
            <a:ext cx="3606089" cy="2400368"/>
            <a:chOff x="9422296" y="66400"/>
            <a:chExt cx="2453161" cy="1813206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DA055061-FB9B-4518-8A6F-08F863EB3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EFB25293-2941-41D2-89BC-4EEDEBF969E6}"/>
                </a:ext>
              </a:extLst>
            </p:cNvPr>
            <p:cNvSpPr txBox="1"/>
            <p:nvPr/>
          </p:nvSpPr>
          <p:spPr>
            <a:xfrm>
              <a:off x="9460476" y="659141"/>
              <a:ext cx="2376799" cy="627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위리안치</a:t>
              </a:r>
              <a:r>
                <a:rPr lang="en-US" altLang="ko-KR" sz="24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[</a:t>
              </a:r>
              <a:r>
                <a:rPr lang="ko-KR" altLang="en-US" sz="24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圍籬安置</a:t>
              </a:r>
              <a:r>
                <a:rPr lang="en-US" altLang="ko-KR" sz="24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]</a:t>
              </a:r>
              <a:endParaRPr lang="ko-KR" altLang="en-US" sz="24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pPr algn="ctr"/>
              <a:r>
                <a:rPr lang="ko-KR" altLang="en-US" sz="24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탱자나무</a:t>
              </a:r>
              <a:r>
                <a:rPr lang="ko-KR" altLang="en-US" sz="2400" b="1" dirty="0" err="1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Batang" panose="02030600000101010101" pitchFamily="18" charset="-127"/>
                  <a:cs typeface="Batang" panose="02030600000101010101" pitchFamily="18" charset="-127"/>
                </a:rPr>
                <a:t>（カラタチ</a:t>
              </a:r>
              <a:r>
                <a:rPr lang="ko-KR" altLang="en-US" sz="2400" b="1" dirty="0">
                  <a:solidFill>
                    <a:srgbClr val="2F5597"/>
                  </a:solidFill>
                  <a:effectLst/>
                  <a:latin typeface="ＭＳ 明朝" panose="02020609040205080304" pitchFamily="17" charset="-128"/>
                  <a:ea typeface="Batang" panose="02030600000101010101" pitchFamily="18" charset="-127"/>
                  <a:cs typeface="Batang" panose="02030600000101010101" pitchFamily="18" charset="-127"/>
                </a:rPr>
                <a:t>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477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DFF89658-3BDB-4F15-988C-AA35F1F47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15617"/>
            <a:ext cx="10872547" cy="6062441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365910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정난주</a:t>
            </a: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丁蘭珠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279585E6-665B-4013-9788-A35DE21E8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0956" y="-19877"/>
            <a:ext cx="2620617" cy="1962934"/>
          </a:xfrm>
          <a:prstGeom prst="rect">
            <a:avLst/>
          </a:prstGeom>
        </p:spPr>
      </p:pic>
      <p:sp>
        <p:nvSpPr>
          <p:cNvPr id="24" name="四角形: 角を丸くする 23">
            <a:extLst>
              <a:ext uri="{FF2B5EF4-FFF2-40B4-BE49-F238E27FC236}">
                <a16:creationId xmlns:a16="http://schemas.microsoft.com/office/drawing/2014/main" id="{36BE4C41-B2EE-4700-92FB-982EE4367C11}"/>
              </a:ext>
            </a:extLst>
          </p:cNvPr>
          <p:cNvSpPr/>
          <p:nvPr/>
        </p:nvSpPr>
        <p:spPr>
          <a:xfrm>
            <a:off x="9831871" y="1620035"/>
            <a:ext cx="2325756" cy="646043"/>
          </a:xfrm>
          <a:prstGeom prst="round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다산 기념관</a:t>
            </a:r>
            <a:endParaRPr kumimoji="1" lang="ja-JP" alt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6" name="図 25">
            <a:extLst>
              <a:ext uri="{FF2B5EF4-FFF2-40B4-BE49-F238E27FC236}">
                <a16:creationId xmlns:a16="http://schemas.microsoft.com/office/drawing/2014/main" id="{8FB96D0F-E5AD-4E5B-8065-B03C0FAC0E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402" y="2311381"/>
            <a:ext cx="1800225" cy="2543175"/>
          </a:xfrm>
          <a:prstGeom prst="rect">
            <a:avLst/>
          </a:prstGeom>
        </p:spPr>
      </p:pic>
      <p:sp>
        <p:nvSpPr>
          <p:cNvPr id="27" name="四角形: 角を丸くする 26">
            <a:extLst>
              <a:ext uri="{FF2B5EF4-FFF2-40B4-BE49-F238E27FC236}">
                <a16:creationId xmlns:a16="http://schemas.microsoft.com/office/drawing/2014/main" id="{A546D664-ED65-4DC0-B6AB-3455233DA22A}"/>
              </a:ext>
            </a:extLst>
          </p:cNvPr>
          <p:cNvSpPr/>
          <p:nvPr/>
        </p:nvSpPr>
        <p:spPr>
          <a:xfrm>
            <a:off x="7553740" y="2266078"/>
            <a:ext cx="2803662" cy="646043"/>
          </a:xfrm>
          <a:prstGeom prst="roundRect">
            <a:avLst/>
          </a:prstGeom>
          <a:solidFill>
            <a:srgbClr val="E9EB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i="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자산어보</a:t>
            </a:r>
            <a:r>
              <a:rPr lang="en-US" altLang="ko-KR" sz="24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[</a:t>
            </a:r>
            <a:r>
              <a:rPr lang="ko-KR" altLang="en-US" sz="24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玆山魚譜</a:t>
            </a:r>
            <a:r>
              <a:rPr lang="en-US" altLang="ko-KR" sz="2400" b="1" i="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]</a:t>
            </a:r>
            <a:endParaRPr kumimoji="1" lang="ja-JP" alt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9012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365910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정난주</a:t>
            </a: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丁蘭珠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CC9C82A-FE91-4560-AE3F-93AAA98897A8}"/>
              </a:ext>
            </a:extLst>
          </p:cNvPr>
          <p:cNvSpPr txBox="1"/>
          <p:nvPr/>
        </p:nvSpPr>
        <p:spPr>
          <a:xfrm>
            <a:off x="316542" y="1119187"/>
            <a:ext cx="1132217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남편인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황사영은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 1775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년에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태어나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 17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세에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복시에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장원급제하여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정조대왕으로부터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칭찬과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학비를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받은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영특한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인재였으나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천주교를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신앙함으로써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현세적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명리에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등을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돌렸어요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 1801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년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신유박해가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일어나자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정난주와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그녀의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갓난아들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시어머니가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피신하였고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남편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황사영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또한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충복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제천으로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피신을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가게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되었고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,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황사영은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신유박해의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실태와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대책방안을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적은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편지를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북경에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있던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프랑스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주교에게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보내려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시도하였으나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사실이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발각되어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처형당하고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모든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가족은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유배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보내지게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 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되었어요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92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ABD0D8D-0990-4CFB-B4B7-40B08E917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87" y="834887"/>
            <a:ext cx="11033225" cy="5896527"/>
          </a:xfrm>
        </p:spPr>
      </p:pic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20D71BC3-87C1-4A57-B9B3-C019765ABDE8}"/>
              </a:ext>
            </a:extLst>
          </p:cNvPr>
          <p:cNvSpPr/>
          <p:nvPr/>
        </p:nvSpPr>
        <p:spPr>
          <a:xfrm>
            <a:off x="316543" y="70003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고통의 길 </a:t>
            </a: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정난주길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58937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7C97C74-BB2F-4050-B68B-6E498ED32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239"/>
            <a:ext cx="12192000" cy="6175761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48F8BFAB-A2EB-42F7-9AC8-1B5BADB78FCF}"/>
              </a:ext>
            </a:extLst>
          </p:cNvPr>
          <p:cNvSpPr/>
          <p:nvPr/>
        </p:nvSpPr>
        <p:spPr>
          <a:xfrm>
            <a:off x="316543" y="70003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고통의 길 </a:t>
            </a: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정난주길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107917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4423D1D-331D-4252-8034-3DDF28C20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6458" y="1945994"/>
            <a:ext cx="4724400" cy="314960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0756953-929F-4DB7-837B-ECAB43C72BF1}"/>
              </a:ext>
            </a:extLst>
          </p:cNvPr>
          <p:cNvSpPr/>
          <p:nvPr/>
        </p:nvSpPr>
        <p:spPr>
          <a:xfrm>
            <a:off x="316543" y="70003"/>
            <a:ext cx="4305153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고통의 길 </a:t>
            </a: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정난주길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0913895D-0188-4467-84BE-3C916694051B}"/>
              </a:ext>
            </a:extLst>
          </p:cNvPr>
          <p:cNvGrpSpPr/>
          <p:nvPr/>
        </p:nvGrpSpPr>
        <p:grpSpPr>
          <a:xfrm>
            <a:off x="9422296" y="66400"/>
            <a:ext cx="2453161" cy="1813206"/>
            <a:chOff x="9422296" y="66400"/>
            <a:chExt cx="2453161" cy="1813206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DC49BD4-2BF7-44E4-964E-95CEA40A5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2296" y="66400"/>
              <a:ext cx="2453161" cy="1813206"/>
            </a:xfrm>
            <a:prstGeom prst="rect">
              <a:avLst/>
            </a:prstGeom>
          </p:spPr>
        </p:pic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F9440CEE-9BFF-4A26-B1EA-4BC95CF5E747}"/>
                </a:ext>
              </a:extLst>
            </p:cNvPr>
            <p:cNvSpPr txBox="1"/>
            <p:nvPr/>
          </p:nvSpPr>
          <p:spPr>
            <a:xfrm>
              <a:off x="9498658" y="564193"/>
              <a:ext cx="23767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인성리</a:t>
              </a:r>
              <a:r>
                <a:rPr lang="ko-KR" altLang="en-US" sz="24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 </a:t>
              </a:r>
              <a:r>
                <a:rPr lang="ko-KR" altLang="en-US" sz="2400" b="1" dirty="0" err="1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방사탑</a:t>
              </a:r>
              <a:endParaRPr lang="en-US" altLang="ko-KR" sz="24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  <a:p>
              <a:pPr algn="ctr"/>
              <a:r>
                <a:rPr lang="ko-KR" altLang="en-US" sz="2400" b="1" dirty="0">
                  <a:solidFill>
                    <a:srgbClr val="2F5597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仁城里防邪塔</a:t>
              </a:r>
              <a:endParaRPr lang="en-US" altLang="ja-JP" sz="2400" b="1" dirty="0">
                <a:solidFill>
                  <a:srgbClr val="2F5597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815DC7F-AC5A-43DC-9202-1E2FC9F5D3EB}"/>
              </a:ext>
            </a:extLst>
          </p:cNvPr>
          <p:cNvSpPr txBox="1"/>
          <p:nvPr/>
        </p:nvSpPr>
        <p:spPr>
          <a:xfrm>
            <a:off x="133662" y="979691"/>
            <a:ext cx="9021768" cy="2528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3800"/>
              </a:lnSpc>
            </a:pPr>
            <a:r>
              <a:rPr lang="ko-KR" altLang="en-US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마을의 어느 한 방위에 불길한 징조가 </a:t>
            </a:r>
            <a:r>
              <a:rPr lang="ko-KR" altLang="en-US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보인다거나</a:t>
            </a:r>
            <a:r>
              <a:rPr lang="ko-KR" altLang="en-US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 어느 한 지형의 기가 허한 곳에 마을 공동으로 쌓아 올린 돌탑으로</a:t>
            </a:r>
            <a:r>
              <a:rPr lang="en-US" altLang="ko-KR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, </a:t>
            </a:r>
            <a:r>
              <a:rPr lang="ko-KR" altLang="en-US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부정과 악의 출입을 막아 마을을 편안하게 하고자 하는 신앙 대상물이다</a:t>
            </a:r>
            <a:r>
              <a:rPr lang="en-US" altLang="ko-KR" sz="3600" kern="100" dirty="0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.</a:t>
            </a:r>
            <a:endParaRPr lang="ja-JP" altLang="ja-JP" sz="3600" kern="100" dirty="0">
              <a:effectLst/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7E55BC2-0B9B-44E0-ABFB-8126996F04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2" y="3544740"/>
            <a:ext cx="4724400" cy="310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56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838F217B-381B-4990-A4B0-32F0DF3CD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" y="802391"/>
            <a:ext cx="9387972" cy="6135122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1B2BED8D-B53A-4B50-BB09-A3FAA8C7E4FB}"/>
              </a:ext>
            </a:extLst>
          </p:cNvPr>
          <p:cNvSpPr/>
          <p:nvPr/>
        </p:nvSpPr>
        <p:spPr>
          <a:xfrm>
            <a:off x="316543" y="79942"/>
            <a:ext cx="265525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성안우배길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F59D638-FBCA-47DC-B29C-6DCCFB6B934C}"/>
              </a:ext>
            </a:extLst>
          </p:cNvPr>
          <p:cNvSpPr txBox="1"/>
          <p:nvPr/>
        </p:nvSpPr>
        <p:spPr>
          <a:xfrm>
            <a:off x="9312816" y="1291509"/>
            <a:ext cx="265525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80"/>
              </a:lnSpc>
            </a:pPr>
            <a:r>
              <a:rPr kumimoji="1"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①</a:t>
            </a:r>
            <a:r>
              <a:rPr kumimoji="1" lang="ko-KR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목관아</a:t>
            </a:r>
            <a:endParaRPr kumimoji="1"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kumimoji="1"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②</a:t>
            </a:r>
            <a:r>
              <a:rPr kumimoji="1" lang="ko-KR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이익</a:t>
            </a:r>
            <a:endParaRPr kumimoji="1"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③</a:t>
            </a:r>
            <a:r>
              <a:rPr lang="ko-KR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이승훈</a:t>
            </a:r>
            <a:endParaRPr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kumimoji="1"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④</a:t>
            </a:r>
            <a:r>
              <a:rPr kumimoji="1" lang="ko-KR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광해군</a:t>
            </a:r>
            <a:endParaRPr kumimoji="1"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⑤</a:t>
            </a:r>
            <a:r>
              <a:rPr lang="ko-KR" altLang="en-US" sz="2400" dirty="0" err="1">
                <a:latin typeface="Batang" panose="02030600000101010101" pitchFamily="18" charset="-127"/>
                <a:ea typeface="Batang" panose="02030600000101010101" pitchFamily="18" charset="-127"/>
              </a:rPr>
              <a:t>정병조</a:t>
            </a:r>
            <a:endParaRPr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⑥</a:t>
            </a:r>
            <a:r>
              <a:rPr kumimoji="1" lang="ko-KR" altLang="en-US" sz="2400" dirty="0" err="1">
                <a:latin typeface="Batang" panose="02030600000101010101" pitchFamily="18" charset="-127"/>
                <a:ea typeface="Batang" panose="02030600000101010101" pitchFamily="18" charset="-127"/>
              </a:rPr>
              <a:t>오현단</a:t>
            </a:r>
            <a:endParaRPr kumimoji="1"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⑦</a:t>
            </a:r>
            <a:r>
              <a:rPr lang="ko-KR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김정</a:t>
            </a:r>
            <a:endParaRPr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⑧</a:t>
            </a:r>
            <a:r>
              <a:rPr kumimoji="1" lang="ko-KR" altLang="en-US" sz="2400" dirty="0" err="1">
                <a:latin typeface="Batang" panose="02030600000101010101" pitchFamily="18" charset="-127"/>
                <a:ea typeface="Batang" panose="02030600000101010101" pitchFamily="18" charset="-127"/>
              </a:rPr>
              <a:t>이세직</a:t>
            </a:r>
            <a:endParaRPr kumimoji="1"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⑨</a:t>
            </a:r>
            <a:r>
              <a:rPr lang="ko-KR" altLang="en-US" sz="2400" dirty="0" err="1">
                <a:latin typeface="Batang" panose="02030600000101010101" pitchFamily="18" charset="-127"/>
                <a:ea typeface="Batang" panose="02030600000101010101" pitchFamily="18" charset="-127"/>
              </a:rPr>
              <a:t>서주보</a:t>
            </a:r>
            <a:endParaRPr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⑩</a:t>
            </a:r>
            <a:r>
              <a:rPr lang="ko-KR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김윤식 </a:t>
            </a:r>
            <a:r>
              <a:rPr lang="en-US" altLang="ko-KR" sz="2400" dirty="0">
                <a:latin typeface="Batang" panose="02030600000101010101" pitchFamily="18" charset="-127"/>
                <a:ea typeface="Batang" panose="02030600000101010101" pitchFamily="18" charset="-127"/>
              </a:rPr>
              <a:t>/ </a:t>
            </a:r>
            <a:r>
              <a:rPr lang="ko-KR" altLang="en-US" sz="2400" dirty="0" err="1">
                <a:latin typeface="Batang" panose="02030600000101010101" pitchFamily="18" charset="-127"/>
                <a:ea typeface="Batang" panose="02030600000101010101" pitchFamily="18" charset="-127"/>
              </a:rPr>
              <a:t>이승오</a:t>
            </a:r>
            <a:endParaRPr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⑪</a:t>
            </a:r>
            <a:r>
              <a:rPr lang="ko-KR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최익현</a:t>
            </a:r>
            <a:endParaRPr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kumimoji="1"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⑫</a:t>
            </a:r>
            <a:r>
              <a:rPr kumimoji="1" lang="ko-KR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송시열</a:t>
            </a:r>
            <a:endParaRPr kumimoji="1"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  <a:p>
            <a:pPr>
              <a:lnSpc>
                <a:spcPts val="2880"/>
              </a:lnSpc>
            </a:pPr>
            <a:r>
              <a:rPr kumimoji="1" lang="ja-JP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⑬</a:t>
            </a:r>
            <a:r>
              <a:rPr kumimoji="1" lang="ko-KR" altLang="en-US" sz="2400" dirty="0" err="1">
                <a:latin typeface="Batang" panose="02030600000101010101" pitchFamily="18" charset="-127"/>
                <a:ea typeface="Batang" panose="02030600000101010101" pitchFamily="18" charset="-127"/>
              </a:rPr>
              <a:t>김진구</a:t>
            </a:r>
            <a:r>
              <a:rPr kumimoji="1" lang="ko-KR" altLang="en-US" sz="24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kumimoji="1" lang="en-US" altLang="ko-KR" sz="2400" dirty="0">
                <a:latin typeface="Batang" panose="02030600000101010101" pitchFamily="18" charset="-127"/>
                <a:ea typeface="Batang" panose="02030600000101010101" pitchFamily="18" charset="-127"/>
              </a:rPr>
              <a:t>/ </a:t>
            </a:r>
            <a:r>
              <a:rPr kumimoji="1" lang="ko-KR" altLang="en-US" sz="2400" dirty="0" err="1">
                <a:latin typeface="Batang" panose="02030600000101010101" pitchFamily="18" charset="-127"/>
                <a:ea typeface="Batang" panose="02030600000101010101" pitchFamily="18" charset="-127"/>
              </a:rPr>
              <a:t>김춘택</a:t>
            </a:r>
            <a:endParaRPr kumimoji="1" lang="en-US" altLang="ko-KR" sz="24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grpSp>
        <p:nvGrpSpPr>
          <p:cNvPr id="12" name="グループ化 11">
            <a:extLst>
              <a:ext uri="{FF2B5EF4-FFF2-40B4-BE49-F238E27FC236}">
                <a16:creationId xmlns:a16="http://schemas.microsoft.com/office/drawing/2014/main" id="{0C4C1603-784E-4AE4-8993-1CBA119D9C55}"/>
              </a:ext>
            </a:extLst>
          </p:cNvPr>
          <p:cNvGrpSpPr/>
          <p:nvPr/>
        </p:nvGrpSpPr>
        <p:grpSpPr>
          <a:xfrm>
            <a:off x="8198690" y="-144572"/>
            <a:ext cx="3769382" cy="1634832"/>
            <a:chOff x="7753350" y="5463711"/>
            <a:chExt cx="3962400" cy="1671843"/>
          </a:xfrm>
        </p:grpSpPr>
        <p:pic>
          <p:nvPicPr>
            <p:cNvPr id="13" name="グラフィックス 12">
              <a:extLst>
                <a:ext uri="{FF2B5EF4-FFF2-40B4-BE49-F238E27FC236}">
                  <a16:creationId xmlns:a16="http://schemas.microsoft.com/office/drawing/2014/main" id="{FE362D5C-7C76-465D-BE86-8EC2CCF00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3350" y="5463711"/>
              <a:ext cx="3962400" cy="1671843"/>
            </a:xfrm>
            <a:prstGeom prst="rect">
              <a:avLst/>
            </a:prstGeom>
          </p:spPr>
        </p:pic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DD6B81DC-56A0-468B-9863-2DA08D301EDD}"/>
                </a:ext>
              </a:extLst>
            </p:cNvPr>
            <p:cNvSpPr txBox="1"/>
            <p:nvPr/>
          </p:nvSpPr>
          <p:spPr>
            <a:xfrm>
              <a:off x="8214079" y="5969250"/>
              <a:ext cx="3055401" cy="4091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material 1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の</a:t>
              </a:r>
              <a:r>
                <a:rPr lang="en-US" altLang="ja-JP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44</a:t>
              </a:r>
              <a:r>
                <a:rPr kumimoji="1" lang="ja-JP" altLang="en-US" sz="2000" b="1" dirty="0">
                  <a:solidFill>
                    <a:schemeClr val="accent1">
                      <a:lumMod val="75000"/>
                    </a:schemeClr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ページ</a:t>
              </a: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C57E59FC-2ACA-45EB-A76A-7CA23E939E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9854" y="5294879"/>
            <a:ext cx="1116965" cy="760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388B6B2-6029-435A-A408-2F1A9D91CF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346" y="4457769"/>
            <a:ext cx="1020445" cy="76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AE706C3-02CF-410E-850F-315F336966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671" y="2676525"/>
            <a:ext cx="1104900" cy="75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0549D34-ECB6-47DC-9192-F0EF14ADEF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893782"/>
            <a:ext cx="1024890" cy="8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55133C0-2F1F-45F3-8E68-2750A17757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929" y="4183103"/>
            <a:ext cx="916305" cy="6870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469D0EC8-79A3-4EFF-8BBC-005231416E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023" y="5158242"/>
            <a:ext cx="920750" cy="1409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B019E1B-FB2B-4F65-A6B2-9BBA6092C4A8}"/>
              </a:ext>
            </a:extLst>
          </p:cNvPr>
          <p:cNvSpPr/>
          <p:nvPr/>
        </p:nvSpPr>
        <p:spPr>
          <a:xfrm>
            <a:off x="7448850" y="5846111"/>
            <a:ext cx="1020444" cy="5461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sz="1200" b="1" kern="0">
                <a:solidFill>
                  <a:srgbClr val="00206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검양옻나무</a:t>
            </a:r>
            <a:endParaRPr lang="ja-JP" sz="1200" kern="10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pPr algn="ctr"/>
            <a:r>
              <a:rPr lang="ja-JP" sz="1050" kern="100">
                <a:solidFill>
                  <a:srgbClr val="0070C0"/>
                </a:solidFill>
                <a:effectLst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ハゼノキ</a:t>
            </a:r>
            <a:endParaRPr lang="ja-JP" sz="1200" kern="100">
              <a:effectLst/>
              <a:ea typeface="游明朝" panose="02020400000000000000" pitchFamily="18" charset="-128"/>
              <a:cs typeface="Times New Roman" panose="02020603050405020304" pitchFamily="18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50E65BE-E0BA-4B2A-B453-8FF2854840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979" y="6001385"/>
            <a:ext cx="1285240" cy="856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39BAD00-B67C-4780-8B91-AEBAF63452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398" y="4372380"/>
            <a:ext cx="913130" cy="6800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70916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B4EE242-3EA0-4822-AE0D-3D56126F6970}"/>
              </a:ext>
            </a:extLst>
          </p:cNvPr>
          <p:cNvSpPr/>
          <p:nvPr/>
        </p:nvSpPr>
        <p:spPr>
          <a:xfrm>
            <a:off x="316543" y="18281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갈옷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55BF5FDA-8149-43C9-B60E-DD43EBE6B7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" t="12806" r="5717" b="10394"/>
          <a:stretch/>
        </p:blipFill>
        <p:spPr>
          <a:xfrm>
            <a:off x="6606540" y="2011680"/>
            <a:ext cx="4271010" cy="36576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94909D4-D223-4A1E-B4C4-F9666C92F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2483296"/>
            <a:ext cx="4050030" cy="303440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B310AB3-76CB-485D-AFDA-8CA7F7F1EF55}"/>
              </a:ext>
            </a:extLst>
          </p:cNvPr>
          <p:cNvSpPr txBox="1"/>
          <p:nvPr/>
        </p:nvSpPr>
        <p:spPr>
          <a:xfrm>
            <a:off x="316543" y="1188720"/>
            <a:ext cx="8732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ja-JP" sz="4000" b="1" kern="100" dirty="0">
                <a:solidFill>
                  <a:srgbClr val="0070C0"/>
                </a:solidFill>
                <a:effectLst/>
                <a:latin typeface="Batang" panose="02030600000101010101" pitchFamily="18" charset="-127"/>
                <a:ea typeface="Batang" panose="02030600000101010101" pitchFamily="18" charset="-127"/>
                <a:cs typeface="Batang" panose="02030600000101010101" pitchFamily="18" charset="-127"/>
              </a:rPr>
              <a:t>풋감의 떫은 물을 짜내어 색을 낸 옷</a:t>
            </a:r>
            <a:endParaRPr lang="ja-JP" altLang="ja-JP" sz="4000" b="1" kern="100" dirty="0">
              <a:solidFill>
                <a:srgbClr val="0070C0"/>
              </a:solidFill>
              <a:effectLst/>
              <a:latin typeface="Batang" panose="02030600000101010101" pitchFamily="18" charset="-127"/>
              <a:ea typeface="Batang" panose="02030600000101010101" pitchFamily="18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460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B4EE242-3EA0-4822-AE0D-3D56126F6970}"/>
              </a:ext>
            </a:extLst>
          </p:cNvPr>
          <p:cNvSpPr/>
          <p:nvPr/>
        </p:nvSpPr>
        <p:spPr>
          <a:xfrm>
            <a:off x="316543" y="18281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갈옷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" name="オンライン メディア 1" title="저지문화예술인마을_몽생이 대표 양순자">
            <a:hlinkClick r:id="" action="ppaction://media"/>
            <a:extLst>
              <a:ext uri="{FF2B5EF4-FFF2-40B4-BE49-F238E27FC236}">
                <a16:creationId xmlns:a16="http://schemas.microsoft.com/office/drawing/2014/main" id="{EDF3AFD7-94FE-4847-B4F2-7F2C3EF0235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38676" y="1051560"/>
            <a:ext cx="9953324" cy="562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4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5882238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済州島を表現した文人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6A05E9-532F-456E-996C-58C713940672}"/>
              </a:ext>
            </a:extLst>
          </p:cNvPr>
          <p:cNvSpPr txBox="1"/>
          <p:nvPr/>
        </p:nvSpPr>
        <p:spPr>
          <a:xfrm>
            <a:off x="-146036" y="2704443"/>
            <a:ext cx="3585606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800"/>
              </a:lnSpc>
            </a:pPr>
            <a:r>
              <a:rPr lang="ko-KR" altLang="ja-JP" sz="36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《</a:t>
            </a:r>
            <a:r>
              <a:rPr lang="ko-KR" altLang="ja-JP" sz="36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탐라십경도</a:t>
            </a:r>
            <a:r>
              <a:rPr lang="ko-KR" altLang="ja-JP" sz="36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》</a:t>
            </a:r>
            <a:endParaRPr lang="ko-KR" altLang="en-US" sz="3600" kern="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Batang" panose="02030600000101010101" pitchFamily="18" charset="-127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EFA1C13-4EE5-4BD8-8F14-4505FAD28C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6" y="3402232"/>
            <a:ext cx="3336608" cy="3453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94D68ED-4BB2-44B6-8937-1FE40D07BF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53" y="3680929"/>
            <a:ext cx="4830295" cy="289562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C09A53-7382-4EE9-A311-3F6068588C4C}"/>
              </a:ext>
            </a:extLst>
          </p:cNvPr>
          <p:cNvSpPr txBox="1"/>
          <p:nvPr/>
        </p:nvSpPr>
        <p:spPr>
          <a:xfrm>
            <a:off x="3489941" y="3215560"/>
            <a:ext cx="4540102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800"/>
              </a:lnSpc>
            </a:pPr>
            <a:r>
              <a:rPr lang="ko-KR" altLang="ja-JP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《</a:t>
            </a:r>
            <a:r>
              <a:rPr lang="ko-KR" altLang="ja-JP" sz="3600" kern="100" dirty="0" err="1"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지영록</a:t>
            </a:r>
            <a:r>
              <a:rPr lang="en-US" altLang="ja-JP" sz="3600" kern="100" dirty="0">
                <a:effectLst/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[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知瀛錄</a:t>
            </a:r>
            <a:r>
              <a:rPr lang="en-US" altLang="ja-JP" sz="3600" kern="100" dirty="0">
                <a:effectLst/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]</a:t>
            </a:r>
            <a:r>
              <a:rPr lang="ko-KR" altLang="ja-JP" sz="3600" kern="100" dirty="0">
                <a:effectLst/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》</a:t>
            </a:r>
            <a:endParaRPr kumimoji="1" lang="ja-JP" alt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9F884C-76A5-4C8F-B8FA-AC428163D78C}"/>
              </a:ext>
            </a:extLst>
          </p:cNvPr>
          <p:cNvSpPr txBox="1"/>
          <p:nvPr/>
        </p:nvSpPr>
        <p:spPr>
          <a:xfrm flipH="1">
            <a:off x="176522" y="985862"/>
            <a:ext cx="765967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17</a:t>
            </a:r>
            <a:r>
              <a:rPr lang="ko-KR" altLang="ja-JP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世紀末</a:t>
            </a:r>
            <a:endParaRPr lang="en-US" altLang="ko-KR" sz="4000" b="1" kern="0" dirty="0">
              <a:solidFill>
                <a:srgbClr val="0070C0"/>
              </a:solidFill>
              <a:latin typeface="游明朝" panose="02020400000000000000" pitchFamily="18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r>
              <a:rPr lang="ko-KR" altLang="ja-JP" sz="4000" b="1" kern="0" dirty="0">
                <a:solidFill>
                  <a:srgbClr val="0070C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이익태</a:t>
            </a:r>
            <a:r>
              <a:rPr lang="ko-KR" altLang="ja-JP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ＭＳ 明朝" panose="02020609040205080304" pitchFamily="17" charset="-128"/>
                <a:cs typeface="Batang" panose="02030600000101010101" pitchFamily="18" charset="-127"/>
              </a:rPr>
              <a:t>（</a:t>
            </a:r>
            <a:r>
              <a:rPr lang="ko-KR" altLang="ja-JP" sz="4000" b="1" kern="100" dirty="0">
                <a:solidFill>
                  <a:srgbClr val="0070C0"/>
                </a:solidFill>
                <a:latin typeface="游明朝" panose="02020400000000000000" pitchFamily="18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李益泰</a:t>
            </a:r>
            <a:r>
              <a:rPr lang="en-US" altLang="ja-JP" sz="4000" b="1" kern="100" dirty="0">
                <a:solidFill>
                  <a:srgbClr val="0070C0"/>
                </a:solidFill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1633</a:t>
            </a:r>
            <a:r>
              <a:rPr lang="ko-KR" altLang="ja-JP" sz="4000" b="1" kern="100" dirty="0">
                <a:solidFill>
                  <a:srgbClr val="0070C0"/>
                </a:solidFill>
                <a:latin typeface="游明朝" panose="02020400000000000000" pitchFamily="18" charset="-128"/>
                <a:ea typeface="ＭＳ 明朝" panose="02020609040205080304" pitchFamily="17" charset="-128"/>
                <a:cs typeface="Batang" panose="02030600000101010101" pitchFamily="18" charset="-127"/>
              </a:rPr>
              <a:t>～</a:t>
            </a:r>
            <a:r>
              <a:rPr lang="en-US" altLang="ja-JP" sz="4000" b="1" kern="100" dirty="0">
                <a:solidFill>
                  <a:srgbClr val="0070C0"/>
                </a:solidFill>
                <a:latin typeface="ＭＳ 明朝" panose="02020609040205080304" pitchFamily="17" charset="-128"/>
                <a:ea typeface="游明朝" panose="02020400000000000000" pitchFamily="18" charset="-128"/>
                <a:cs typeface="Batang" panose="02030600000101010101" pitchFamily="18" charset="-127"/>
              </a:rPr>
              <a:t>1704)</a:t>
            </a:r>
            <a:r>
              <a:rPr lang="ko-KR" altLang="ja-JP" sz="4000" b="1" kern="0" dirty="0">
                <a:solidFill>
                  <a:srgbClr val="0070C0"/>
                </a:solidFill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목사</a:t>
            </a:r>
            <a:endParaRPr lang="ja-JP" altLang="ja-JP" sz="4000" b="1" kern="100" dirty="0">
              <a:solidFill>
                <a:srgbClr val="0070C0"/>
              </a:solidFill>
              <a:latin typeface="游明朝" panose="02020400000000000000" pitchFamily="18" charset="-128"/>
              <a:ea typeface="游明朝" panose="02020400000000000000" pitchFamily="18" charset="-128"/>
              <a:cs typeface="Times New Roman" panose="02020603050405020304" pitchFamily="18" charset="0"/>
            </a:endParaRPr>
          </a:p>
          <a:p>
            <a:endParaRPr kumimoji="1" lang="ja-JP" altLang="en-US" b="1" dirty="0">
              <a:solidFill>
                <a:srgbClr val="0070C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C4BFC5F-C56D-47BB-9A6E-61CA5FC798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6" b="3696"/>
          <a:stretch/>
        </p:blipFill>
        <p:spPr>
          <a:xfrm>
            <a:off x="8591285" y="18537"/>
            <a:ext cx="3600715" cy="51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549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92FA978-69FA-4646-847C-3D8E732057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460" y="3201193"/>
            <a:ext cx="3861012" cy="2895759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55A4608-5134-490A-8515-7194F67B4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4860"/>
            <a:ext cx="7680960" cy="5123140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12E5692-A162-4105-BDE6-29AED0BBBB46}"/>
              </a:ext>
            </a:extLst>
          </p:cNvPr>
          <p:cNvSpPr/>
          <p:nvPr/>
        </p:nvSpPr>
        <p:spPr>
          <a:xfrm>
            <a:off x="316543" y="18281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강이죽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16525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12E5692-A162-4105-BDE6-29AED0BBBB46}"/>
              </a:ext>
            </a:extLst>
          </p:cNvPr>
          <p:cNvSpPr/>
          <p:nvPr/>
        </p:nvSpPr>
        <p:spPr>
          <a:xfrm>
            <a:off x="316543" y="18281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해녀의 집</a:t>
            </a:r>
          </a:p>
        </p:txBody>
      </p:sp>
      <p:graphicFrame>
        <p:nvGraphicFramePr>
          <p:cNvPr id="2" name="オブジェクト 1">
            <a:extLst>
              <a:ext uri="{FF2B5EF4-FFF2-40B4-BE49-F238E27FC236}">
                <a16:creationId xmlns:a16="http://schemas.microsoft.com/office/drawing/2014/main" id="{675AABC7-D4B0-44C6-8298-73F9EC76BDA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1987931"/>
              </p:ext>
            </p:extLst>
          </p:nvPr>
        </p:nvGraphicFramePr>
        <p:xfrm>
          <a:off x="238571" y="1304266"/>
          <a:ext cx="2641789" cy="2090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ビットマップ イメージ" r:id="rId3" imgW="4686480" imgH="3708360" progId="Paint.Picture">
                  <p:embed/>
                </p:oleObj>
              </mc:Choice>
              <mc:Fallback>
                <p:oleObj name="ビットマップ イメージ" r:id="rId3" imgW="4686480" imgH="3708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571" y="1304266"/>
                        <a:ext cx="2641789" cy="2090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649212F9-E78C-4329-866A-BE834A388C0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428002"/>
              </p:ext>
            </p:extLst>
          </p:nvPr>
        </p:nvGraphicFramePr>
        <p:xfrm>
          <a:off x="3434582" y="1204250"/>
          <a:ext cx="2368341" cy="19618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9" name="ビットマップ イメージ" r:id="rId5" imgW="4476600" imgH="3708360" progId="Paint.Picture">
                  <p:embed/>
                </p:oleObj>
              </mc:Choice>
              <mc:Fallback>
                <p:oleObj name="ビットマップ イメージ" r:id="rId5" imgW="4476600" imgH="370836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34582" y="1204250"/>
                        <a:ext cx="2368341" cy="19618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8">
            <a:extLst>
              <a:ext uri="{FF2B5EF4-FFF2-40B4-BE49-F238E27FC236}">
                <a16:creationId xmlns:a16="http://schemas.microsoft.com/office/drawing/2014/main" id="{4B0DA573-D205-40B8-92E9-45FE70635D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8645284"/>
              </p:ext>
            </p:extLst>
          </p:nvPr>
        </p:nvGraphicFramePr>
        <p:xfrm>
          <a:off x="81915" y="3893790"/>
          <a:ext cx="3158490" cy="2720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0" name="ビットマップ イメージ" r:id="rId7" imgW="4533840" imgH="3905280" progId="Paint.Picture">
                  <p:embed/>
                </p:oleObj>
              </mc:Choice>
              <mc:Fallback>
                <p:oleObj name="ビットマップ イメージ" r:id="rId7" imgW="4533840" imgH="39052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1915" y="3893790"/>
                        <a:ext cx="3158490" cy="27205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図 10">
            <a:extLst>
              <a:ext uri="{FF2B5EF4-FFF2-40B4-BE49-F238E27FC236}">
                <a16:creationId xmlns:a16="http://schemas.microsoft.com/office/drawing/2014/main" id="{565B29BD-2F0E-4B06-AECF-74DA1A1986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138" y="0"/>
            <a:ext cx="5320862" cy="6858000"/>
          </a:xfrm>
          <a:prstGeom prst="rect">
            <a:avLst/>
          </a:prstGeom>
        </p:spPr>
      </p:pic>
      <p:graphicFrame>
        <p:nvGraphicFramePr>
          <p:cNvPr id="12" name="オブジェクト 11">
            <a:extLst>
              <a:ext uri="{FF2B5EF4-FFF2-40B4-BE49-F238E27FC236}">
                <a16:creationId xmlns:a16="http://schemas.microsoft.com/office/drawing/2014/main" id="{83BF7094-CF83-4FD9-9CB5-B606481A39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57676"/>
              </p:ext>
            </p:extLst>
          </p:nvPr>
        </p:nvGraphicFramePr>
        <p:xfrm>
          <a:off x="3619726" y="3394787"/>
          <a:ext cx="1998052" cy="2065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1" name="ビットマップ イメージ" r:id="rId10" imgW="3409920" imgH="3524400" progId="Paint.Picture">
                  <p:embed/>
                </p:oleObj>
              </mc:Choice>
              <mc:Fallback>
                <p:oleObj name="ビットマップ イメージ" r:id="rId10" imgW="3409920" imgH="352440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619726" y="3394787"/>
                        <a:ext cx="1998052" cy="20650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446749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12E5692-A162-4105-BDE6-29AED0BBBB46}"/>
              </a:ext>
            </a:extLst>
          </p:cNvPr>
          <p:cNvSpPr/>
          <p:nvPr/>
        </p:nvSpPr>
        <p:spPr>
          <a:xfrm>
            <a:off x="316543" y="18281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노라바</a:t>
            </a: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ノラバ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0D3681B-27EC-4E86-9484-B8148FB56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2538"/>
            <a:ext cx="4796792" cy="479679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9193243-0751-4AA9-98DA-4603BCC162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211830"/>
            <a:ext cx="3646170" cy="364617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8E45611-78C9-4D8E-AF36-D6C75A1041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47" y="0"/>
            <a:ext cx="3723829" cy="372382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56583FED-9ADD-4E40-8D54-60BBA264D3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890" y="381000"/>
            <a:ext cx="3547110" cy="354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2467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12E5692-A162-4105-BDE6-29AED0BBBB46}"/>
              </a:ext>
            </a:extLst>
          </p:cNvPr>
          <p:cNvSpPr/>
          <p:nvPr/>
        </p:nvSpPr>
        <p:spPr>
          <a:xfrm>
            <a:off x="442408" y="263842"/>
            <a:ext cx="3158042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보성시장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DFF9FD6-9EBA-4502-9182-E913F9DB4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467" y="0"/>
            <a:ext cx="4282533" cy="6858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0DD3164-8FCD-4E9B-BD97-C6EEAB4192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4890" y="292924"/>
            <a:ext cx="3003956" cy="201316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8CB5626-75D1-49E7-842A-7E3991C6F4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735" y="2306093"/>
            <a:ext cx="3003732" cy="1844026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D22E8F8-51D1-4157-BDBD-F3AFCD40D2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65" y="1391870"/>
            <a:ext cx="3095485" cy="1965166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0114622-4264-4EDB-9351-F52E5FA2C3D4}"/>
              </a:ext>
            </a:extLst>
          </p:cNvPr>
          <p:cNvSpPr txBox="1"/>
          <p:nvPr/>
        </p:nvSpPr>
        <p:spPr>
          <a:xfrm>
            <a:off x="1411922" y="3380925"/>
            <a:ext cx="199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>
                <a:solidFill>
                  <a:srgbClr val="00B05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내장모듬</a:t>
            </a:r>
            <a:endParaRPr kumimoji="1" lang="ja-JP" altLang="en-US" sz="2800" b="1" dirty="0">
              <a:solidFill>
                <a:srgbClr val="00B050"/>
              </a:solidFill>
            </a:endParaRPr>
          </a:p>
        </p:txBody>
      </p:sp>
      <p:graphicFrame>
        <p:nvGraphicFramePr>
          <p:cNvPr id="5" name="オブジェクト 4">
            <a:extLst>
              <a:ext uri="{FF2B5EF4-FFF2-40B4-BE49-F238E27FC236}">
                <a16:creationId xmlns:a16="http://schemas.microsoft.com/office/drawing/2014/main" id="{9C147DB1-1C68-4941-93CC-06F99DB9CF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9415765"/>
              </p:ext>
            </p:extLst>
          </p:nvPr>
        </p:nvGraphicFramePr>
        <p:xfrm>
          <a:off x="512679" y="4227980"/>
          <a:ext cx="3392899" cy="24762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ビットマップ イメージ" r:id="rId7" imgW="5829480" imgH="4254480" progId="Paint.Picture">
                  <p:embed/>
                </p:oleObj>
              </mc:Choice>
              <mc:Fallback>
                <p:oleObj name="ビットマップ イメージ" r:id="rId7" imgW="5829480" imgH="4254480" progId="Paint.Pictur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2679" y="4227980"/>
                        <a:ext cx="3392899" cy="24762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0369FBC7-4F7C-4754-B5B6-F1C28FC27A52}"/>
              </a:ext>
            </a:extLst>
          </p:cNvPr>
          <p:cNvSpPr txBox="1"/>
          <p:nvPr/>
        </p:nvSpPr>
        <p:spPr>
          <a:xfrm>
            <a:off x="4025729" y="6181059"/>
            <a:ext cx="199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현경식당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3755A61-AC71-4F0F-8F28-DB6F6336CE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729" y="4241401"/>
            <a:ext cx="2409825" cy="189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934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3F35D76-5C42-44D9-9392-955DA98437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6633" y="0"/>
            <a:ext cx="9415367" cy="6821737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12E5692-A162-4105-BDE6-29AED0BBBB46}"/>
              </a:ext>
            </a:extLst>
          </p:cNvPr>
          <p:cNvSpPr/>
          <p:nvPr/>
        </p:nvSpPr>
        <p:spPr>
          <a:xfrm>
            <a:off x="316543" y="18281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백년초（百年草）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8FC53D4-6D96-4062-BCB9-20E425EA5F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0" b="16461"/>
          <a:stretch/>
        </p:blipFill>
        <p:spPr>
          <a:xfrm>
            <a:off x="455023" y="1138864"/>
            <a:ext cx="2183131" cy="16193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6238992-B6C6-4864-96E5-74660846F8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78" y="3579144"/>
            <a:ext cx="4081558" cy="2295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97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12E5692-A162-4105-BDE6-29AED0BBBB46}"/>
              </a:ext>
            </a:extLst>
          </p:cNvPr>
          <p:cNvSpPr/>
          <p:nvPr/>
        </p:nvSpPr>
        <p:spPr>
          <a:xfrm>
            <a:off x="316543" y="10280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백년초（百年草）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8FC53D4-6D96-4062-BCB9-20E425EA5F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0" r="6690" b="16461"/>
          <a:stretch/>
        </p:blipFill>
        <p:spPr>
          <a:xfrm>
            <a:off x="316543" y="1240739"/>
            <a:ext cx="2920723" cy="197739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194E239-0859-4D95-B912-935BE70E6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35" y="1240739"/>
            <a:ext cx="3608325" cy="360832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F7276F0-F914-4C8F-A8FD-79193F605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630" y="0"/>
            <a:ext cx="3450227" cy="345022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149B888-F6EE-413F-AF3C-3B9520F37E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3631994"/>
            <a:ext cx="4078639" cy="260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0155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E40DD4A-DBD7-46FE-9C91-3117ED5DD250}"/>
              </a:ext>
            </a:extLst>
          </p:cNvPr>
          <p:cNvSpPr/>
          <p:nvPr/>
        </p:nvSpPr>
        <p:spPr>
          <a:xfrm>
            <a:off x="316543" y="102802"/>
            <a:ext cx="545560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소라젓갈</a:t>
            </a: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ＭＳ 明朝" panose="02020609040205080304" pitchFamily="17" charset="-128"/>
              </a:rPr>
              <a:t>サザエの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明朝" panose="02020609040205080304" pitchFamily="17" charset="-128"/>
                <a:ea typeface="Batang" panose="02030600000101010101" pitchFamily="18" charset="-127"/>
              </a:rPr>
              <a:t>塩辛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67DF3149-E913-4E0E-952E-9788EFDD95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2653665"/>
            <a:ext cx="4019550" cy="423862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81C84F3-816D-49DC-8B4C-CE38D0F58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70307"/>
            <a:ext cx="4360150" cy="39337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9F5D5C-D9A9-4B9B-BC04-C461BB119FBE}"/>
              </a:ext>
            </a:extLst>
          </p:cNvPr>
          <p:cNvSpPr txBox="1"/>
          <p:nvPr/>
        </p:nvSpPr>
        <p:spPr>
          <a:xfrm>
            <a:off x="457200" y="1223010"/>
            <a:ext cx="10988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済州語で</a:t>
            </a:r>
            <a:r>
              <a:rPr lang="ja-JP" altLang="ja-JP" sz="3600" b="1" dirty="0">
                <a:solidFill>
                  <a:srgbClr val="FF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구쟁기젓</a:t>
            </a:r>
            <a:endParaRPr lang="en-US" altLang="ja-JP" sz="3600" b="1" dirty="0">
              <a:solidFill>
                <a:srgbClr val="FF0000"/>
              </a:solidFill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kumimoji="1" lang="ja-JP" altLang="en-US" sz="3600" b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오독오독하다  </a:t>
            </a:r>
            <a:r>
              <a:rPr kumimoji="1" lang="en-US" altLang="ja-JP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サザエのシコシコ感を表す形容詞</a:t>
            </a:r>
            <a:r>
              <a:rPr kumimoji="1" lang="en-US" altLang="ja-JP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) </a:t>
            </a:r>
            <a:endParaRPr kumimoji="1" lang="ja-JP" altLang="en-US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333642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E40DD4A-DBD7-46FE-9C91-3117ED5DD250}"/>
              </a:ext>
            </a:extLst>
          </p:cNvPr>
          <p:cNvSpPr/>
          <p:nvPr/>
        </p:nvSpPr>
        <p:spPr>
          <a:xfrm>
            <a:off x="316543" y="102802"/>
            <a:ext cx="3089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이루후제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Batang" panose="02030600000101010101" pitchFamily="18" charset="-127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EFC1438D-72FD-4B7B-B7CB-482FEBB9A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02802"/>
            <a:ext cx="7027961" cy="5349059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BCF93A5-F06F-4617-BA46-28F18ED589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" y="1383030"/>
            <a:ext cx="4973275" cy="542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12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E40DD4A-DBD7-46FE-9C91-3117ED5DD250}"/>
              </a:ext>
            </a:extLst>
          </p:cNvPr>
          <p:cNvSpPr/>
          <p:nvPr/>
        </p:nvSpPr>
        <p:spPr>
          <a:xfrm>
            <a:off x="316543" y="102802"/>
            <a:ext cx="3089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이루후제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Batang" panose="02030600000101010101" pitchFamily="18" charset="-127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D9F5D5C-D9A9-4B9B-BC04-C461BB119FBE}"/>
              </a:ext>
            </a:extLst>
          </p:cNvPr>
          <p:cNvSpPr txBox="1"/>
          <p:nvPr/>
        </p:nvSpPr>
        <p:spPr>
          <a:xfrm>
            <a:off x="411480" y="994407"/>
            <a:ext cx="109889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済州語で</a:t>
            </a:r>
            <a:r>
              <a:rPr lang="ko-KR" altLang="en-US" sz="3600" b="1" dirty="0">
                <a:solidFill>
                  <a:srgbClr val="FF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이다음에</a:t>
            </a:r>
            <a:r>
              <a:rPr lang="en-US" altLang="ko-KR" sz="3600" b="1" dirty="0">
                <a:solidFill>
                  <a:srgbClr val="FF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(</a:t>
            </a:r>
            <a:r>
              <a:rPr lang="ko-KR" altLang="en-US" sz="3600" b="1" dirty="0">
                <a:solidFill>
                  <a:srgbClr val="FF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今度</a:t>
            </a:r>
            <a:r>
              <a:rPr lang="en-US" altLang="ko-KR" sz="3600" b="1" dirty="0">
                <a:solidFill>
                  <a:srgbClr val="FF0000"/>
                </a:solidFill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) </a:t>
            </a:r>
            <a:r>
              <a:rPr lang="ja-JP" altLang="en-US" sz="36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Batang" panose="02030600000101010101" pitchFamily="18" charset="-127"/>
              </a:rPr>
              <a:t>の意味でお店の名前</a:t>
            </a:r>
            <a:endParaRPr lang="en-US" altLang="ja-JP" sz="3600" dirty="0">
              <a:effectLst/>
              <a:latin typeface="ＭＳ 明朝" panose="02020609040205080304" pitchFamily="17" charset="-128"/>
              <a:ea typeface="ＭＳ 明朝" panose="02020609040205080304" pitchFamily="17" charset="-128"/>
              <a:cs typeface="Batang" panose="02030600000101010101" pitchFamily="18" charset="-127"/>
            </a:endParaRPr>
          </a:p>
          <a:p>
            <a:r>
              <a:rPr kumimoji="1" lang="ja-JP" altLang="en-US" sz="3600" b="1" dirty="0">
                <a:solidFill>
                  <a:srgbClr val="FF0000"/>
                </a:solidFill>
                <a:latin typeface="ＭＳ 明朝" panose="02020609040205080304" pitchFamily="17" charset="-128"/>
                <a:ea typeface="ＭＳ 明朝" panose="02020609040205080304" pitchFamily="17" charset="-128"/>
              </a:rPr>
              <a:t>오독오독하다  </a:t>
            </a:r>
            <a:r>
              <a:rPr kumimoji="1" lang="en-US" altLang="ja-JP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(</a:t>
            </a:r>
            <a:r>
              <a:rPr kumimoji="1" lang="ja-JP" altLang="en-US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サザエのシコシコ感を表す形容詞</a:t>
            </a:r>
            <a:r>
              <a:rPr kumimoji="1" lang="en-US" altLang="ja-JP" sz="36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) </a:t>
            </a:r>
            <a:endParaRPr kumimoji="1" lang="ja-JP" altLang="en-US" sz="36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22D0CEC-BED8-414A-9CD0-93F062AE3335}"/>
              </a:ext>
            </a:extLst>
          </p:cNvPr>
          <p:cNvSpPr txBox="1"/>
          <p:nvPr/>
        </p:nvSpPr>
        <p:spPr>
          <a:xfrm>
            <a:off x="316543" y="5353974"/>
            <a:ext cx="39547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ja-JP" sz="2800" dirty="0" err="1"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크림짬면</a:t>
            </a:r>
            <a:endParaRPr lang="en-US" altLang="ko-KR" sz="2800" dirty="0">
              <a:effectLst/>
              <a:latin typeface="ＭＳ 明朝" panose="02020609040205080304" pitchFamily="17" charset="-128"/>
              <a:ea typeface="Batang" panose="02030600000101010101" pitchFamily="18" charset="-127"/>
              <a:cs typeface="Batang" panose="02030600000101010101" pitchFamily="18" charset="-127"/>
            </a:endParaRPr>
          </a:p>
          <a:p>
            <a:pPr algn="ctr"/>
            <a:r>
              <a:rPr lang="en-US" altLang="ja-JP" sz="2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(</a:t>
            </a:r>
            <a:r>
              <a:rPr lang="ja-JP" altLang="ja-JP" sz="2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クリ</a:t>
            </a:r>
            <a:r>
              <a:rPr lang="ja-JP" altLang="ja-JP" sz="2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ＭＳ 明朝" panose="02020609040205080304" pitchFamily="17" charset="-128"/>
              </a:rPr>
              <a:t>ー</a:t>
            </a:r>
            <a:r>
              <a:rPr lang="ja-JP" altLang="ja-JP" sz="2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ムチャンメン</a:t>
            </a:r>
            <a:r>
              <a:rPr lang="en-US" altLang="ja-JP" sz="2800" dirty="0">
                <a:effectLst/>
                <a:latin typeface="ＭＳ 明朝" panose="02020609040205080304" pitchFamily="17" charset="-128"/>
                <a:ea typeface="ＭＳ 明朝" panose="02020609040205080304" pitchFamily="17" charset="-128"/>
                <a:cs typeface="Times New Roman" panose="02020603050405020304" pitchFamily="18" charset="0"/>
              </a:rPr>
              <a:t>)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79D72CC-758A-4FE5-AADC-1B457F88B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3" y="2313101"/>
            <a:ext cx="4389038" cy="3028771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2250BC6-B73C-4669-9A8B-6B45D80E30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01" y="2194736"/>
            <a:ext cx="5408520" cy="302877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D4C258A-8C8D-4C19-9106-FDA9A6754E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1901" y="2240456"/>
            <a:ext cx="2710099" cy="200088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1C24639-5CC4-4DEE-BD5B-AC7729BBEAD8}"/>
              </a:ext>
            </a:extLst>
          </p:cNvPr>
          <p:cNvSpPr txBox="1"/>
          <p:nvPr/>
        </p:nvSpPr>
        <p:spPr>
          <a:xfrm>
            <a:off x="5527121" y="5452980"/>
            <a:ext cx="3954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탕수육</a:t>
            </a:r>
            <a:r>
              <a:rPr lang="en-US" altLang="ko-KR" sz="2800" dirty="0"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(</a:t>
            </a:r>
            <a:r>
              <a:rPr lang="ko-KR" altLang="en-US" sz="2800" dirty="0"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酢豚</a:t>
            </a:r>
            <a:r>
              <a:rPr lang="en-US" altLang="ko-KR" sz="2800" dirty="0">
                <a:effectLst/>
                <a:latin typeface="ＭＳ 明朝" panose="02020609040205080304" pitchFamily="17" charset="-128"/>
                <a:ea typeface="Batang" panose="02030600000101010101" pitchFamily="18" charset="-127"/>
                <a:cs typeface="Batang" panose="02030600000101010101" pitchFamily="18" charset="-127"/>
              </a:rPr>
              <a:t>)</a:t>
            </a:r>
            <a:endParaRPr kumimoji="1" lang="ja-JP" altLang="en-US" sz="28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49312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E40DD4A-DBD7-46FE-9C91-3117ED5DD250}"/>
              </a:ext>
            </a:extLst>
          </p:cNvPr>
          <p:cNvSpPr/>
          <p:nvPr/>
        </p:nvSpPr>
        <p:spPr>
          <a:xfrm>
            <a:off x="316543" y="102802"/>
            <a:ext cx="3089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연돈돈까스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Batang" panose="02030600000101010101" pitchFamily="18" charset="-127"/>
            </a:endParaRPr>
          </a:p>
        </p:txBody>
      </p:sp>
      <p:pic>
        <p:nvPicPr>
          <p:cNvPr id="7" name="オンライン メディア 6" title="포방터시장 연돈이 제주도로 떠난 이유와 이사 이후 더 대박 터진 오프닝과 대기 방법 및 근황에 대해 알려드립니다.">
            <a:hlinkClick r:id="" action="ppaction://media"/>
            <a:extLst>
              <a:ext uri="{FF2B5EF4-FFF2-40B4-BE49-F238E27FC236}">
                <a16:creationId xmlns:a16="http://schemas.microsoft.com/office/drawing/2014/main" id="{491080F6-8348-4B11-8960-F99F501AE52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17320" y="981627"/>
            <a:ext cx="10400659" cy="587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40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5882238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済州島を表現した文人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6A05E9-532F-456E-996C-58C713940672}"/>
              </a:ext>
            </a:extLst>
          </p:cNvPr>
          <p:cNvSpPr txBox="1"/>
          <p:nvPr/>
        </p:nvSpPr>
        <p:spPr>
          <a:xfrm>
            <a:off x="6198781" y="3193215"/>
            <a:ext cx="6624084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800"/>
              </a:lnSpc>
            </a:pPr>
            <a:r>
              <a:rPr lang="ko-KR" altLang="ja-JP" sz="36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《</a:t>
            </a:r>
            <a:r>
              <a:rPr lang="ko-KR" altLang="en-US" sz="3600" kern="0" dirty="0" err="1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탐라순력도</a:t>
            </a:r>
            <a:r>
              <a:rPr lang="en-US" altLang="ko-KR" sz="36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[</a:t>
            </a:r>
            <a:r>
              <a:rPr lang="ko-KR" altLang="en-US" sz="36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耽羅巡歷圖</a:t>
            </a:r>
            <a:r>
              <a:rPr lang="en-US" altLang="ko-KR" sz="36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Batang" panose="02030600000101010101" pitchFamily="18" charset="-127"/>
                <a:cs typeface="Batang" panose="02030600000101010101" pitchFamily="18" charset="-127"/>
              </a:rPr>
              <a:t>]</a:t>
            </a:r>
            <a:r>
              <a:rPr lang="ko-KR" altLang="ja-JP" sz="3600" kern="0" dirty="0">
                <a:solidFill>
                  <a:srgbClr val="000000"/>
                </a:solidFill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》</a:t>
            </a:r>
            <a:endParaRPr lang="ko-KR" altLang="en-US" sz="3600" kern="0" dirty="0">
              <a:solidFill>
                <a:srgbClr val="000000"/>
              </a:solidFill>
              <a:effectLst/>
              <a:latin typeface="游明朝" panose="02020400000000000000" pitchFamily="18" charset="-128"/>
              <a:ea typeface="游明朝" panose="02020400000000000000" pitchFamily="18" charset="-128"/>
              <a:cs typeface="Batang" panose="02030600000101010101" pitchFamily="18" charset="-127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3C09A53-7382-4EE9-A311-3F6068588C4C}"/>
              </a:ext>
            </a:extLst>
          </p:cNvPr>
          <p:cNvSpPr txBox="1"/>
          <p:nvPr/>
        </p:nvSpPr>
        <p:spPr>
          <a:xfrm>
            <a:off x="316543" y="1826428"/>
            <a:ext cx="6084257" cy="2536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ts val="3800"/>
              </a:lnSpc>
            </a:pPr>
            <a:r>
              <a:rPr lang="en-US" altLang="ko-KR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1702</a:t>
            </a:r>
            <a:r>
              <a:rPr lang="ko-KR" altLang="en-US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년 제주목사 이형상이 화공 김남길</a:t>
            </a:r>
            <a:r>
              <a:rPr lang="en-US" altLang="ko-KR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(</a:t>
            </a:r>
            <a:r>
              <a:rPr lang="ko-KR" altLang="en-US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金南吉</a:t>
            </a:r>
            <a:r>
              <a:rPr lang="en-US" altLang="ko-KR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)</a:t>
            </a:r>
            <a:r>
              <a:rPr lang="ko-KR" altLang="en-US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을 시켜 제작한 </a:t>
            </a:r>
            <a:r>
              <a:rPr lang="ko-KR" altLang="en-US" sz="3600" kern="100" dirty="0" err="1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기록화첩</a:t>
            </a:r>
            <a:r>
              <a:rPr lang="en-US" altLang="ko-KR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. </a:t>
            </a:r>
            <a:r>
              <a:rPr lang="ko-KR" altLang="en-US" sz="3600" kern="100" dirty="0">
                <a:effectLst/>
                <a:latin typeface="游明朝" panose="02020400000000000000" pitchFamily="18" charset="-128"/>
                <a:ea typeface="游明朝" panose="02020400000000000000" pitchFamily="18" charset="-128"/>
                <a:cs typeface="Batang" panose="02030600000101010101" pitchFamily="18" charset="-127"/>
              </a:rPr>
              <a:t>李衡祥が、画工･金南吉に書かせた記録画集。</a:t>
            </a:r>
            <a:endParaRPr kumimoji="1" lang="ja-JP" altLang="en-US" sz="3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99F884C-76A5-4C8F-B8FA-AC428163D78C}"/>
              </a:ext>
            </a:extLst>
          </p:cNvPr>
          <p:cNvSpPr txBox="1"/>
          <p:nvPr/>
        </p:nvSpPr>
        <p:spPr>
          <a:xfrm flipH="1">
            <a:off x="176522" y="985862"/>
            <a:ext cx="80211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이형상 </a:t>
            </a:r>
            <a:r>
              <a:rPr lang="en-US" altLang="ko-KR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(</a:t>
            </a:r>
            <a:r>
              <a:rPr lang="ko-KR" altLang="en-US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李衡祥</a:t>
            </a:r>
            <a:r>
              <a:rPr lang="en-US" altLang="ko-KR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1653</a:t>
            </a:r>
            <a:r>
              <a:rPr lang="ko-KR" altLang="en-US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～</a:t>
            </a:r>
            <a:r>
              <a:rPr lang="en-US" altLang="ko-KR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1733) </a:t>
            </a:r>
            <a:r>
              <a:rPr lang="ko-KR" altLang="en-US" sz="4000" b="1" kern="0" dirty="0">
                <a:solidFill>
                  <a:srgbClr val="0070C0"/>
                </a:solidFill>
                <a:latin typeface="Batang" panose="02030600000101010101" pitchFamily="18" charset="-127"/>
                <a:ea typeface="游明朝" panose="02020400000000000000" pitchFamily="18" charset="-128"/>
                <a:cs typeface="Batang" panose="02030600000101010101" pitchFamily="18" charset="-127"/>
              </a:rPr>
              <a:t>목사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196F66C5-3EE1-4F8C-A9DB-09130D3D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756" y="3772861"/>
            <a:ext cx="3009701" cy="2862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C0D175D-9501-49C2-B0B3-DD05DF9087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885" y="239941"/>
            <a:ext cx="5282314" cy="291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E22774-CA0B-48DD-8466-A1439ED06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140" y="182456"/>
            <a:ext cx="4174127" cy="6493087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E40DD4A-DBD7-46FE-9C91-3117ED5DD250}"/>
              </a:ext>
            </a:extLst>
          </p:cNvPr>
          <p:cNvSpPr/>
          <p:nvPr/>
        </p:nvSpPr>
        <p:spPr>
          <a:xfrm>
            <a:off x="316543" y="102802"/>
            <a:ext cx="308959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연돈돈까스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Batang" panose="02030600000101010101" pitchFamily="18" charset="-127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44AA429-74E1-4F62-AA8B-11CA9BDB17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410" y="102802"/>
            <a:ext cx="4051618" cy="2704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9FCDC65-C5D7-48A4-A4C7-74061A201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600" y="3043401"/>
            <a:ext cx="3480117" cy="348011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8673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7E40DD4A-DBD7-46FE-9C91-3117ED5DD250}"/>
              </a:ext>
            </a:extLst>
          </p:cNvPr>
          <p:cNvSpPr/>
          <p:nvPr/>
        </p:nvSpPr>
        <p:spPr>
          <a:xfrm>
            <a:off x="316543" y="102802"/>
            <a:ext cx="3912557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보말죽</a:t>
            </a:r>
            <a:r>
              <a:rPr lang="ja-JP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クボガイ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粥</a:t>
            </a:r>
            <a:endParaRPr lang="ko-KR" altLang="en-US" sz="3600" b="1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明朝" panose="02020609040205080304" pitchFamily="17" charset="-128"/>
              <a:ea typeface="Batang" panose="02030600000101010101" pitchFamily="18" charset="-127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BDC789C8-2C5B-4697-B550-6A148986D7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22"/>
          <a:stretch/>
        </p:blipFill>
        <p:spPr>
          <a:xfrm>
            <a:off x="6219825" y="2480310"/>
            <a:ext cx="5972175" cy="449865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0148B80-2B80-408F-8E02-B6BE8284C7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7520" y="87373"/>
            <a:ext cx="3770790" cy="227457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D6BE3BF-2449-4FF2-86F1-065181A9FBC9}"/>
              </a:ext>
            </a:extLst>
          </p:cNvPr>
          <p:cNvSpPr txBox="1"/>
          <p:nvPr/>
        </p:nvSpPr>
        <p:spPr>
          <a:xfrm>
            <a:off x="316542" y="1062990"/>
            <a:ext cx="7970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済州島の향토음식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郷土料理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で전복죽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鮑粥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に負けない美味しさだという。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5B33BD5-9FD9-49F9-A41A-E8F2917ED072}"/>
              </a:ext>
            </a:extLst>
          </p:cNvPr>
          <p:cNvSpPr txBox="1"/>
          <p:nvPr/>
        </p:nvSpPr>
        <p:spPr>
          <a:xfrm>
            <a:off x="205740" y="2480310"/>
            <a:ext cx="601408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바다 </a:t>
            </a: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고동류인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보말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(</a:t>
            </a: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クボガイ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)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은 특히 보말 내장까지 넣어 푹 끓여낸 </a:t>
            </a: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보말죽은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전복 못지않은 </a:t>
            </a:r>
          </a:p>
          <a:p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영양과 맛을 자랑한다</a:t>
            </a:r>
            <a:r>
              <a:rPr kumimoji="1" lang="en-US" altLang="ko-KR" sz="3600" dirty="0">
                <a:latin typeface="Batang" panose="02030600000101010101" pitchFamily="18" charset="-127"/>
                <a:ea typeface="Batang" panose="02030600000101010101" pitchFamily="18" charset="-127"/>
              </a:rPr>
              <a:t>.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608234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2B47F00-ED7C-43C8-B5D7-772F4E48FD13}"/>
              </a:ext>
            </a:extLst>
          </p:cNvPr>
          <p:cNvSpPr/>
          <p:nvPr/>
        </p:nvSpPr>
        <p:spPr>
          <a:xfrm>
            <a:off x="316543" y="7994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이중섭李仲燮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6F0F4AA4-0116-4542-A198-C489CFD727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8844"/>
            <a:ext cx="5331270" cy="2628036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4E46D61-31FD-4CB6-9E7C-4DBA9DC4B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190" y="79942"/>
            <a:ext cx="3048000" cy="428625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1A49411-3855-4F8B-ACAB-58033CA5A3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r="17666"/>
          <a:stretch/>
        </p:blipFill>
        <p:spPr>
          <a:xfrm rot="16200000">
            <a:off x="5600700" y="1699260"/>
            <a:ext cx="3048000" cy="3048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80FCA269-8F14-4E6D-A1DD-7DD1BB9299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09" y="3651170"/>
            <a:ext cx="2367832" cy="316117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F4E07BC-9F82-41BA-A3B3-AB99D4EB91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0" y="3887122"/>
            <a:ext cx="1855470" cy="2728632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B9021CD-2614-4FD4-94D4-F03B9BDEAF46}"/>
              </a:ext>
            </a:extLst>
          </p:cNvPr>
          <p:cNvSpPr txBox="1"/>
          <p:nvPr/>
        </p:nvSpPr>
        <p:spPr>
          <a:xfrm>
            <a:off x="4893070" y="6104968"/>
            <a:ext cx="6170279" cy="480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3360"/>
              </a:lnSpc>
            </a:pPr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제주</a:t>
            </a:r>
            <a:r>
              <a:rPr lang="en-US" altLang="ko-KR" sz="2800" dirty="0">
                <a:latin typeface="Batang" panose="02030600000101010101" pitchFamily="18" charset="-127"/>
                <a:ea typeface="Batang" panose="02030600000101010101" pitchFamily="18" charset="-127"/>
              </a:rPr>
              <a:t> </a:t>
            </a:r>
            <a:r>
              <a:rPr lang="ko-KR" altLang="en-US" sz="2800" dirty="0">
                <a:latin typeface="Batang" panose="02030600000101010101" pitchFamily="18" charset="-127"/>
                <a:ea typeface="Batang" panose="02030600000101010101" pitchFamily="18" charset="-127"/>
              </a:rPr>
              <a:t>마음 사전</a:t>
            </a:r>
            <a:r>
              <a:rPr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の作家</a:t>
            </a:r>
            <a:r>
              <a:rPr lang="ko-KR" altLang="ja-JP" sz="2800" dirty="0" err="1">
                <a:effectLst/>
                <a:latin typeface="HG丸ｺﾞｼｯｸM-PRO" panose="020F0600000000000000" pitchFamily="50" charset="-128"/>
                <a:ea typeface="Batang" panose="02030600000101010101" pitchFamily="18" charset="-127"/>
                <a:cs typeface="Batang" panose="02030600000101010101" pitchFamily="18" charset="-127"/>
              </a:rPr>
              <a:t>현택훈</a:t>
            </a:r>
            <a:r>
              <a:rPr lang="ja-JP" altLang="en-US" sz="2800" dirty="0"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Batang" panose="02030600000101010101" pitchFamily="18" charset="-127"/>
              </a:rPr>
              <a:t>のカフェ</a:t>
            </a:r>
            <a:endParaRPr kumimoji="1" lang="ja-JP" altLang="en-US" sz="28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51CB361-09F1-46CE-BEA9-00A997CF74E9}"/>
              </a:ext>
            </a:extLst>
          </p:cNvPr>
          <p:cNvSpPr txBox="1"/>
          <p:nvPr/>
        </p:nvSpPr>
        <p:spPr>
          <a:xfrm>
            <a:off x="4888190" y="5397082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ko-KR" altLang="en-US" sz="4000" b="1" dirty="0">
                <a:solidFill>
                  <a:srgbClr val="0070C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시옷서점</a:t>
            </a:r>
            <a:endParaRPr kumimoji="1" lang="ja-JP" alt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307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>
            <a:extLst>
              <a:ext uri="{FF2B5EF4-FFF2-40B4-BE49-F238E27FC236}">
                <a16:creationId xmlns:a16="http://schemas.microsoft.com/office/drawing/2014/main" id="{023A47FF-CF06-44DA-A668-3A51F1D096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6" y="0"/>
            <a:ext cx="10771728" cy="6858000"/>
          </a:xfrm>
          <a:prstGeom prst="rect">
            <a:avLst/>
          </a:prstGeom>
        </p:spPr>
      </p:pic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4AB06136-9E54-4629-882A-0CFB5FF4B334}"/>
              </a:ext>
            </a:extLst>
          </p:cNvPr>
          <p:cNvSpPr/>
          <p:nvPr/>
        </p:nvSpPr>
        <p:spPr>
          <a:xfrm>
            <a:off x="442408" y="263842"/>
            <a:ext cx="4118162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済州島の독립서점</a:t>
            </a:r>
          </a:p>
        </p:txBody>
      </p:sp>
    </p:spTree>
    <p:extLst>
      <p:ext uri="{BB962C8B-B14F-4D97-AF65-F5344CB8AC3E}">
        <p14:creationId xmlns:p14="http://schemas.microsoft.com/office/powerpoint/2010/main" val="10641740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23DC52C-9246-41EB-861E-4892448A62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08" y="800216"/>
            <a:ext cx="3556635" cy="3173613"/>
          </a:xfrm>
          <a:prstGeom prst="rect">
            <a:avLst/>
          </a:prstGeom>
        </p:spPr>
      </p:pic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12E5692-A162-4105-BDE6-29AED0BBBB46}"/>
              </a:ext>
            </a:extLst>
          </p:cNvPr>
          <p:cNvSpPr/>
          <p:nvPr/>
        </p:nvSpPr>
        <p:spPr>
          <a:xfrm>
            <a:off x="442408" y="263842"/>
            <a:ext cx="4118162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済州島の독립서점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86D4CA-4BD7-443F-AEBC-A84FC6F988D4}"/>
              </a:ext>
            </a:extLst>
          </p:cNvPr>
          <p:cNvSpPr txBox="1"/>
          <p:nvPr/>
        </p:nvSpPr>
        <p:spPr>
          <a:xfrm>
            <a:off x="8420438" y="2019419"/>
            <a:ext cx="28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ja-JP" sz="2800" b="1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소심한책방서점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E42D243-8367-4EC2-9965-D54973455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47" y="263842"/>
            <a:ext cx="2861516" cy="225075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64B8238-D9BF-4068-9446-646537B10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174" y="0"/>
            <a:ext cx="4399713" cy="189642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C8C358-E4EA-4F23-977C-7D84DF54AB33}"/>
              </a:ext>
            </a:extLst>
          </p:cNvPr>
          <p:cNvSpPr txBox="1"/>
          <p:nvPr/>
        </p:nvSpPr>
        <p:spPr>
          <a:xfrm>
            <a:off x="348857" y="6080651"/>
            <a:ext cx="286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밤수지맨드라미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F1939799-7424-4BB4-B3A0-D99ED70980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24" y="3870008"/>
            <a:ext cx="3148062" cy="212788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5DE9D0-C052-42FC-B5E6-3055EA3B03BE}"/>
              </a:ext>
            </a:extLst>
          </p:cNvPr>
          <p:cNvSpPr txBox="1"/>
          <p:nvPr/>
        </p:nvSpPr>
        <p:spPr>
          <a:xfrm>
            <a:off x="8029100" y="5763636"/>
            <a:ext cx="182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오줌폭탄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4859394-9415-49AE-8D8A-C5A850921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041" y="2819398"/>
            <a:ext cx="2784669" cy="278466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AECE618D-2BD4-48E9-A641-2B06C0711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62" y="2807969"/>
            <a:ext cx="4899138" cy="274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585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四角形: 角を丸くする 7">
            <a:extLst>
              <a:ext uri="{FF2B5EF4-FFF2-40B4-BE49-F238E27FC236}">
                <a16:creationId xmlns:a16="http://schemas.microsoft.com/office/drawing/2014/main" id="{E12E5692-A162-4105-BDE6-29AED0BBBB46}"/>
              </a:ext>
            </a:extLst>
          </p:cNvPr>
          <p:cNvSpPr/>
          <p:nvPr/>
        </p:nvSpPr>
        <p:spPr>
          <a:xfrm>
            <a:off x="442408" y="263842"/>
            <a:ext cx="4118162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済州島の독립서점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886D4CA-4BD7-443F-AEBC-A84FC6F988D4}"/>
              </a:ext>
            </a:extLst>
          </p:cNvPr>
          <p:cNvSpPr txBox="1"/>
          <p:nvPr/>
        </p:nvSpPr>
        <p:spPr>
          <a:xfrm>
            <a:off x="5375762" y="248412"/>
            <a:ext cx="1512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err="1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라이킷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9C8C358-E4EA-4F23-977C-7D84DF54AB33}"/>
              </a:ext>
            </a:extLst>
          </p:cNvPr>
          <p:cNvSpPr txBox="1"/>
          <p:nvPr/>
        </p:nvSpPr>
        <p:spPr>
          <a:xfrm>
            <a:off x="1251827" y="4319350"/>
            <a:ext cx="1991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만춘서점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35DE9D0-C052-42FC-B5E6-3055EA3B03BE}"/>
              </a:ext>
            </a:extLst>
          </p:cNvPr>
          <p:cNvSpPr txBox="1"/>
          <p:nvPr/>
        </p:nvSpPr>
        <p:spPr>
          <a:xfrm>
            <a:off x="10192404" y="6084760"/>
            <a:ext cx="1822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>
                <a:solidFill>
                  <a:srgbClr val="0070C0"/>
                </a:solidFill>
                <a:effectLst/>
                <a:ea typeface="Batang" panose="02030600000101010101" pitchFamily="18" charset="-127"/>
                <a:cs typeface="Batang" panose="02030600000101010101" pitchFamily="18" charset="-127"/>
              </a:rPr>
              <a:t>소리소문</a:t>
            </a:r>
            <a:endParaRPr kumimoji="1" lang="ja-JP" altLang="en-US" sz="2800" b="1" dirty="0">
              <a:solidFill>
                <a:srgbClr val="0070C0"/>
              </a:solidFill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48B264E-2A69-4649-98E1-6DD7D8568A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99" y="1295340"/>
            <a:ext cx="5195253" cy="292233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9AD6434-2B11-4E64-AF49-010206D2C2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994" y="248412"/>
            <a:ext cx="4774704" cy="3180588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54B7A7B-A92B-419A-A710-EA943A977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57" y="3677412"/>
            <a:ext cx="3761675" cy="318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371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DB4EE242-3EA0-4822-AE0D-3D56126F6970}"/>
              </a:ext>
            </a:extLst>
          </p:cNvPr>
          <p:cNvSpPr/>
          <p:nvPr/>
        </p:nvSpPr>
        <p:spPr>
          <a:xfrm>
            <a:off x="316543" y="18281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강요배姜堯培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C408212-E522-48CD-BFCD-F6545FD4F8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8180" y="4533582"/>
            <a:ext cx="3440038" cy="198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9038DAC-1DC2-4959-B4FB-DD9DD54EE1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9" y="1094859"/>
            <a:ext cx="3786387" cy="241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5CBA358-07FC-4DA0-BFE8-BA91E464D4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948" y="182812"/>
            <a:ext cx="2922270" cy="428599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EBA12FE-1E13-4705-BB6A-825AE8DCEE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289" y="182812"/>
            <a:ext cx="2415891" cy="3530918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CD230FF-92F4-47A0-A14D-1409620885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616" y="3852537"/>
            <a:ext cx="3535680" cy="282265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C2D329C-38EE-42BF-B92E-C6B1DD8231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2" y="3852537"/>
            <a:ext cx="3432418" cy="267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6776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2B47F00-ED7C-43C8-B5D7-772F4E48FD13}"/>
              </a:ext>
            </a:extLst>
          </p:cNvPr>
          <p:cNvSpPr/>
          <p:nvPr/>
        </p:nvSpPr>
        <p:spPr>
          <a:xfrm>
            <a:off x="316543" y="7994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이중섭李仲燮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E6ED14D-0E82-4132-88BF-5CE9F09C81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6" y="331558"/>
            <a:ext cx="4827181" cy="309744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0C184DC-070B-4EDC-83BE-02EE176FA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365" y="3507342"/>
            <a:ext cx="4827181" cy="317789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DAAD1DE-D505-47D7-A621-6AA48272BA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3" y="1005297"/>
            <a:ext cx="3566114" cy="220653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F6592C44-FFA5-4212-8606-336FFD2E48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370" y="328640"/>
            <a:ext cx="2328529" cy="299549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BEEAF82-4DF7-44DA-AC8A-AB0097C8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21" y="3428998"/>
            <a:ext cx="6126220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2093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679BEDD0-2566-4210-A95E-FC5AB616E5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7" b="18335"/>
          <a:stretch/>
        </p:blipFill>
        <p:spPr>
          <a:xfrm>
            <a:off x="316543" y="853182"/>
            <a:ext cx="4709426" cy="5823320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2B47F00-ED7C-43C8-B5D7-772F4E48FD13}"/>
              </a:ext>
            </a:extLst>
          </p:cNvPr>
          <p:cNvSpPr/>
          <p:nvPr/>
        </p:nvSpPr>
        <p:spPr>
          <a:xfrm>
            <a:off x="316543" y="79942"/>
            <a:ext cx="372382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이중섭李仲燮</a:t>
            </a: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E9F183E-3239-4DF9-92C4-6AD6F4801C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675" y="22860"/>
            <a:ext cx="564832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0283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0658E3E8-20E8-4B71-87CB-526D69885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0275" y="4382184"/>
            <a:ext cx="6006846" cy="1046162"/>
          </a:xfrm>
        </p:spPr>
        <p:txBody>
          <a:bodyPr>
            <a:normAutofit/>
          </a:bodyPr>
          <a:lstStyle/>
          <a:p>
            <a:r>
              <a:rPr lang="en-US" altLang="ja-JP" sz="5400" b="1" i="1" dirty="0">
                <a:latin typeface="ＭＳ 明朝" panose="02020609040205080304" pitchFamily="17" charset="-128"/>
                <a:ea typeface="ＭＳ 明朝" panose="02020609040205080304" pitchFamily="17" charset="-128"/>
                <a:cs typeface="+mj-cs"/>
              </a:rPr>
              <a:t>2022/2/22 &amp; 2/23</a:t>
            </a:r>
            <a:endParaRPr lang="ja-JP" altLang="en-US" sz="5400" b="1" i="1" dirty="0">
              <a:latin typeface="ＭＳ 明朝" panose="02020609040205080304" pitchFamily="17" charset="-128"/>
              <a:ea typeface="ＭＳ 明朝" panose="02020609040205080304" pitchFamily="17" charset="-128"/>
              <a:cs typeface="+mj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EA3003B-AB04-41FD-BF1E-96D4557C14B0}"/>
              </a:ext>
            </a:extLst>
          </p:cNvPr>
          <p:cNvSpPr txBox="1"/>
          <p:nvPr/>
        </p:nvSpPr>
        <p:spPr>
          <a:xfrm flipH="1">
            <a:off x="4002904" y="2973588"/>
            <a:ext cx="34742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その</a:t>
            </a:r>
            <a:r>
              <a:rPr lang="en-US" altLang="ja-JP" sz="6000" b="1" dirty="0">
                <a:solidFill>
                  <a:schemeClr val="accent5">
                    <a:lumMod val="75000"/>
                  </a:schemeClr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j-cs"/>
              </a:rPr>
              <a:t>20</a:t>
            </a:r>
            <a:endParaRPr lang="ja-JP" altLang="en-US" sz="6000" b="1" dirty="0">
              <a:solidFill>
                <a:schemeClr val="accent5">
                  <a:lumMod val="75000"/>
                </a:schemeClr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  <a:cs typeface="+mj-cs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EE99B20D-30BC-46A0-BC99-6A48614A6873}"/>
              </a:ext>
            </a:extLst>
          </p:cNvPr>
          <p:cNvSpPr txBox="1">
            <a:spLocks/>
          </p:cNvSpPr>
          <p:nvPr/>
        </p:nvSpPr>
        <p:spPr>
          <a:xfrm>
            <a:off x="323850" y="278296"/>
            <a:ext cx="11391900" cy="24839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仮想空間を旅行しよう</a:t>
            </a:r>
            <a:br>
              <a:rPr lang="en-US" altLang="ja-JP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</a:br>
            <a:r>
              <a:rPr lang="ja-JP" altLang="en-US" sz="7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北韓編</a:t>
            </a:r>
            <a:endParaRPr lang="ja-JP" altLang="en-US" sz="72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73A71D5-EF30-4EF9-8F7B-DBF3DD8AF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627" y="5609185"/>
            <a:ext cx="5429250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977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831E5A53-7802-4F67-9BA5-4FE67B2A7A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" t="11360" r="3377" b="8982"/>
          <a:stretch/>
        </p:blipFill>
        <p:spPr>
          <a:xfrm>
            <a:off x="3299789" y="1690735"/>
            <a:ext cx="8913031" cy="4948175"/>
          </a:xfrm>
          <a:prstGeom prst="rect">
            <a:avLst/>
          </a:prstGeom>
        </p:spPr>
      </p:pic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1BE35A4-BD5E-44FA-B80A-7EE7A8231BD1}"/>
              </a:ext>
            </a:extLst>
          </p:cNvPr>
          <p:cNvSpPr/>
          <p:nvPr/>
        </p:nvSpPr>
        <p:spPr>
          <a:xfrm>
            <a:off x="797161" y="219090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7A63331-D68E-4AD4-AE8A-CBE465F513A3}"/>
              </a:ext>
            </a:extLst>
          </p:cNvPr>
          <p:cNvSpPr txBox="1"/>
          <p:nvPr/>
        </p:nvSpPr>
        <p:spPr>
          <a:xfrm>
            <a:off x="402703" y="1129683"/>
            <a:ext cx="8125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제주에서 경관이 특히 뛰어난 열 곳</a:t>
            </a:r>
            <a:endParaRPr lang="en-US" altLang="ko-KR" sz="3600" kern="100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  <a:p>
            <a:r>
              <a:rPr lang="ja-JP" altLang="en-US" sz="3600" kern="100" dirty="0">
                <a:latin typeface="ＭＳ 明朝" panose="02020609040205080304" pitchFamily="17" charset="-128"/>
                <a:ea typeface="ＭＳ 明朝" panose="02020609040205080304" pitchFamily="17" charset="-128"/>
              </a:rPr>
              <a:t>瀛･･･大きく広い海</a:t>
            </a: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9D46D390-4927-4145-B86E-544A88DEF622}"/>
              </a:ext>
            </a:extLst>
          </p:cNvPr>
          <p:cNvSpPr/>
          <p:nvPr/>
        </p:nvSpPr>
        <p:spPr>
          <a:xfrm>
            <a:off x="10278510" y="2047462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①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FD8DEB82-10F6-4099-ADD1-81DB63FB041D}"/>
              </a:ext>
            </a:extLst>
          </p:cNvPr>
          <p:cNvSpPr/>
          <p:nvPr/>
        </p:nvSpPr>
        <p:spPr>
          <a:xfrm>
            <a:off x="7571359" y="1580326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②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05586F0E-5776-4F7D-A848-5D7D7658FBB8}"/>
              </a:ext>
            </a:extLst>
          </p:cNvPr>
          <p:cNvSpPr/>
          <p:nvPr/>
        </p:nvSpPr>
        <p:spPr>
          <a:xfrm>
            <a:off x="5569095" y="1810336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③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A2A7935-CD23-401D-B24D-D0A7D9402E41}"/>
              </a:ext>
            </a:extLst>
          </p:cNvPr>
          <p:cNvSpPr txBox="1"/>
          <p:nvPr/>
        </p:nvSpPr>
        <p:spPr>
          <a:xfrm>
            <a:off x="447260" y="2564296"/>
            <a:ext cx="3257056" cy="3895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①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성산일출</a:t>
            </a: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城山日出</a:t>
            </a:r>
          </a:p>
          <a:p>
            <a:pPr>
              <a:lnSpc>
                <a:spcPts val="3000"/>
              </a:lnSpc>
            </a:pP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②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사봉낙조</a:t>
            </a:r>
            <a:r>
              <a:rPr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紗峯落照</a:t>
            </a:r>
          </a:p>
          <a:p>
            <a:pPr>
              <a:lnSpc>
                <a:spcPts val="3000"/>
              </a:lnSpc>
            </a:pP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③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영구춘화</a:t>
            </a:r>
            <a:r>
              <a:rPr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瀛邱春花</a:t>
            </a:r>
          </a:p>
          <a:p>
            <a:pPr>
              <a:lnSpc>
                <a:spcPts val="3000"/>
              </a:lnSpc>
            </a:pPr>
            <a:r>
              <a:rPr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④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정방하폭</a:t>
            </a: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正房夏瀑</a:t>
            </a:r>
          </a:p>
          <a:p>
            <a:pPr>
              <a:lnSpc>
                <a:spcPts val="3000"/>
              </a:lnSpc>
            </a:pP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⑤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귤림추색</a:t>
            </a: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橘林秋色</a:t>
            </a:r>
          </a:p>
          <a:p>
            <a:pPr>
              <a:lnSpc>
                <a:spcPts val="3000"/>
              </a:lnSpc>
            </a:pP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⑥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녹담만설</a:t>
            </a:r>
            <a:r>
              <a:rPr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鹿潭晩雪</a:t>
            </a:r>
          </a:p>
          <a:p>
            <a:pPr>
              <a:lnSpc>
                <a:spcPts val="3000"/>
              </a:lnSpc>
            </a:pP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⑦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영실기암</a:t>
            </a:r>
            <a:r>
              <a:rPr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靈室奇巖</a:t>
            </a:r>
          </a:p>
          <a:p>
            <a:pPr>
              <a:lnSpc>
                <a:spcPts val="3000"/>
              </a:lnSpc>
            </a:pPr>
            <a:r>
              <a:rPr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⑧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산방굴사</a:t>
            </a:r>
            <a:r>
              <a:rPr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山房窟寺</a:t>
            </a:r>
          </a:p>
          <a:p>
            <a:pPr>
              <a:lnSpc>
                <a:spcPts val="3000"/>
              </a:lnSpc>
            </a:pP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⑨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산포조어</a:t>
            </a:r>
            <a:r>
              <a:rPr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山浦釣魚</a:t>
            </a:r>
          </a:p>
          <a:p>
            <a:pPr>
              <a:lnSpc>
                <a:spcPts val="3000"/>
              </a:lnSpc>
            </a:pPr>
            <a:r>
              <a:rPr kumimoji="1"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⑩</a:t>
            </a:r>
            <a:r>
              <a:rPr kumimoji="1" lang="ko-KR" altLang="en-US" sz="2400" b="1" dirty="0" err="1">
                <a:latin typeface="Batang" panose="02030600000101010101" pitchFamily="18" charset="-127"/>
                <a:ea typeface="Batang" panose="02030600000101010101" pitchFamily="18" charset="-127"/>
              </a:rPr>
              <a:t>고수목마</a:t>
            </a:r>
            <a:r>
              <a:rPr lang="ja-JP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　</a:t>
            </a:r>
            <a:r>
              <a:rPr kumimoji="1" lang="ko-KR" altLang="en-US" sz="2400" b="1" dirty="0">
                <a:latin typeface="Batang" panose="02030600000101010101" pitchFamily="18" charset="-127"/>
                <a:ea typeface="Batang" panose="02030600000101010101" pitchFamily="18" charset="-127"/>
              </a:rPr>
              <a:t>古藪牧馬</a:t>
            </a:r>
            <a:endParaRPr kumimoji="1" lang="ja-JP" altLang="en-US" sz="24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60D87854-491F-4F4D-A0CF-E726B6343CA3}"/>
              </a:ext>
            </a:extLst>
          </p:cNvPr>
          <p:cNvSpPr/>
          <p:nvPr/>
        </p:nvSpPr>
        <p:spPr>
          <a:xfrm>
            <a:off x="7523339" y="5211483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④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A44E534E-84B5-40AA-887C-99F87543725C}"/>
              </a:ext>
            </a:extLst>
          </p:cNvPr>
          <p:cNvSpPr/>
          <p:nvPr/>
        </p:nvSpPr>
        <p:spPr>
          <a:xfrm>
            <a:off x="6994785" y="4381028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⑤</a:t>
            </a: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67B493BB-CCA9-4C65-85BF-FD0B12D88F3B}"/>
              </a:ext>
            </a:extLst>
          </p:cNvPr>
          <p:cNvSpPr/>
          <p:nvPr/>
        </p:nvSpPr>
        <p:spPr>
          <a:xfrm>
            <a:off x="7443583" y="2963449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⑥</a:t>
            </a: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E5DD8136-F523-428D-B640-BCEA0581A7CB}"/>
              </a:ext>
            </a:extLst>
          </p:cNvPr>
          <p:cNvSpPr/>
          <p:nvPr/>
        </p:nvSpPr>
        <p:spPr>
          <a:xfrm>
            <a:off x="6194539" y="3170583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⑦</a:t>
            </a: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5581B2C-CFE2-4B41-B82F-AA605A9E7B7D}"/>
              </a:ext>
            </a:extLst>
          </p:cNvPr>
          <p:cNvSpPr/>
          <p:nvPr/>
        </p:nvSpPr>
        <p:spPr>
          <a:xfrm>
            <a:off x="5186508" y="5167266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⑧</a:t>
            </a: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CCE428C4-55D8-4557-A49E-9BEDB92186B2}"/>
              </a:ext>
            </a:extLst>
          </p:cNvPr>
          <p:cNvSpPr/>
          <p:nvPr/>
        </p:nvSpPr>
        <p:spPr>
          <a:xfrm>
            <a:off x="6416518" y="1580326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⑨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5B47A168-EEEC-4789-9AC0-9D8D2975CFDD}"/>
              </a:ext>
            </a:extLst>
          </p:cNvPr>
          <p:cNvSpPr/>
          <p:nvPr/>
        </p:nvSpPr>
        <p:spPr>
          <a:xfrm>
            <a:off x="8174964" y="3429000"/>
            <a:ext cx="625444" cy="51683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BFEBCA1-1F4A-46D7-A86B-B53DA262E9E5}"/>
              </a:ext>
            </a:extLst>
          </p:cNvPr>
          <p:cNvGrpSpPr/>
          <p:nvPr/>
        </p:nvGrpSpPr>
        <p:grpSpPr>
          <a:xfrm>
            <a:off x="8726200" y="72857"/>
            <a:ext cx="2859645" cy="2113651"/>
            <a:chOff x="8349544" y="8497"/>
            <a:chExt cx="3236301" cy="2392049"/>
          </a:xfrm>
        </p:grpSpPr>
        <p:pic>
          <p:nvPicPr>
            <p:cNvPr id="18" name="図 17">
              <a:extLst>
                <a:ext uri="{FF2B5EF4-FFF2-40B4-BE49-F238E27FC236}">
                  <a16:creationId xmlns:a16="http://schemas.microsoft.com/office/drawing/2014/main" id="{9B25AD38-7CFA-44A0-B25F-31B0A51AC9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9544" y="8497"/>
              <a:ext cx="3236301" cy="2392049"/>
            </a:xfrm>
            <a:prstGeom prst="rect">
              <a:avLst/>
            </a:prstGeom>
          </p:spPr>
        </p:pic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2BFA267D-553E-45FC-B3D7-E6A3295C7F9C}"/>
                </a:ext>
              </a:extLst>
            </p:cNvPr>
            <p:cNvSpPr txBox="1"/>
            <p:nvPr/>
          </p:nvSpPr>
          <p:spPr>
            <a:xfrm>
              <a:off x="8433526" y="837040"/>
              <a:ext cx="3087241" cy="9056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ja-JP" sz="2800" b="1" dirty="0" err="1">
                  <a:solidFill>
                    <a:srgbClr val="0070C0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이한우</a:t>
              </a:r>
              <a:r>
                <a:rPr lang="en-US" altLang="ja-JP" sz="2800" b="1" dirty="0">
                  <a:solidFill>
                    <a:srgbClr val="0070C0"/>
                  </a:solidFill>
                  <a:effectLst/>
                  <a:latin typeface="ＭＳ 明朝" panose="02020609040205080304" pitchFamily="17" charset="-128"/>
                  <a:cs typeface="Batang" panose="02030600000101010101" pitchFamily="18" charset="-127"/>
                </a:rPr>
                <a:t>(</a:t>
              </a:r>
              <a:r>
                <a:rPr lang="ko-KR" altLang="ja-JP" sz="2800" b="1" dirty="0">
                  <a:solidFill>
                    <a:srgbClr val="0070C0"/>
                  </a:solidFill>
                  <a:effectLst/>
                  <a:ea typeface="ＭＳ 明朝" panose="02020609040205080304" pitchFamily="17" charset="-128"/>
                  <a:cs typeface="Batang" panose="02030600000101010101" pitchFamily="18" charset="-127"/>
                </a:rPr>
                <a:t>李漢雨</a:t>
              </a:r>
              <a:r>
                <a:rPr lang="en-US" altLang="ja-JP" sz="2800" b="1" dirty="0">
                  <a:solidFill>
                    <a:srgbClr val="0070C0"/>
                  </a:solidFill>
                  <a:effectLst/>
                  <a:latin typeface="ＭＳ 明朝" panose="02020609040205080304" pitchFamily="17" charset="-128"/>
                  <a:cs typeface="Batang" panose="02030600000101010101" pitchFamily="18" charset="-127"/>
                </a:rPr>
                <a:t>) </a:t>
              </a:r>
            </a:p>
            <a:p>
              <a:pPr algn="ctr"/>
              <a:r>
                <a:rPr lang="en-US" altLang="ja-JP" b="1" dirty="0">
                  <a:solidFill>
                    <a:srgbClr val="0070C0"/>
                  </a:solidFill>
                  <a:effectLst/>
                  <a:latin typeface="ＭＳ 明朝" panose="02020609040205080304" pitchFamily="17" charset="-128"/>
                  <a:cs typeface="Batang" panose="02030600000101010101" pitchFamily="18" charset="-127"/>
                </a:rPr>
                <a:t>1823</a:t>
              </a:r>
              <a:r>
                <a:rPr lang="ko-KR" altLang="ja-JP" b="1" dirty="0">
                  <a:solidFill>
                    <a:srgbClr val="0070C0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년</a:t>
              </a:r>
              <a:r>
                <a:rPr lang="ko-KR" altLang="ja-JP" b="1" dirty="0">
                  <a:solidFill>
                    <a:srgbClr val="0070C0"/>
                  </a:solidFill>
                  <a:effectLst/>
                  <a:ea typeface="ＭＳ 明朝" panose="02020609040205080304" pitchFamily="17" charset="-128"/>
                  <a:cs typeface="Batang" panose="02030600000101010101" pitchFamily="18" charset="-127"/>
                </a:rPr>
                <a:t> ～ </a:t>
              </a:r>
              <a:r>
                <a:rPr lang="en-US" altLang="ja-JP" b="1" dirty="0">
                  <a:solidFill>
                    <a:srgbClr val="0070C0"/>
                  </a:solidFill>
                  <a:effectLst/>
                  <a:latin typeface="ＭＳ 明朝" panose="02020609040205080304" pitchFamily="17" charset="-128"/>
                  <a:cs typeface="Batang" panose="02030600000101010101" pitchFamily="18" charset="-127"/>
                </a:rPr>
                <a:t>1881</a:t>
              </a:r>
              <a:r>
                <a:rPr lang="ko-KR" altLang="ja-JP" b="1" dirty="0">
                  <a:solidFill>
                    <a:srgbClr val="0070C0"/>
                  </a:solidFill>
                  <a:effectLst/>
                  <a:ea typeface="Batang" panose="02030600000101010101" pitchFamily="18" charset="-127"/>
                  <a:cs typeface="Batang" panose="02030600000101010101" pitchFamily="18" charset="-127"/>
                </a:rPr>
                <a:t>년</a:t>
              </a:r>
              <a:endParaRPr kumimoji="1" lang="ja-JP" altLang="en-US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206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7B477670-62B2-4C40-B3F3-A5A97D7171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2" y="853182"/>
            <a:ext cx="12117755" cy="4826906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2E5007-879E-4CB3-851F-0AAE4F864F49}"/>
              </a:ext>
            </a:extLst>
          </p:cNvPr>
          <p:cNvSpPr txBox="1"/>
          <p:nvPr/>
        </p:nvSpPr>
        <p:spPr>
          <a:xfrm>
            <a:off x="10902547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성산일출城山日出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83F28C7-F93E-4C59-A0E8-5CAEB0DC76F4}"/>
              </a:ext>
            </a:extLst>
          </p:cNvPr>
          <p:cNvSpPr txBox="1"/>
          <p:nvPr/>
        </p:nvSpPr>
        <p:spPr>
          <a:xfrm>
            <a:off x="9691152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 err="1">
                <a:latin typeface="Batang" panose="02030600000101010101" pitchFamily="18" charset="-127"/>
                <a:ea typeface="Batang" panose="02030600000101010101" pitchFamily="18" charset="-127"/>
              </a:rPr>
              <a:t>사봉낙조</a:t>
            </a: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 紗峯落照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7AFB111-F542-43E7-A76A-8817F484271E}"/>
              </a:ext>
            </a:extLst>
          </p:cNvPr>
          <p:cNvSpPr txBox="1"/>
          <p:nvPr/>
        </p:nvSpPr>
        <p:spPr>
          <a:xfrm>
            <a:off x="8479758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 err="1">
                <a:latin typeface="Batang" panose="02030600000101010101" pitchFamily="18" charset="-127"/>
                <a:ea typeface="Batang" panose="02030600000101010101" pitchFamily="18" charset="-127"/>
              </a:rPr>
              <a:t>영구춘화</a:t>
            </a: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 瀛邱春花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30F9F486-8CD7-4B7B-B4F1-1ACECA723EA4}"/>
              </a:ext>
            </a:extLst>
          </p:cNvPr>
          <p:cNvSpPr txBox="1"/>
          <p:nvPr/>
        </p:nvSpPr>
        <p:spPr>
          <a:xfrm>
            <a:off x="7268364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정방하폭正房夏瀑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8445441-F80B-4B3E-9EFD-F3CF31CD2545}"/>
              </a:ext>
            </a:extLst>
          </p:cNvPr>
          <p:cNvSpPr txBox="1"/>
          <p:nvPr/>
        </p:nvSpPr>
        <p:spPr>
          <a:xfrm>
            <a:off x="6056970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 err="1">
                <a:latin typeface="Batang" panose="02030600000101010101" pitchFamily="18" charset="-127"/>
                <a:ea typeface="Batang" panose="02030600000101010101" pitchFamily="18" charset="-127"/>
              </a:rPr>
              <a:t>귤림추색</a:t>
            </a: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 橘林秋色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BF02FEB-57F9-441F-84B1-AE1B27554E61}"/>
              </a:ext>
            </a:extLst>
          </p:cNvPr>
          <p:cNvSpPr txBox="1"/>
          <p:nvPr/>
        </p:nvSpPr>
        <p:spPr>
          <a:xfrm>
            <a:off x="4845576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녹담만설鹿潭晩雪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BE8232B-8410-4ABE-843B-83CF5EB3D6FB}"/>
              </a:ext>
            </a:extLst>
          </p:cNvPr>
          <p:cNvSpPr txBox="1"/>
          <p:nvPr/>
        </p:nvSpPr>
        <p:spPr>
          <a:xfrm>
            <a:off x="3634182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 err="1">
                <a:latin typeface="Batang" panose="02030600000101010101" pitchFamily="18" charset="-127"/>
                <a:ea typeface="Batang" panose="02030600000101010101" pitchFamily="18" charset="-127"/>
              </a:rPr>
              <a:t>영실기암</a:t>
            </a: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 靈室奇巖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DDC44427-4891-46F7-9452-05C4FE79D408}"/>
              </a:ext>
            </a:extLst>
          </p:cNvPr>
          <p:cNvSpPr txBox="1"/>
          <p:nvPr/>
        </p:nvSpPr>
        <p:spPr>
          <a:xfrm>
            <a:off x="2422788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 err="1">
                <a:latin typeface="Batang" panose="02030600000101010101" pitchFamily="18" charset="-127"/>
                <a:ea typeface="Batang" panose="02030600000101010101" pitchFamily="18" charset="-127"/>
              </a:rPr>
              <a:t>산방굴사</a:t>
            </a: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 山房窟寺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1F5BCE6-6F0F-4455-875F-608C5CC6B375}"/>
              </a:ext>
            </a:extLst>
          </p:cNvPr>
          <p:cNvSpPr txBox="1"/>
          <p:nvPr/>
        </p:nvSpPr>
        <p:spPr>
          <a:xfrm>
            <a:off x="1211394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 err="1">
                <a:latin typeface="Batang" panose="02030600000101010101" pitchFamily="18" charset="-127"/>
                <a:ea typeface="Batang" panose="02030600000101010101" pitchFamily="18" charset="-127"/>
              </a:rPr>
              <a:t>산포조어</a:t>
            </a: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 山浦釣魚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E393A65-194B-4A2B-9860-6E6263C23B84}"/>
              </a:ext>
            </a:extLst>
          </p:cNvPr>
          <p:cNvSpPr txBox="1"/>
          <p:nvPr/>
        </p:nvSpPr>
        <p:spPr>
          <a:xfrm>
            <a:off x="0" y="5680088"/>
            <a:ext cx="1252330" cy="579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0"/>
              </a:lnSpc>
            </a:pPr>
            <a:r>
              <a:rPr kumimoji="1" lang="ko-KR" altLang="en-US" dirty="0" err="1">
                <a:latin typeface="Batang" panose="02030600000101010101" pitchFamily="18" charset="-127"/>
                <a:ea typeface="Batang" panose="02030600000101010101" pitchFamily="18" charset="-127"/>
              </a:rPr>
              <a:t>고수목마</a:t>
            </a:r>
            <a:r>
              <a:rPr kumimoji="1" lang="ko-KR" altLang="en-US" dirty="0">
                <a:latin typeface="Batang" panose="02030600000101010101" pitchFamily="18" charset="-127"/>
                <a:ea typeface="Batang" panose="02030600000101010101" pitchFamily="18" charset="-127"/>
              </a:rPr>
              <a:t> 古藪牧馬</a:t>
            </a:r>
            <a:endParaRPr kumimoji="1" lang="ja-JP" altLang="en-US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8327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C2E5007-879E-4CB3-851F-0AAE4F864F49}"/>
              </a:ext>
            </a:extLst>
          </p:cNvPr>
          <p:cNvSpPr txBox="1"/>
          <p:nvPr/>
        </p:nvSpPr>
        <p:spPr>
          <a:xfrm>
            <a:off x="5471740" y="271618"/>
            <a:ext cx="396071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성산일출城山日出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4" name="図 23">
            <a:extLst>
              <a:ext uri="{FF2B5EF4-FFF2-40B4-BE49-F238E27FC236}">
                <a16:creationId xmlns:a16="http://schemas.microsoft.com/office/drawing/2014/main" id="{0F3A2EEF-D044-4FE6-BDE2-799A37F2CC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3" y="1232547"/>
            <a:ext cx="9705322" cy="5128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25875B3-1605-468E-9697-5EE5BF749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43"/>
          <a:stretch/>
        </p:blipFill>
        <p:spPr>
          <a:xfrm>
            <a:off x="10394735" y="11676"/>
            <a:ext cx="1797265" cy="684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62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B4BA791-EB27-44A7-8CD2-3D702A584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41" y="1211017"/>
            <a:ext cx="9043387" cy="5408443"/>
          </a:xfrm>
          <a:prstGeom prst="rect">
            <a:avLst/>
          </a:prstGeom>
        </p:spPr>
      </p:pic>
      <p:sp>
        <p:nvSpPr>
          <p:cNvPr id="7" name="四角形: 角を丸くする 6">
            <a:extLst>
              <a:ext uri="{FF2B5EF4-FFF2-40B4-BE49-F238E27FC236}">
                <a16:creationId xmlns:a16="http://schemas.microsoft.com/office/drawing/2014/main" id="{43DF5389-67F9-4621-95B0-FC191B55F69B}"/>
              </a:ext>
            </a:extLst>
          </p:cNvPr>
          <p:cNvSpPr/>
          <p:nvPr/>
        </p:nvSpPr>
        <p:spPr>
          <a:xfrm>
            <a:off x="316543" y="79942"/>
            <a:ext cx="4569969" cy="773240"/>
          </a:xfrm>
          <a:prstGeom prst="roundRect">
            <a:avLst/>
          </a:prstGeom>
          <a:ln w="38100"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50800" dir="54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tang" panose="02030600000101010101" pitchFamily="18" charset="-127"/>
                <a:ea typeface="Batang" panose="02030600000101010101" pitchFamily="18" charset="-127"/>
              </a:rPr>
              <a:t>영주십경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(</a:t>
            </a:r>
            <a:r>
              <a:rPr lang="ko-KR" altLang="en-US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瀛州十景</a:t>
            </a:r>
            <a:r>
              <a:rPr lang="en-US" altLang="ko-KR" sz="3600" b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)</a:t>
            </a:r>
            <a:endParaRPr kumimoji="1" lang="en-US" altLang="ko-KR" sz="3600" b="1" i="0" strike="noStrike" kern="1200" cap="none" spc="0" normalizeH="0" baseline="0" noProof="0" dirty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83F28C7-F93E-4C59-A0E8-5CAEB0DC76F4}"/>
              </a:ext>
            </a:extLst>
          </p:cNvPr>
          <p:cNvSpPr txBox="1"/>
          <p:nvPr/>
        </p:nvSpPr>
        <p:spPr>
          <a:xfrm>
            <a:off x="5211416" y="308443"/>
            <a:ext cx="4956314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kumimoji="1" lang="ko-KR" altLang="en-US" sz="3600" dirty="0" err="1">
                <a:latin typeface="Batang" panose="02030600000101010101" pitchFamily="18" charset="-127"/>
                <a:ea typeface="Batang" panose="02030600000101010101" pitchFamily="18" charset="-127"/>
              </a:rPr>
              <a:t>사봉낙조</a:t>
            </a:r>
            <a:r>
              <a:rPr kumimoji="1" lang="ko-KR" altLang="en-US" sz="3600" dirty="0">
                <a:latin typeface="Batang" panose="02030600000101010101" pitchFamily="18" charset="-127"/>
                <a:ea typeface="Batang" panose="02030600000101010101" pitchFamily="18" charset="-127"/>
              </a:rPr>
              <a:t> 紗峯落照</a:t>
            </a:r>
            <a:endParaRPr kumimoji="1" lang="ja-JP" altLang="en-US" sz="3600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AE316AE1-A3D4-4231-8203-497362C281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42" y="1225403"/>
            <a:ext cx="9384119" cy="5354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AEFA421-144D-4F6E-8536-F491726DB4B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7" r="10106"/>
          <a:stretch/>
        </p:blipFill>
        <p:spPr>
          <a:xfrm>
            <a:off x="10447740" y="10800"/>
            <a:ext cx="1744260" cy="684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8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35390</TotalTime>
  <Words>994</Words>
  <Application>Microsoft Office PowerPoint</Application>
  <PresentationFormat>ワイド画面</PresentationFormat>
  <Paragraphs>212</Paragraphs>
  <Slides>59</Slides>
  <Notes>0</Notes>
  <HiddenSlides>0</HiddenSlides>
  <MMClips>3</MMClips>
  <ScaleCrop>false</ScaleCrop>
  <HeadingPairs>
    <vt:vector size="8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59</vt:i4>
      </vt:variant>
    </vt:vector>
  </HeadingPairs>
  <TitlesOfParts>
    <vt:vector size="69" baseType="lpstr">
      <vt:lpstr>Batang</vt:lpstr>
      <vt:lpstr>HG丸ｺﾞｼｯｸM-PRO</vt:lpstr>
      <vt:lpstr>Malgun Gothic</vt:lpstr>
      <vt:lpstr>ＭＳ 明朝</vt:lpstr>
      <vt:lpstr>游ゴシック</vt:lpstr>
      <vt:lpstr>游ゴシック Light</vt:lpstr>
      <vt:lpstr>游明朝</vt:lpstr>
      <vt:lpstr>Arial</vt:lpstr>
      <vt:lpstr>Office テーマ</vt:lpstr>
      <vt:lpstr>ビットマップ イメージ</vt:lpstr>
      <vt:lpstr>仮想空間を旅行しよう 済州島編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우리 땅 기차 여행で仮想空間を列車旅行しよう</dc:title>
  <dc:creator>Saigusa Hatsuko</dc:creator>
  <cp:lastModifiedBy>Saigusa Hatsuko</cp:lastModifiedBy>
  <cp:revision>1004</cp:revision>
  <cp:lastPrinted>2020-08-03T12:07:08Z</cp:lastPrinted>
  <dcterms:created xsi:type="dcterms:W3CDTF">2020-07-24T06:00:28Z</dcterms:created>
  <dcterms:modified xsi:type="dcterms:W3CDTF">2022-01-14T15:45:32Z</dcterms:modified>
</cp:coreProperties>
</file>