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61" r:id="rId2"/>
    <p:sldId id="274" r:id="rId3"/>
    <p:sldId id="832" r:id="rId4"/>
    <p:sldId id="716" r:id="rId5"/>
    <p:sldId id="831" r:id="rId6"/>
    <p:sldId id="824" r:id="rId7"/>
    <p:sldId id="807" r:id="rId8"/>
    <p:sldId id="827" r:id="rId9"/>
    <p:sldId id="825" r:id="rId10"/>
    <p:sldId id="808" r:id="rId11"/>
    <p:sldId id="828" r:id="rId12"/>
    <p:sldId id="830" r:id="rId13"/>
    <p:sldId id="771" r:id="rId14"/>
    <p:sldId id="829" r:id="rId15"/>
    <p:sldId id="826" r:id="rId16"/>
    <p:sldId id="837" r:id="rId17"/>
    <p:sldId id="835" r:id="rId18"/>
    <p:sldId id="836" r:id="rId19"/>
    <p:sldId id="833" r:id="rId20"/>
    <p:sldId id="834" r:id="rId21"/>
    <p:sldId id="838" r:id="rId22"/>
    <p:sldId id="839" r:id="rId23"/>
    <p:sldId id="840" r:id="rId24"/>
    <p:sldId id="841" r:id="rId25"/>
    <p:sldId id="842" r:id="rId26"/>
    <p:sldId id="844" r:id="rId27"/>
    <p:sldId id="687" r:id="rId28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gusa Hatsuko" initials="SH" lastIdx="2" clrIdx="0">
    <p:extLst>
      <p:ext uri="{19B8F6BF-5375-455C-9EA6-DF929625EA0E}">
        <p15:presenceInfo xmlns:p15="http://schemas.microsoft.com/office/powerpoint/2012/main" userId="b142db85d87d60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FF"/>
    <a:srgbClr val="FEE3FF"/>
    <a:srgbClr val="E9EBF5"/>
    <a:srgbClr val="FF00FF"/>
    <a:srgbClr val="F7E3FF"/>
    <a:srgbClr val="84CCCB"/>
    <a:srgbClr val="FF6699"/>
    <a:srgbClr val="E694BD"/>
    <a:srgbClr val="C246C2"/>
    <a:srgbClr val="20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8575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54BC-F285-42B3-A053-1A29FC1D38D8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D9678-0E7E-43FF-906A-4A5ECC1B3F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62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D9678-0E7E-43FF-906A-4A5ECC1B3F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97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72CB0-4D3C-45C2-8BB9-6842D10D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0B99C1-75D0-4572-BAC6-49577287A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6355F6-1D91-416A-A63A-FED710ED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1F2D2C-CFCF-4B86-88EB-8064C6C5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35D234-B347-4F0B-AD97-3D5A19BB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18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E5DD8-7E46-46AC-B91F-8A6D8F20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4F8C63-A527-4BE4-97CC-5AEAF9126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6C9C96-F4BB-4147-97BE-B95C8D18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8258EA-43F6-4489-80A5-8FB31D42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BAA36A-938F-4359-96E1-3EC998C6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E9C3C-2E2E-452E-88F6-D5C2DD559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7F1EA1-3BBB-4D0E-8332-F0180BAC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F415E3-A881-4188-AAFA-9623F242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A9D757-EFF3-4FFA-B006-4CCFD1A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97993-6745-4E4E-AD1B-E2A9D6D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A71E9-3E1E-4BC3-BF65-F0A55F2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014D76-F30A-4984-8F8F-FC9E7B05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8143DD-23D3-47EC-A57F-81BC86E2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E3509-963F-4D95-8416-BCC6100F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774301-CA56-41EE-B25D-F39EC699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9E9BE-05F2-4CDC-80E3-1445C142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12522E-7CD5-4299-91C5-0AE445398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DF1ADF-A4E5-469C-B698-665825A2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F9723-84EB-440A-A7BF-ECAA3232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C2EA3E-AD62-4ED5-814A-5F618E8E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F59F40-6678-4036-A878-5AAAEC21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A65E6-2C59-4197-9E54-1D42C5727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6240A7-FFE6-4D91-BB65-86A9B68DC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965E19-43F3-4D57-BAC3-5CA330D8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3C626F-BC30-4240-9E96-794B79E6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8C6422-7775-4EEC-AECE-B9ADA973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5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39FC9-1133-4A62-A47D-6F93B678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2F275-CBE7-4835-8C47-24D05141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DEA22A-5306-43E2-A56E-1F78A8095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F5506A-189C-4647-B06E-C9911EE8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A10D0A-9DAC-4FA2-9EE1-8261A0790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1287CE-6297-46EC-AEAF-CFE48221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F319BB-1449-44B0-8FAC-E69246F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3284FC-9A07-4945-8518-A7FA07FB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9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E09B5-20DE-4E23-A678-E3F3F8EE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B743B0-0EF7-4FB2-A52B-2606E3B0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4AE99D-BC1D-47DC-8B57-6A5CA08E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D2597F-6407-4A25-9DD7-7E08A61B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705C77-6C79-4D26-B367-4E9FE1D3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F1340B-52ED-4876-BBF7-E41ED85C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4D909-FB90-411D-9D2B-CCC1857C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85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AFE5A-05DB-4E51-AEA4-4042991D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49E199-84F8-4DCC-BBE4-9ED67DFF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FA225E-7DB6-40F5-9780-BE50483C4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47A2B-490F-40D1-91C1-6170E550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3F910-6EE2-4444-B960-7C963348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5145EC-32C6-4D6A-86C2-D53FB4FE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0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A83C54-2F7A-4271-BC92-AD3A34AF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AD7882-F8BB-4233-9AC4-9C33326ED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96DFCD-1DB5-4E9F-B78B-668E1E4D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F8196A-8739-441A-A642-2F6E6252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9B4E74-5EFC-48FD-87F9-BE8BF855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E58208-48E5-40D7-809A-C449F0AA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7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57A3C1-1D62-47B3-B514-B740554B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120468-2191-44ED-BBD9-F7DBF536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C88945-23D8-4134-888C-E7048CEE0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701A-8E53-40E5-9873-A6B9CA5A98F2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9CF9F7-4507-4569-84DC-56DBB842D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73702F-CD7E-44F5-9C18-6BF635C71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82EA-043B-47AD-BEFF-A5C83AEEC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3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hr2nHsCZ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AA40A-7557-4B6F-83AB-C450835AF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78296"/>
            <a:ext cx="11391900" cy="2483954"/>
          </a:xfrm>
        </p:spPr>
        <p:txBody>
          <a:bodyPr>
            <a:noAutofit/>
          </a:bodyPr>
          <a:lstStyle/>
          <a:p>
            <a:r>
              <a:rPr lang="ja-JP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仮想空間を旅行しよう</a:t>
            </a:r>
            <a:br>
              <a:rPr lang="en-US" altLang="ja-JP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北朝鮮編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endParaRPr kumimoji="1" lang="ja-JP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58E3E8-20E8-4B71-87CB-526D69885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275" y="4382184"/>
            <a:ext cx="6006846" cy="1046162"/>
          </a:xfrm>
        </p:spPr>
        <p:txBody>
          <a:bodyPr>
            <a:normAutofit/>
          </a:bodyPr>
          <a:lstStyle/>
          <a:p>
            <a:r>
              <a:rPr lang="en-US" altLang="ja-JP" sz="5400" b="1" i="1" dirty="0"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rPr>
              <a:t>2021/2/22 &amp; 2/23</a:t>
            </a:r>
            <a:endParaRPr lang="ja-JP" altLang="en-US" sz="5400" b="1" i="1" dirty="0">
              <a:latin typeface="ＭＳ 明朝" panose="02020609040205080304" pitchFamily="17" charset="-128"/>
              <a:ea typeface="ＭＳ 明朝" panose="02020609040205080304" pitchFamily="17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A3003B-AB04-41FD-BF1E-96D4557C14B0}"/>
              </a:ext>
            </a:extLst>
          </p:cNvPr>
          <p:cNvSpPr txBox="1"/>
          <p:nvPr/>
        </p:nvSpPr>
        <p:spPr>
          <a:xfrm flipH="1">
            <a:off x="4002904" y="2973588"/>
            <a:ext cx="347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その</a:t>
            </a:r>
            <a:r>
              <a:rPr lang="en-US" altLang="ja-JP" sz="60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20</a:t>
            </a:r>
            <a:endParaRPr lang="ja-JP" altLang="en-US" sz="6000" b="1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FA832B7-D6F2-4905-94F5-80E86FD7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27" y="5609185"/>
            <a:ext cx="54292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3DF5389-67F9-4621-95B0-FC191B55F69B}"/>
              </a:ext>
            </a:extLst>
          </p:cNvPr>
          <p:cNvSpPr/>
          <p:nvPr/>
        </p:nvSpPr>
        <p:spPr>
          <a:xfrm>
            <a:off x="316542" y="79942"/>
            <a:ext cx="6732439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</a:t>
            </a:r>
            <a:r>
              <a:rPr kumimoji="1" lang="ja-JP" altLang="en-US" sz="36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訪朝の際　してはいけない事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7CFBCD-80BA-4931-969A-4CCC4F06E358}"/>
              </a:ext>
            </a:extLst>
          </p:cNvPr>
          <p:cNvSpPr txBox="1"/>
          <p:nvPr/>
        </p:nvSpPr>
        <p:spPr>
          <a:xfrm>
            <a:off x="2986905" y="5665813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旅の指さし会話帳</a:t>
            </a:r>
            <a:r>
              <a:rPr lang="en-US" altLang="ja-JP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 </a:t>
            </a:r>
            <a:r>
              <a:rPr lang="ja-JP" altLang="en-US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</a:t>
            </a:r>
            <a:r>
              <a:rPr lang="en-US" altLang="ja-JP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朝鮮語</a:t>
            </a:r>
            <a:r>
              <a:rPr lang="en-US" altLang="ja-JP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(</a:t>
            </a:r>
            <a:r>
              <a:rPr lang="ja-JP" altLang="en-US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旅の指さし会話帳シリーズ</a:t>
            </a:r>
            <a:r>
              <a:rPr lang="en-US" altLang="ja-JP" i="0" dirty="0">
                <a:solidFill>
                  <a:srgbClr val="0F111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289AE1-4EED-4FF6-8B4E-09AF87C1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27" y="3544349"/>
            <a:ext cx="1812789" cy="251272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D439AD-566F-430B-BBDB-E995AE88268C}"/>
              </a:ext>
            </a:extLst>
          </p:cNvPr>
          <p:cNvSpPr txBox="1"/>
          <p:nvPr/>
        </p:nvSpPr>
        <p:spPr>
          <a:xfrm>
            <a:off x="316541" y="982223"/>
            <a:ext cx="11211843" cy="46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案内人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ガイド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無しでの外出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散歩も含め</a:t>
            </a:r>
            <a:r>
              <a:rPr lang="en-US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金日成主席、金正日総書記、金正恩委員長と職名を付ける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最高指導者の写真を撮る時は一部分切れないよう撮る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最高指導者の肖像が掲載されている出版物を曲げたり破ったり、捨てたりしない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建設現場･軍人･警察官の撮影禁止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人物撮影は事前に承諾を得る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000"/>
              </a:lnSpc>
              <a:buFont typeface="Wingdings" panose="05000000000000000000" pitchFamily="2" charset="2"/>
              <a:buChar char=""/>
            </a:pPr>
            <a:r>
              <a:rPr lang="ja-JP" altLang="ja-JP" sz="32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聖書持ち込み不可、日本の雑誌･週刊誌は避ける</a:t>
            </a:r>
            <a:endParaRPr lang="ja-JP" altLang="ja-JP" sz="3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携帯･</a:t>
            </a:r>
            <a:r>
              <a:rPr lang="en-US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PC</a:t>
            </a:r>
            <a:r>
              <a:rPr lang="ja-JP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可</a:t>
            </a:r>
            <a:r>
              <a:rPr lang="en-US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但し通信料がめちゃくちゃ高い</a:t>
            </a:r>
            <a:r>
              <a:rPr lang="en-US" altLang="ja-JP" sz="3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3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8AB62F-B356-4B3B-90C0-126AC17C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79" y="625069"/>
            <a:ext cx="3861045" cy="36744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32AC46E-154D-4F40-BBCA-A9D6DE702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66" y="2377441"/>
            <a:ext cx="4101309" cy="39987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69D0298-7E42-4E40-9F0E-4DEFC9373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7" y="1028700"/>
            <a:ext cx="3861045" cy="3378414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3DF5389-67F9-4621-95B0-FC191B55F69B}"/>
              </a:ext>
            </a:extLst>
          </p:cNvPr>
          <p:cNvSpPr/>
          <p:nvPr/>
        </p:nvSpPr>
        <p:spPr>
          <a:xfrm>
            <a:off x="316542" y="79942"/>
            <a:ext cx="8804598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旅の指さし会話帳</a:t>
            </a:r>
            <a:r>
              <a:rPr lang="en-US" altLang="ja-JP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 </a:t>
            </a:r>
            <a:r>
              <a:rPr lang="ja-JP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</a:t>
            </a:r>
            <a:r>
              <a:rPr lang="en-US" altLang="ja-JP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朝鮮語</a:t>
            </a:r>
            <a:r>
              <a:rPr lang="en-US" altLang="ja-JP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289AE1-4EED-4FF6-8B4E-09AF87C1E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239">
            <a:off x="1190265" y="4322497"/>
            <a:ext cx="1542686" cy="21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E55F803-F38C-4A0F-A3CF-8F1770CD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8" y="0"/>
            <a:ext cx="6469415" cy="6858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797161" y="219090"/>
            <a:ext cx="3294272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北朝鮮の変遷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60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797161" y="219090"/>
            <a:ext cx="3294272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北朝鮮の変遷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EC35D6A-2026-4305-A107-52D5D1A9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93" y="0"/>
            <a:ext cx="637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797161" y="219090"/>
            <a:ext cx="2254649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平壌市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83C18D-D875-4E3C-A619-EF4ABE77FCDE}"/>
              </a:ext>
            </a:extLst>
          </p:cNvPr>
          <p:cNvSpPr txBox="1"/>
          <p:nvPr/>
        </p:nvSpPr>
        <p:spPr>
          <a:xfrm>
            <a:off x="447921" y="992330"/>
            <a:ext cx="36690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ja-JP" altLang="en-US" sz="2000" kern="100" dirty="0">
                <a:solidFill>
                  <a:srgbClr val="000000"/>
                </a:solidFill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①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대동강구역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大洞江區域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②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대성구역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大聖區域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③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동대원구역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東大院區域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④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락랑구역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樂浪區域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⑤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력포구역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力浦區域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⑥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룡성구역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龍成區域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⑦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만경대구역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萬景臺區域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⑧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모란봉구역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牡丹峰區域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⑨</a:t>
            </a:r>
            <a:r>
              <a:rPr lang="ko-KR" altLang="ja-JP" sz="2000" b="0" kern="100" dirty="0"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보통강구역</a:t>
            </a:r>
            <a:r>
              <a:rPr lang="en-US" altLang="ja-JP" sz="2000" b="0" kern="100" dirty="0"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普通江區域</a:t>
            </a:r>
            <a:r>
              <a:rPr lang="en-US" altLang="ja-JP" sz="2000" b="0" kern="100" dirty="0"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⑩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사동구역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寺洞區域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kern="100" dirty="0">
                <a:solidFill>
                  <a:srgbClr val="000000"/>
                </a:solidFill>
                <a:highlight>
                  <a:srgbClr val="FECAFF"/>
                </a:highlight>
                <a:latin typeface="⑪"/>
                <a:ea typeface="Batang" panose="02030600000101010101" pitchFamily="18" charset="-127"/>
                <a:cs typeface="Batang" panose="02030600000101010101" pitchFamily="18" charset="-127"/>
              </a:rPr>
              <a:t>⑪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서성구역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西城區域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⑫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삼석구역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三石區域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⑬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선교구역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船橋區域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⑭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순안구역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順安區域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⑮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은정구역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恩情區域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⑯</a:t>
            </a:r>
            <a:r>
              <a:rPr lang="ko-KR" altLang="ja-JP" sz="2000" b="0" kern="100" dirty="0" err="1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중구역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中區域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</a:pPr>
            <a:r>
              <a:rPr lang="ja-JP" altLang="en-US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⑰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Batang" panose="02030600000101010101" pitchFamily="18" charset="-127"/>
                <a:cs typeface="Batang" panose="02030600000101010101" pitchFamily="18" charset="-127"/>
              </a:rPr>
              <a:t>평천구역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平川區域</a:t>
            </a:r>
            <a:r>
              <a:rPr lang="en-US" altLang="ja-JP" sz="2000" b="0" kern="100" dirty="0">
                <a:solidFill>
                  <a:srgbClr val="000000"/>
                </a:solidFill>
                <a:effectLst/>
                <a:highlight>
                  <a:srgbClr val="FECAFF"/>
                </a:highlight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effectLst/>
              <a:highlight>
                <a:srgbClr val="FECAFF"/>
              </a:highlight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ja-JP" altLang="en-US" sz="2000" b="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⑱</a:t>
            </a:r>
            <a:r>
              <a:rPr lang="ko-KR" altLang="ja-JP" sz="2000" b="0" dirty="0" err="1">
                <a:solidFill>
                  <a:srgbClr val="00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형제산구역</a:t>
            </a:r>
            <a:r>
              <a:rPr lang="en-US" altLang="ja-JP" sz="2000" b="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ko-KR" altLang="ja-JP" sz="2000" b="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兄弟山區域</a:t>
            </a:r>
            <a:r>
              <a:rPr lang="en-US" altLang="ja-JP" sz="2000" b="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kumimoji="1"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E594945-F6D0-4341-B71F-781F9D5F173D}"/>
              </a:ext>
            </a:extLst>
          </p:cNvPr>
          <p:cNvGrpSpPr/>
          <p:nvPr/>
        </p:nvGrpSpPr>
        <p:grpSpPr>
          <a:xfrm>
            <a:off x="5691063" y="0"/>
            <a:ext cx="5863186" cy="6858000"/>
            <a:chOff x="5313873" y="0"/>
            <a:chExt cx="5863186" cy="6858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62B074E0-39E3-4106-A49B-181B6EF5A1CC}"/>
                </a:ext>
              </a:extLst>
            </p:cNvPr>
            <p:cNvGrpSpPr/>
            <p:nvPr/>
          </p:nvGrpSpPr>
          <p:grpSpPr>
            <a:xfrm>
              <a:off x="5313873" y="0"/>
              <a:ext cx="5863186" cy="6858000"/>
              <a:chOff x="4825433" y="-19604"/>
              <a:chExt cx="5863186" cy="6858000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47A0DD3F-FDAC-4559-BE29-BB003C11F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5433" y="-19604"/>
                <a:ext cx="5863186" cy="6858000"/>
              </a:xfrm>
              <a:prstGeom prst="rect">
                <a:avLst/>
              </a:prstGeom>
            </p:spPr>
          </p:pic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9D46D390-4927-4145-B86E-544A88DEF622}"/>
                  </a:ext>
                </a:extLst>
              </p:cNvPr>
              <p:cNvSpPr/>
              <p:nvPr/>
            </p:nvSpPr>
            <p:spPr>
              <a:xfrm>
                <a:off x="8312570" y="758926"/>
                <a:ext cx="625444" cy="496895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⑮</a:t>
                </a: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FD8DEB82-10F6-4099-ADD1-81DB63FB041D}"/>
                  </a:ext>
                </a:extLst>
              </p:cNvPr>
              <p:cNvSpPr/>
              <p:nvPr/>
            </p:nvSpPr>
            <p:spPr>
              <a:xfrm>
                <a:off x="7812592" y="3304487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</a:t>
                </a:r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9721CC8D-2C4B-4A08-A4A3-270A52C32694}"/>
                  </a:ext>
                </a:extLst>
              </p:cNvPr>
              <p:cNvSpPr/>
              <p:nvPr/>
            </p:nvSpPr>
            <p:spPr>
              <a:xfrm>
                <a:off x="7271731" y="3867041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</a:t>
                </a:r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FC10B1B4-A708-42C0-A97F-B05C59AFE327}"/>
                  </a:ext>
                </a:extLst>
              </p:cNvPr>
              <p:cNvSpPr/>
              <p:nvPr/>
            </p:nvSpPr>
            <p:spPr>
              <a:xfrm>
                <a:off x="5550566" y="5336929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④</a:t>
                </a:r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08178AE4-ED36-4BA0-B1F8-4CC1BC62816F}"/>
                  </a:ext>
                </a:extLst>
              </p:cNvPr>
              <p:cNvSpPr/>
              <p:nvPr/>
            </p:nvSpPr>
            <p:spPr>
              <a:xfrm>
                <a:off x="7405911" y="5669229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⑤</a:t>
                </a:r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0091DEE0-4583-4881-A84C-402183BE3E5B}"/>
                  </a:ext>
                </a:extLst>
              </p:cNvPr>
              <p:cNvSpPr/>
              <p:nvPr/>
            </p:nvSpPr>
            <p:spPr>
              <a:xfrm>
                <a:off x="7340729" y="1855985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⑥</a:t>
                </a: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112AB419-9958-401E-93CE-AE67027AE6FD}"/>
                  </a:ext>
                </a:extLst>
              </p:cNvPr>
              <p:cNvSpPr/>
              <p:nvPr/>
            </p:nvSpPr>
            <p:spPr>
              <a:xfrm>
                <a:off x="5146404" y="4139599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⑦</a:t>
                </a:r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03F5A300-487B-439A-B0A9-ADEC9EF55944}"/>
                  </a:ext>
                </a:extLst>
              </p:cNvPr>
              <p:cNvSpPr/>
              <p:nvPr/>
            </p:nvSpPr>
            <p:spPr>
              <a:xfrm>
                <a:off x="7093189" y="3533291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⑧</a:t>
                </a:r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5EFE516A-693C-4240-BF07-2123F5CBAEFB}"/>
                  </a:ext>
                </a:extLst>
              </p:cNvPr>
              <p:cNvSpPr/>
              <p:nvPr/>
            </p:nvSpPr>
            <p:spPr>
              <a:xfrm>
                <a:off x="8821198" y="2372819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⑫</a:t>
                </a:r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DDFD1450-0EF7-4457-9C0B-78CA32702A54}"/>
                  </a:ext>
                </a:extLst>
              </p:cNvPr>
              <p:cNvSpPr/>
              <p:nvPr/>
            </p:nvSpPr>
            <p:spPr>
              <a:xfrm>
                <a:off x="7533205" y="4290079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③</a:t>
                </a:r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04D67C09-FF8B-48F7-919D-05F544C32277}"/>
                  </a:ext>
                </a:extLst>
              </p:cNvPr>
              <p:cNvSpPr/>
              <p:nvPr/>
            </p:nvSpPr>
            <p:spPr>
              <a:xfrm>
                <a:off x="8591960" y="4398052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⑩</a:t>
                </a:r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E65B8AE1-377B-4EAC-B7D9-CA06066F0BF0}"/>
                  </a:ext>
                </a:extLst>
              </p:cNvPr>
              <p:cNvSpPr/>
              <p:nvPr/>
            </p:nvSpPr>
            <p:spPr>
              <a:xfrm>
                <a:off x="6485809" y="3698988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⑪</a:t>
                </a:r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BE7E8BEC-909D-43B6-A38C-D285ECE4727F}"/>
                  </a:ext>
                </a:extLst>
              </p:cNvPr>
              <p:cNvSpPr/>
              <p:nvPr/>
            </p:nvSpPr>
            <p:spPr>
              <a:xfrm>
                <a:off x="5771546" y="1068364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⑭</a:t>
                </a: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5B331113-6FB9-4F89-A374-43B9D91362FE}"/>
                  </a:ext>
                </a:extLst>
              </p:cNvPr>
              <p:cNvSpPr/>
              <p:nvPr/>
            </p:nvSpPr>
            <p:spPr>
              <a:xfrm>
                <a:off x="5771546" y="2944229"/>
                <a:ext cx="625444" cy="516834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⑱</a:t>
                </a:r>
              </a:p>
            </p:txBody>
          </p:sp>
        </p:grp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B3C0E508-4354-4AAB-B58F-7FFCCAEE824A}"/>
                </a:ext>
              </a:extLst>
            </p:cNvPr>
            <p:cNvSpPr/>
            <p:nvPr/>
          </p:nvSpPr>
          <p:spPr>
            <a:xfrm>
              <a:off x="7488346" y="4582760"/>
              <a:ext cx="625444" cy="516834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⑬</a:t>
              </a: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44335C88-E5B4-4A68-9DBD-31508B4FDA83}"/>
                </a:ext>
              </a:extLst>
            </p:cNvPr>
            <p:cNvSpPr/>
            <p:nvPr/>
          </p:nvSpPr>
          <p:spPr>
            <a:xfrm>
              <a:off x="6741766" y="4162289"/>
              <a:ext cx="625444" cy="516834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⑨</a:t>
              </a: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311678C-CB7D-49BD-A776-C3DEB1F2BDDC}"/>
                </a:ext>
              </a:extLst>
            </p:cNvPr>
            <p:cNvSpPr/>
            <p:nvPr/>
          </p:nvSpPr>
          <p:spPr>
            <a:xfrm>
              <a:off x="7223244" y="4093787"/>
              <a:ext cx="625444" cy="516834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⑯</a:t>
              </a: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8EFA83A0-7EDA-4CD2-A89C-687192378C71}"/>
                </a:ext>
              </a:extLst>
            </p:cNvPr>
            <p:cNvSpPr/>
            <p:nvPr/>
          </p:nvSpPr>
          <p:spPr>
            <a:xfrm>
              <a:off x="6885430" y="4441121"/>
              <a:ext cx="625444" cy="516834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6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6DF5A3F5-BAD1-4BFD-849C-E7EDDA680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97" y="0"/>
            <a:ext cx="9789073" cy="6846437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0" y="11563"/>
            <a:ext cx="6239909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ko-K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6.</a:t>
            </a:r>
            <a:r>
              <a:rPr lang="ko-KR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대동강</a:t>
            </a:r>
            <a:r>
              <a:rPr lang="en-US" altLang="ko-K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Gulim" panose="020B0600000101010101" pitchFamily="34" charset="-127"/>
              </a:rPr>
              <a:t>大同江</a:t>
            </a:r>
            <a:r>
              <a:rPr lang="en-US" altLang="ko-KR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には</a:t>
            </a:r>
            <a:r>
              <a:rPr lang="en-US" altLang="ja-JP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つの島がある</a:t>
            </a:r>
            <a:endParaRPr kumimoji="1" lang="en-US" altLang="ko-KR" sz="28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F1759B-33DA-41CD-AA9F-FB672FA410E1}"/>
              </a:ext>
            </a:extLst>
          </p:cNvPr>
          <p:cNvSpPr txBox="1"/>
          <p:nvPr/>
        </p:nvSpPr>
        <p:spPr>
          <a:xfrm>
            <a:off x="183751" y="1119980"/>
            <a:ext cx="24029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kumimoji="1" lang="ko-KR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두루섬</a:t>
            </a:r>
            <a:r>
              <a:rPr lang="ja-JP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　　　</a:t>
            </a:r>
            <a:endParaRPr lang="en-US" altLang="ja-JP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ja-JP" altLang="en-US" sz="3200" i="0" dirty="0">
                <a:solidFill>
                  <a:srgbClr val="202124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トゥル島</a:t>
            </a:r>
            <a:endParaRPr lang="en-US" altLang="ja-JP" sz="3200" i="0" dirty="0">
              <a:solidFill>
                <a:srgbClr val="20212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3200" dirty="0">
                <a:solidFill>
                  <a:srgbClr val="20212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ko-KR" altLang="en-US" sz="3200" dirty="0" err="1">
                <a:solidFill>
                  <a:srgbClr val="20212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쑥섬</a:t>
            </a:r>
            <a:endParaRPr lang="en-US" altLang="ja-JP" sz="3200" i="0" dirty="0">
              <a:solidFill>
                <a:srgbClr val="20212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ko-KR" altLang="en-US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릉라도</a:t>
            </a:r>
            <a:endParaRPr lang="en-US" altLang="ko-KR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ja-JP" altLang="en-US" sz="3200" i="0" dirty="0">
                <a:solidFill>
                  <a:srgbClr val="202122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　</a:t>
            </a:r>
            <a:r>
              <a:rPr lang="ja-JP" altLang="en-US" sz="3200" i="0" dirty="0">
                <a:solidFill>
                  <a:srgbClr val="2021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綾羅島</a:t>
            </a:r>
            <a:endParaRPr kumimoji="1" lang="en-US" altLang="ko-KR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kumimoji="1" lang="ko-KR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양각도</a:t>
            </a:r>
            <a:endParaRPr kumimoji="1" lang="en-US" altLang="ko-KR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ko-KR" altLang="ja-JP" sz="18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ko-KR" altLang="ja-JP" sz="3200" dirty="0">
                <a:solidFill>
                  <a:srgbClr val="202122"/>
                </a:solidFill>
                <a:latin typeface="HG丸ｺﾞｼｯｸM-PRO" panose="020F0600000000000000" pitchFamily="50" charset="-128"/>
              </a:rPr>
              <a:t>羊角島</a:t>
            </a:r>
            <a:r>
              <a:rPr lang="ko-KR" altLang="en-US" sz="3200" dirty="0">
                <a:solidFill>
                  <a:srgbClr val="202122"/>
                </a:solidFill>
                <a:latin typeface="HG丸ｺﾞｼｯｸM-PRO" panose="020F0600000000000000" pitchFamily="50" charset="-128"/>
              </a:rPr>
              <a:t> </a:t>
            </a:r>
            <a:endParaRPr lang="en-US" altLang="ko-KR" sz="3200" dirty="0">
              <a:solidFill>
                <a:srgbClr val="20212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051367-0187-406A-9729-49F6B140B83F}"/>
              </a:ext>
            </a:extLst>
          </p:cNvPr>
          <p:cNvSpPr/>
          <p:nvPr/>
        </p:nvSpPr>
        <p:spPr>
          <a:xfrm>
            <a:off x="10398360" y="1314450"/>
            <a:ext cx="1397399" cy="502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ko-KR" altLang="en-US" sz="2400" b="1" dirty="0" err="1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릉라도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097B895-5101-43F3-9857-6DA5C941DF7A}"/>
              </a:ext>
            </a:extLst>
          </p:cNvPr>
          <p:cNvSpPr/>
          <p:nvPr/>
        </p:nvSpPr>
        <p:spPr>
          <a:xfrm>
            <a:off x="3691890" y="5996940"/>
            <a:ext cx="1497330" cy="502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kumimoji="1" lang="ko-KR" altLang="en-US" sz="2400" b="1" dirty="0" err="1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두루섬</a:t>
            </a:r>
            <a:endParaRPr lang="en-US" altLang="ja-JP" sz="2400" b="1" i="0" dirty="0">
              <a:solidFill>
                <a:srgbClr val="FF0000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410FCF-7F79-4D8E-9D92-5CAFFB318AB5}"/>
              </a:ext>
            </a:extLst>
          </p:cNvPr>
          <p:cNvSpPr/>
          <p:nvPr/>
        </p:nvSpPr>
        <p:spPr>
          <a:xfrm>
            <a:off x="8396204" y="5855970"/>
            <a:ext cx="1397399" cy="502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丸ゴシックM-PRO"/>
                <a:ea typeface="HG丸ｺﾞｼｯｸM-PRO" panose="020F0600000000000000" pitchFamily="50" charset="-128"/>
              </a:rPr>
              <a:t>③</a:t>
            </a:r>
            <a:r>
              <a:rPr kumimoji="1" lang="ko-KR" altLang="en-US" sz="2400" b="1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양각도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6214082-926B-48C8-B804-49547DCC24E6}"/>
              </a:ext>
            </a:extLst>
          </p:cNvPr>
          <p:cNvSpPr/>
          <p:nvPr/>
        </p:nvSpPr>
        <p:spPr>
          <a:xfrm>
            <a:off x="10221630" y="3589020"/>
            <a:ext cx="875429" cy="647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1" lang="ja-JP" altLang="en-US" sz="2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53140FA-0F3E-4529-A27E-7B2CBED1F3C3}"/>
              </a:ext>
            </a:extLst>
          </p:cNvPr>
          <p:cNvSpPr/>
          <p:nvPr/>
        </p:nvSpPr>
        <p:spPr>
          <a:xfrm>
            <a:off x="8739540" y="5044683"/>
            <a:ext cx="875429" cy="647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1" lang="ja-JP" altLang="en-US" sz="2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0634EC0-F575-4E54-B29E-A9DED6DD92BE}"/>
              </a:ext>
            </a:extLst>
          </p:cNvPr>
          <p:cNvSpPr/>
          <p:nvPr/>
        </p:nvSpPr>
        <p:spPr>
          <a:xfrm>
            <a:off x="8657188" y="784803"/>
            <a:ext cx="875429" cy="647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endParaRPr kumimoji="1" lang="ja-JP" altLang="en-US" sz="2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54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7DDEA72-F6A9-4853-BF8B-DAA46A3C2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95250"/>
            <a:ext cx="6350000" cy="66675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BE35A4-BD5E-44FA-B80A-7EE7A8231BD1}"/>
              </a:ext>
            </a:extLst>
          </p:cNvPr>
          <p:cNvSpPr/>
          <p:nvPr/>
        </p:nvSpPr>
        <p:spPr>
          <a:xfrm>
            <a:off x="49531" y="173370"/>
            <a:ext cx="5219700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>
              <a:defRPr/>
            </a:pP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7.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평양관광</a:t>
            </a:r>
            <a:r>
              <a:rPr lang="ja-JP" altLang="ja-JP" sz="3200" b="1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Batang" panose="02030600000101010101" pitchFamily="18" charset="-127"/>
              </a:rPr>
              <a:t>（平壌観光）</a:t>
            </a:r>
            <a:endParaRPr lang="ja-JP" altLang="ja-JP" sz="3200" kern="100" dirty="0"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58D34-4FC9-4E5F-AD78-6B1490B924AF}"/>
              </a:ext>
            </a:extLst>
          </p:cNvPr>
          <p:cNvSpPr txBox="1"/>
          <p:nvPr/>
        </p:nvSpPr>
        <p:spPr>
          <a:xfrm>
            <a:off x="154940" y="1303020"/>
            <a:ext cx="6252210" cy="309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kumimoji="1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① </a:t>
            </a:r>
            <a:r>
              <a:rPr lang="ja-JP" altLang="ja-JP" sz="2800" dirty="0">
                <a:solidFill>
                  <a:srgbClr val="202122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Batang" panose="02030600000101010101" pitchFamily="18" charset="-127"/>
              </a:rPr>
              <a:t>평양산원</a:t>
            </a:r>
            <a:r>
              <a:rPr lang="en-US" altLang="ja-JP" sz="2800" dirty="0">
                <a:solidFill>
                  <a:srgbClr val="202122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Batang" panose="02030600000101010101" pitchFamily="18" charset="-127"/>
              </a:rPr>
              <a:t> </a:t>
            </a:r>
            <a:r>
              <a:rPr lang="ja-JP" altLang="ja-JP" sz="2800" dirty="0">
                <a:solidFill>
                  <a:srgbClr val="202122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Batang" panose="02030600000101010101" pitchFamily="18" charset="-127"/>
              </a:rPr>
              <a:t>平壤</a:t>
            </a:r>
            <a:r>
              <a:rPr lang="ja-JP" altLang="ja-JP" sz="2800" dirty="0">
                <a:solidFill>
                  <a:srgbClr val="202122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New Gulim" panose="02030600000101010101" pitchFamily="18" charset="-127"/>
              </a:rPr>
              <a:t>產</a:t>
            </a:r>
            <a:r>
              <a:rPr lang="ja-JP" altLang="ja-JP" sz="2800" dirty="0">
                <a:solidFill>
                  <a:srgbClr val="202122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Batang" panose="02030600000101010101" pitchFamily="18" charset="-127"/>
              </a:rPr>
              <a:t>院</a:t>
            </a:r>
            <a:endParaRPr lang="en-US" altLang="ja-JP" sz="2800" dirty="0">
              <a:solidFill>
                <a:srgbClr val="202122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Batang" panose="02030600000101010101" pitchFamily="18" charset="-127"/>
            </a:endParaRPr>
          </a:p>
          <a:p>
            <a:pPr>
              <a:lnSpc>
                <a:spcPts val="3400"/>
              </a:lnSpc>
            </a:pPr>
            <a:r>
              <a:rPr kumimoji="1" lang="ja-JP" altLang="en-US" sz="2800" dirty="0">
                <a:solidFill>
                  <a:srgbClr val="20212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②</a:t>
            </a:r>
            <a:r>
              <a:rPr lang="ko-KR" altLang="ja-JP" sz="2800" kern="100" dirty="0">
                <a:effectLst/>
                <a:latin typeface="ＭＳ 明朝" panose="02020609040205080304" pitchFamily="17" charset="-128"/>
                <a:ea typeface="210 Gulim 030" panose="02020603020101020101" pitchFamily="18" charset="-127"/>
                <a:cs typeface="Batang" panose="02030600000101010101" pitchFamily="18" charset="-127"/>
              </a:rPr>
              <a:t> </a:t>
            </a:r>
            <a:r>
              <a:rPr lang="ko-KR" altLang="ja-JP" sz="2800" kern="100" dirty="0">
                <a:effectLst/>
                <a:latin typeface="ＭＳ 明朝" panose="02020609040205080304" pitchFamily="17" charset="-128"/>
                <a:ea typeface="Batang" panose="02030600000101010101" pitchFamily="18" charset="-127"/>
                <a:cs typeface="Batang" panose="02030600000101010101" pitchFamily="18" charset="-127"/>
              </a:rPr>
              <a:t>주체사상탑</a:t>
            </a:r>
            <a:r>
              <a:rPr lang="en-US" altLang="ko-KR" sz="28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Batang" panose="02030600000101010101" pitchFamily="18" charset="-127"/>
              </a:rPr>
              <a:t> </a:t>
            </a:r>
            <a:r>
              <a:rPr lang="ko-KR" altLang="ja-JP" sz="2800" kern="100" dirty="0">
                <a:effectLst/>
                <a:latin typeface="ＭＳ 明朝" panose="02020609040205080304" pitchFamily="17" charset="-128"/>
                <a:ea typeface="210 Gulim 030" panose="02020603020101020101" pitchFamily="18" charset="-127"/>
                <a:cs typeface="Batang" panose="02030600000101010101" pitchFamily="18" charset="-127"/>
              </a:rPr>
              <a:t>主體思想塔</a:t>
            </a:r>
            <a:endParaRPr lang="ja-JP" altLang="ja-JP" sz="28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kumimoji="1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③ </a:t>
            </a:r>
            <a:r>
              <a:rPr kumimoji="1"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양각도국제호텔 羊角島國際飯店</a:t>
            </a:r>
            <a:endParaRPr kumimoji="1" lang="en-US" altLang="ko-KR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ts val="3400"/>
              </a:lnSpc>
            </a:pPr>
            <a:r>
              <a:rPr kumimoji="1"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④ 김일성종합대학</a:t>
            </a:r>
            <a:r>
              <a:rPr kumimoji="1" lang="en-US" altLang="ko-KR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金日成綜合大學</a:t>
            </a:r>
            <a:r>
              <a:rPr kumimoji="1" lang="en-US" altLang="ko-KR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⑤ </a:t>
            </a:r>
            <a:r>
              <a:rPr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개선문</a:t>
            </a:r>
            <a:r>
              <a:rPr lang="en-US" altLang="ko-KR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凱旋門</a:t>
            </a:r>
            <a:r>
              <a:rPr lang="en-US" altLang="ko-KR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>
              <a:lnSpc>
                <a:spcPts val="3400"/>
              </a:lnSpc>
            </a:pPr>
            <a:r>
              <a:rPr kumimoji="1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⑥ </a:t>
            </a:r>
            <a:r>
              <a:rPr kumimoji="1"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모란봉</a:t>
            </a:r>
            <a:r>
              <a:rPr kumimoji="1" lang="en-US" altLang="ko-KR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ko-KR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牡丹峰</a:t>
            </a:r>
            <a:r>
              <a:rPr kumimoji="1" lang="en-US" altLang="ko-KR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>
              <a:lnSpc>
                <a:spcPts val="3400"/>
              </a:lnSpc>
            </a:pPr>
            <a:endParaRPr kumimoji="1"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32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567444-AE0D-40C9-B1EB-2C96F71A24FD}"/>
              </a:ext>
            </a:extLst>
          </p:cNvPr>
          <p:cNvSpPr txBox="1"/>
          <p:nvPr/>
        </p:nvSpPr>
        <p:spPr>
          <a:xfrm>
            <a:off x="342899" y="1003760"/>
            <a:ext cx="11544301" cy="579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1980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년에 세워진 조선민주주의인민공화국 최대의 산부인과 병원이다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</a:p>
          <a:p>
            <a:pPr algn="l">
              <a:lnSpc>
                <a:spcPts val="3700"/>
              </a:lnSpc>
            </a:pP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《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문제점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》</a:t>
            </a:r>
          </a:p>
          <a:p>
            <a:pPr algn="l">
              <a:lnSpc>
                <a:spcPts val="3700"/>
              </a:lnSpc>
            </a:pP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법적으로 평양의 모든 산모는 첫째 아이를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평양산원에서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출산할 권리가 있다고 한다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그런데 의사들이 뇌물을 요구하기 때문에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(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둘째 이후로는 더 심해진다고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)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산원의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혜택을 받는 북한의 여성은 중산층 이상의 소득수준을 가진 부류이다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병원등에서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무료진료를 받은 일반 서민들은 처방전을 받았음에도 산 등지에서 약초를 이용해 민간요법을 실시하고 있는 것으로 조사되었다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이러한 불확실한 방법으로 인해서 후임기성 산후병들을 겪고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출산 직후에 아이를 돌보기 위해 산에 올라가 참나무 버섯 등을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캐오다가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산후탈로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죽는 사람도 많다고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알려져있다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72CFD5C-4087-4C48-AB5C-17F5EA7A89F0}"/>
              </a:ext>
            </a:extLst>
          </p:cNvPr>
          <p:cNvSpPr/>
          <p:nvPr/>
        </p:nvSpPr>
        <p:spPr>
          <a:xfrm>
            <a:off x="342899" y="93689"/>
            <a:ext cx="575310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</a:t>
            </a:r>
            <a:r>
              <a:rPr lang="ko-KR" alt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평양산원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210 Gulim 030" panose="02020603020101020101" pitchFamily="18" charset="-127"/>
              </a:rPr>
              <a:t>平壤產院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5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373CFCA-A504-4CB4-89DB-A6DD3022C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58" y="0"/>
            <a:ext cx="7691242" cy="5655222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5D2E0AC-464C-4A7B-8C19-77385041D381}"/>
              </a:ext>
            </a:extLst>
          </p:cNvPr>
          <p:cNvSpPr/>
          <p:nvPr/>
        </p:nvSpPr>
        <p:spPr>
          <a:xfrm>
            <a:off x="342899" y="93689"/>
            <a:ext cx="575310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</a:t>
            </a:r>
            <a:r>
              <a:rPr lang="ko-KR" alt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평양산원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210 Gulim 030" panose="02020603020101020101" pitchFamily="18" charset="-127"/>
              </a:rPr>
              <a:t>平壤產院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DEB6C4-79F9-4456-977C-D04F4505D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0702"/>
            <a:ext cx="4983155" cy="3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9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5D2E0AC-464C-4A7B-8C19-77385041D381}"/>
              </a:ext>
            </a:extLst>
          </p:cNvPr>
          <p:cNvSpPr/>
          <p:nvPr/>
        </p:nvSpPr>
        <p:spPr>
          <a:xfrm>
            <a:off x="342899" y="93689"/>
            <a:ext cx="634365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주체사상탑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主體思想塔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8963E6-A012-4748-BA9C-7F06C758A3ED}"/>
              </a:ext>
            </a:extLst>
          </p:cNvPr>
          <p:cNvSpPr txBox="1"/>
          <p:nvPr/>
        </p:nvSpPr>
        <p:spPr>
          <a:xfrm>
            <a:off x="342899" y="1003760"/>
            <a:ext cx="11349119" cy="576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400"/>
              </a:lnSpc>
            </a:pP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평양 시내 대동강 기슭에 있는 주체사상을 상징하는 탑이다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김일성의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70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회 생일에 맞추어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1982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4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월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15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일에 완공되었다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800" kern="100" dirty="0">
              <a:effectLst/>
              <a:latin typeface="210 Gulim 030" panose="0202060302010102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</a:pP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높이는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170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미터로 세계에서 두번째로 높은 추모비로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세계에서 가장 높은 추모비는 미국 텍사스 주에 있는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'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샌 </a:t>
            </a:r>
            <a:r>
              <a:rPr lang="ko-KR" altLang="ja-JP" sz="28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자신토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탑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'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이다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탑신은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150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 높이로 화강암으로 만들어져 있다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엘리베이터로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150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미터까지 올라갈 수 있고 평양 시내를 한눈에 </a:t>
            </a:r>
            <a:r>
              <a:rPr lang="ko-KR" altLang="ja-JP" sz="28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내려다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볼 수가 있다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최상부의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20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 정도에는 불길 모양의 붉은색 봉화가 있어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밤에는 빛이 나는 한편 불빛이 흔들거리기 때문에 마치 실제 불길과 비슷하다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또 주체사상탑의 정면에는 분수가 있는데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높이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170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미터의 분수를 뿜어 올리고 있다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하지만 조선민주주의인민공화국의 전기 상황이 극도로 열악하기 때문에 탑의 조명과 분수는 작동하지 않는 날이 많다고 한다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주체사상은 김일성과 그의 업적이라고 치켜세우는 주체사상을 대표하기 때문에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정전이 되면 책임자는 엄중한 처벌을 받는다고 한다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lang="ja-JP" altLang="ja-JP" sz="2800" kern="100" dirty="0">
              <a:effectLst/>
              <a:latin typeface="210 Gulim 030" panose="0202060302010102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</a:pP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탑 정면에는 높이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4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길이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 15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미터의 </a:t>
            </a:r>
            <a:r>
              <a:rPr lang="ko-KR" altLang="ja-JP" sz="2800" u="sng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헌시비</a:t>
            </a:r>
            <a:r>
              <a:rPr lang="ko-KR" altLang="ja-JP" sz="28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가 새겨져 있다</a:t>
            </a:r>
            <a:r>
              <a:rPr lang="ja-JP" altLang="ja-JP" sz="2800" kern="100" dirty="0">
                <a:effectLst/>
                <a:latin typeface="210 Gulim 030" panose="02020603020101020101" pitchFamily="18" charset="-127"/>
                <a:ea typeface="Batang" panose="02030600000101010101" pitchFamily="18" charset="-127"/>
                <a:cs typeface="Batang" panose="02030600000101010101" pitchFamily="18" charset="-127"/>
              </a:rPr>
              <a:t>.</a:t>
            </a:r>
            <a:endParaRPr kumimoji="1" lang="ja-JP" altLang="en-US" dirty="0">
              <a:latin typeface="210 Gulim 030" panose="0202060302010102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53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980922D-FA6F-48A8-9A59-7EC1738AC11B}"/>
              </a:ext>
            </a:extLst>
          </p:cNvPr>
          <p:cNvSpPr/>
          <p:nvPr/>
        </p:nvSpPr>
        <p:spPr>
          <a:xfrm>
            <a:off x="238126" y="61499"/>
            <a:ext cx="5944013" cy="718657"/>
          </a:xfrm>
          <a:prstGeom prst="roundRect">
            <a:avLst/>
          </a:prstGeom>
          <a:solidFill>
            <a:srgbClr val="FEDAFA"/>
          </a:solidFill>
          <a:ln w="28575">
            <a:solidFill>
              <a:srgbClr val="FE3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29.</a:t>
            </a:r>
            <a:r>
              <a:rPr kumimoji="1" lang="ko-KR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화려하고 맛있는 겨울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71D57F74-FEBA-4E03-AC11-948A0CBE7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69388"/>
              </p:ext>
            </p:extLst>
          </p:nvPr>
        </p:nvGraphicFramePr>
        <p:xfrm>
          <a:off x="1082935" y="994410"/>
          <a:ext cx="3456363" cy="527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4" imgW="4156920" imgH="6345360" progId="">
                  <p:embed/>
                </p:oleObj>
              </mc:Choice>
              <mc:Fallback>
                <p:oleObj r:id="rId4" imgW="4156920" imgH="6345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935" y="994410"/>
                        <a:ext cx="3456363" cy="5274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0B18BC1B-19CA-40BC-A084-49B91B5B5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34" y="0"/>
            <a:ext cx="4854575" cy="6806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65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3E1EDBF-C3D0-4C91-94EE-CBBF67C87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1029017"/>
            <a:ext cx="3808633" cy="573529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C0749DA-3408-480B-828A-FF55C529C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28" y="1114424"/>
            <a:ext cx="6459234" cy="43148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20BB1E-0C84-4E30-9637-965CD1A6316F}"/>
              </a:ext>
            </a:extLst>
          </p:cNvPr>
          <p:cNvSpPr txBox="1"/>
          <p:nvPr/>
        </p:nvSpPr>
        <p:spPr>
          <a:xfrm>
            <a:off x="4526280" y="5429249"/>
            <a:ext cx="7235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기본주제</a:t>
            </a:r>
            <a:r>
              <a:rPr lang="en-US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 3</a:t>
            </a:r>
            <a:r>
              <a:rPr lang="ko-KR" altLang="ja-JP" sz="3200" b="1" dirty="0" err="1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인군상</a:t>
            </a:r>
            <a:r>
              <a:rPr lang="ko-KR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：</a:t>
            </a:r>
            <a:endParaRPr lang="en-US" altLang="ko-KR" sz="3200" b="1" dirty="0">
              <a:solidFill>
                <a:srgbClr val="0070C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r>
              <a:rPr lang="ko-KR" altLang="ja-JP" sz="3200" b="1" dirty="0" err="1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로동자</a:t>
            </a:r>
            <a:r>
              <a:rPr lang="en-US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농민</a:t>
            </a:r>
            <a:r>
              <a:rPr lang="en-US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ja-JP" sz="3200" b="1" dirty="0" err="1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지식인로동자</a:t>
            </a:r>
            <a:r>
              <a:rPr lang="en-US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농민</a:t>
            </a:r>
            <a:r>
              <a:rPr lang="en-US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ja-JP" sz="32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지식인</a:t>
            </a:r>
            <a:endParaRPr kumimoji="1" lang="ja-JP" altLang="en-US" sz="3200" b="1" dirty="0">
              <a:solidFill>
                <a:srgbClr val="0070C0"/>
              </a:solidFill>
              <a:latin typeface="210 Gulim 030" panose="0202060302010102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56A8291-161C-4F99-8204-53E9870A559A}"/>
              </a:ext>
            </a:extLst>
          </p:cNvPr>
          <p:cNvSpPr/>
          <p:nvPr/>
        </p:nvSpPr>
        <p:spPr>
          <a:xfrm>
            <a:off x="342899" y="93689"/>
            <a:ext cx="634365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주체사상탑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主體思想塔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28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5D2E0AC-464C-4A7B-8C19-77385041D381}"/>
              </a:ext>
            </a:extLst>
          </p:cNvPr>
          <p:cNvSpPr/>
          <p:nvPr/>
        </p:nvSpPr>
        <p:spPr>
          <a:xfrm>
            <a:off x="342899" y="93689"/>
            <a:ext cx="909828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양각도국제호텔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羊角島國際飯店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8963E6-A012-4748-BA9C-7F06C758A3ED}"/>
              </a:ext>
            </a:extLst>
          </p:cNvPr>
          <p:cNvSpPr txBox="1"/>
          <p:nvPr/>
        </p:nvSpPr>
        <p:spPr>
          <a:xfrm>
            <a:off x="342899" y="1003760"/>
            <a:ext cx="11349119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1985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 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3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월 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23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일에 프랑스 회사와 공동으로 지었고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류경호텔의 공사가 끝나기 전인 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1990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 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5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월 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20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일에 </a:t>
            </a:r>
            <a:r>
              <a:rPr lang="ko-KR" altLang="en-US" sz="40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탑골조공사가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완공되었으며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1992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년에 류경호텔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(101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층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330m) 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공사가 중단된 후 양각도국제호텔이 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1995</a:t>
            </a:r>
            <a:r>
              <a:rPr lang="ko-KR" altLang="en-US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년에 개관했다</a:t>
            </a:r>
            <a:r>
              <a:rPr lang="en-US" altLang="ko-KR" sz="40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  <a:endParaRPr kumimoji="1" lang="ja-JP" altLang="en-US" sz="4000" dirty="0">
              <a:latin typeface="210 Gulim 030" panose="0202060302010102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D9F89F-CC9F-4F6D-8A09-5CC445C43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07" y="3842729"/>
            <a:ext cx="4130293" cy="30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6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5D2E0AC-464C-4A7B-8C19-77385041D381}"/>
              </a:ext>
            </a:extLst>
          </p:cNvPr>
          <p:cNvSpPr/>
          <p:nvPr/>
        </p:nvSpPr>
        <p:spPr>
          <a:xfrm>
            <a:off x="342899" y="93689"/>
            <a:ext cx="909828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양각도국제호텔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羊角島國際飯店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77F236D-CB6D-42EB-A899-397F32DE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81865"/>
              </p:ext>
            </p:extLst>
          </p:nvPr>
        </p:nvGraphicFramePr>
        <p:xfrm>
          <a:off x="205740" y="1074420"/>
          <a:ext cx="11750040" cy="5579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3180">
                  <a:extLst>
                    <a:ext uri="{9D8B030D-6E8A-4147-A177-3AD203B41FA5}">
                      <a16:colId xmlns:a16="http://schemas.microsoft.com/office/drawing/2014/main" val="2319060325"/>
                    </a:ext>
                  </a:extLst>
                </a:gridCol>
                <a:gridCol w="9166860">
                  <a:extLst>
                    <a:ext uri="{9D8B030D-6E8A-4147-A177-3AD203B41FA5}">
                      <a16:colId xmlns:a16="http://schemas.microsoft.com/office/drawing/2014/main" val="3721202214"/>
                    </a:ext>
                  </a:extLst>
                </a:gridCol>
              </a:tblGrid>
              <a:tr h="829988"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kern="100" dirty="0"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지하</a:t>
                      </a:r>
                      <a:endParaRPr lang="ja-JP" sz="2800" kern="100" dirty="0"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144000" marT="288000" marB="288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당구장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기념품점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매점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한증막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볼링장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안마실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이발소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미용실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노래방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수영장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구두수리점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서점</a:t>
                      </a:r>
                      <a:endParaRPr lang="ja-JP" sz="28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11517"/>
                  </a:ext>
                </a:extLst>
              </a:tr>
              <a:tr h="1418108"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ja-JP" sz="2800" kern="100">
                          <a:effectLst/>
                          <a:latin typeface="210 Gulim 030" panose="02020603020101020101" pitchFamily="18" charset="-127"/>
                        </a:rPr>
                        <a:t>2</a:t>
                      </a:r>
                      <a:r>
                        <a:rPr lang="ko-KR" sz="2800" kern="100"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층</a:t>
                      </a:r>
                      <a:endParaRPr lang="ja-JP" sz="2800" kern="100"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144000" marT="288000" marB="288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카지노와 </a:t>
                      </a:r>
                      <a:r>
                        <a:rPr lang="ko-KR" sz="2800" b="1" kern="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차집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양식 레스토랑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북한식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 식당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중화요리집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무지개식당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연회장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사무실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, 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회의실</a:t>
                      </a:r>
                      <a:endParaRPr lang="ja-JP" sz="28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748002228"/>
                  </a:ext>
                </a:extLst>
              </a:tr>
              <a:tr h="846307"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ja-JP" sz="2800" kern="100">
                          <a:effectLst/>
                          <a:latin typeface="210 Gulim 030" panose="02020603020101020101" pitchFamily="18" charset="-127"/>
                        </a:rPr>
                        <a:t>5</a:t>
                      </a:r>
                      <a:r>
                        <a:rPr lang="ko-KR" sz="2800" kern="100"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층</a:t>
                      </a:r>
                      <a:endParaRPr lang="ja-JP" sz="2800" kern="100"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144000" marT="288000" marB="288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호텔 내부의 </a:t>
                      </a:r>
                      <a:r>
                        <a:rPr lang="ko-KR" sz="2800" b="1" kern="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숙박객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 감시 시설이 있다고 한다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.</a:t>
                      </a:r>
                      <a:endParaRPr lang="ja-JP" sz="28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178460936"/>
                  </a:ext>
                </a:extLst>
              </a:tr>
              <a:tr h="844788"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ja-JP" sz="2800" kern="100">
                          <a:effectLst/>
                          <a:latin typeface="210 Gulim 030" panose="02020603020101020101" pitchFamily="18" charset="-127"/>
                        </a:rPr>
                        <a:t>6</a:t>
                      </a:r>
                      <a:r>
                        <a:rPr lang="ko-KR" sz="2800" kern="100"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층</a:t>
                      </a:r>
                      <a:endParaRPr lang="ja-JP" sz="2800" kern="100"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144000" marT="288000" marB="288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술집</a:t>
                      </a:r>
                      <a:endParaRPr lang="ja-JP" sz="28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25841738"/>
                  </a:ext>
                </a:extLst>
              </a:tr>
              <a:tr h="844788"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kern="100" dirty="0"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최상층인</a:t>
                      </a:r>
                      <a:r>
                        <a:rPr lang="ja-JP" sz="2800" kern="100" dirty="0">
                          <a:effectLst/>
                          <a:latin typeface="210 Gulim 030" panose="02020603020101020101" pitchFamily="18" charset="-127"/>
                        </a:rPr>
                        <a:t> 47</a:t>
                      </a:r>
                      <a:r>
                        <a:rPr lang="ko-KR" sz="2800" kern="100" dirty="0"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층</a:t>
                      </a:r>
                      <a:endParaRPr lang="ja-JP" sz="2800" kern="100" dirty="0"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44000" marR="144000" marT="288000" marB="288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</a:pP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회전전망식당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(</a:t>
                      </a:r>
                      <a:r>
                        <a:rPr lang="ko-KR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  <a:ea typeface="210 Gulim 030" panose="02020603020101020101" pitchFamily="18" charset="-127"/>
                        </a:rPr>
                        <a:t>레스토랑</a:t>
                      </a:r>
                      <a:r>
                        <a:rPr lang="ja-JP" sz="2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210 Gulim 030" panose="02020603020101020101" pitchFamily="18" charset="-127"/>
                        </a:rPr>
                        <a:t>)</a:t>
                      </a:r>
                      <a:endParaRPr lang="ja-JP" sz="28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210 Gulim 030" panose="02020603020101020101" pitchFamily="18" charset="-127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80576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35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A110ED2-35A5-4459-A6D6-9057EC2B4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66" y="1679298"/>
            <a:ext cx="3639004" cy="2801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8963E6-A012-4748-BA9C-7F06C758A3ED}"/>
              </a:ext>
            </a:extLst>
          </p:cNvPr>
          <p:cNvSpPr txBox="1"/>
          <p:nvPr/>
        </p:nvSpPr>
        <p:spPr>
          <a:xfrm>
            <a:off x="342899" y="1157007"/>
            <a:ext cx="11647171" cy="560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1946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10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월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일 개교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평양직할시 </a:t>
            </a:r>
            <a:endParaRPr lang="en-US" altLang="ko-KR" sz="3600" kern="100" dirty="0"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Batang" panose="02030600000101010101" pitchFamily="18" charset="-127"/>
            </a:endParaRP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대성구역에 있다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줄여서 </a:t>
            </a:r>
            <a:r>
              <a:rPr lang="ko-KR" altLang="en-US" sz="36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김대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(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金大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)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라고 한다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설립 당시에는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7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 학부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24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 학과로 </a:t>
            </a:r>
            <a:endParaRPr lang="en-US" altLang="ko-KR" sz="3600" kern="100" dirty="0"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Batang" panose="02030600000101010101" pitchFamily="18" charset="-127"/>
            </a:endParaRP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출발하였으나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현재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3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 단과대학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14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 </a:t>
            </a:r>
            <a:endParaRPr lang="en-US" altLang="ko-KR" sz="3600" kern="100" dirty="0"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Batang" panose="02030600000101010101" pitchFamily="18" charset="-127"/>
            </a:endParaRP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학부에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50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여개의 학과가 있다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김정일 </a:t>
            </a:r>
            <a:endParaRPr lang="en-US" altLang="ko-KR" sz="3600" kern="100" dirty="0"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Batang" panose="02030600000101010101" pitchFamily="18" charset="-127"/>
            </a:endParaRP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국방위원장은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1964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년에 이 대학 경제학부</a:t>
            </a:r>
            <a:endParaRPr lang="en-US" altLang="ko-KR" sz="3600" kern="100" dirty="0"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Batang" panose="02030600000101010101" pitchFamily="18" charset="-127"/>
            </a:endParaRP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정치경제학과를 졸업했다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현재 조선민</a:t>
            </a:r>
            <a:endParaRPr lang="en-US" altLang="ko-KR" sz="3600" kern="100" dirty="0"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Batang" panose="02030600000101010101" pitchFamily="18" charset="-127"/>
            </a:endParaRPr>
          </a:p>
          <a:p>
            <a:pPr algn="l">
              <a:lnSpc>
                <a:spcPts val="3900"/>
              </a:lnSpc>
            </a:pP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주주의인민공화국의 주체교육의 </a:t>
            </a:r>
            <a:r>
              <a:rPr lang="ko-KR" altLang="en-US" sz="36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최고전당이며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입학을 위해선 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'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대학추천을 위한 예비시험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'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의 성적이 우수할 것과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학교장과 시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·</a:t>
            </a:r>
            <a:r>
              <a:rPr lang="ko-KR" altLang="en-US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군인민위원회 또는 소속직장의 추천이 필수적이고 철저한 출신 성분 검사를 거치게 된다</a:t>
            </a:r>
            <a:r>
              <a:rPr lang="en-US" altLang="ko-KR" sz="36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DF0F86B-FF55-49C7-BCA7-8D8E96203AB3}"/>
              </a:ext>
            </a:extLst>
          </p:cNvPr>
          <p:cNvSpPr/>
          <p:nvPr/>
        </p:nvSpPr>
        <p:spPr>
          <a:xfrm>
            <a:off x="342899" y="93689"/>
            <a:ext cx="437769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개선문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凱旋門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54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8963E6-A012-4748-BA9C-7F06C758A3ED}"/>
              </a:ext>
            </a:extLst>
          </p:cNvPr>
          <p:cNvSpPr txBox="1"/>
          <p:nvPr/>
        </p:nvSpPr>
        <p:spPr>
          <a:xfrm>
            <a:off x="1" y="985557"/>
            <a:ext cx="12070080" cy="548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모란봉구역의 개선문 광장에 김일성의 독립 운동 업적을 찬양하기 위해 지어진 건축물이다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1982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 김일성의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70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번째 생일에 맞춰 건립되었다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</a:p>
          <a:p>
            <a:pPr algn="l">
              <a:lnSpc>
                <a:spcPts val="3500"/>
              </a:lnSpc>
            </a:pP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프랑스 파리의 </a:t>
            </a:r>
            <a:r>
              <a:rPr lang="ko-KR" altLang="en-US" sz="3200" kern="100" dirty="0" err="1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에투알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 개선문이 모델이 되었다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평양 개선문은 높이는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60m,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너비는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50m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로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파리의 개선문보다 더 크게 지어졌다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남쪽 기둥에는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'1925'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와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'1945'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라는 숫자가 새겨져 있는데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'1925'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는 김일성이 조국 독립을 위해 고향집을 떠났다는 해인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1925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년을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'1945'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는 조국이 독립한 해인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1945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년을 가리킨다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개선문은 화강석으로 만들어진 건축물로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만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500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개의 돌조각을 사용했다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평양 개선문은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12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개의 방과 난간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감시용 난관과 엘리베이터를 갖추고 있으며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, 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높이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27m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의 진달래로 꾸며진 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4</a:t>
            </a:r>
            <a:r>
              <a:rPr lang="ko-KR" altLang="en-US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개의 둥근 지붕의 출입구가 위치해 있다</a:t>
            </a:r>
            <a:r>
              <a:rPr lang="en-US" altLang="ko-KR" sz="3200" kern="100" dirty="0"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.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01DE2EE-452D-48A6-A42B-C0E042411291}"/>
              </a:ext>
            </a:extLst>
          </p:cNvPr>
          <p:cNvSpPr/>
          <p:nvPr/>
        </p:nvSpPr>
        <p:spPr>
          <a:xfrm>
            <a:off x="342899" y="93689"/>
            <a:ext cx="437769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개선문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凱旋門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43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5D2E0AC-464C-4A7B-8C19-77385041D381}"/>
              </a:ext>
            </a:extLst>
          </p:cNvPr>
          <p:cNvSpPr/>
          <p:nvPr/>
        </p:nvSpPr>
        <p:spPr>
          <a:xfrm>
            <a:off x="342899" y="93689"/>
            <a:ext cx="437769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개선문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凱旋門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4449239-351C-49B8-BC07-D698506C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200" y="1075260"/>
            <a:ext cx="8661130" cy="57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73208C6-BF3C-4D36-A02E-1C0003E24EC9}"/>
              </a:ext>
            </a:extLst>
          </p:cNvPr>
          <p:cNvSpPr/>
          <p:nvPr/>
        </p:nvSpPr>
        <p:spPr>
          <a:xfrm>
            <a:off x="342899" y="93689"/>
            <a:ext cx="4674871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7-</a:t>
            </a:r>
            <a:r>
              <a:rPr lang="ja-JP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Gulim 030" panose="02020603020101020101" pitchFamily="18" charset="-127"/>
                <a:ea typeface="210 Gulim 030" panose="02020603020101020101" pitchFamily="18" charset="-127"/>
              </a:rPr>
              <a:t>모란봉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ko-KR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牡丹峰</a:t>
            </a:r>
            <a:r>
              <a:rPr lang="en-US" altLang="ko-KR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158DB-406F-43FA-A8C5-CE9C352AC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93689"/>
            <a:ext cx="466706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38F18BE-201A-4ACE-B412-9D20DFBE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" y="1042034"/>
            <a:ext cx="7088608" cy="371284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D99B27B-1F16-4102-A193-D60E94892656}"/>
              </a:ext>
            </a:extLst>
          </p:cNvPr>
          <p:cNvSpPr/>
          <p:nvPr/>
        </p:nvSpPr>
        <p:spPr>
          <a:xfrm>
            <a:off x="97027" y="4503420"/>
            <a:ext cx="2617470" cy="61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ja-JP" sz="28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평양감사환영도</a:t>
            </a:r>
            <a:endParaRPr kumimoji="1" lang="ja-JP" altLang="en-US" sz="2800" b="1" dirty="0">
              <a:solidFill>
                <a:srgbClr val="0070C0"/>
              </a:solidFill>
              <a:latin typeface="210 Gulim 030" panose="02020603020101020101" pitchFamily="18" charset="-127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E08E25D-3058-41A6-BD6D-6EDB23FF0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55" y="3577563"/>
            <a:ext cx="3175318" cy="317531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B43816E-B374-4371-A5AA-084D83EAD8FC}"/>
              </a:ext>
            </a:extLst>
          </p:cNvPr>
          <p:cNvSpPr/>
          <p:nvPr/>
        </p:nvSpPr>
        <p:spPr>
          <a:xfrm>
            <a:off x="6866847" y="5815966"/>
            <a:ext cx="2371597" cy="573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Batang" panose="02030600000101010101" pitchFamily="18" charset="-127"/>
              </a:rPr>
              <a:t>부벽루浮碧樓</a:t>
            </a:r>
            <a:endParaRPr kumimoji="1" lang="ja-JP" altLang="en-US" sz="2800" b="1" dirty="0">
              <a:solidFill>
                <a:srgbClr val="0070C0"/>
              </a:solidFill>
              <a:latin typeface="210 Gulim 030" panose="02020603020101020101" pitchFamily="18" charset="-127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A3603F-3273-4E0D-8AA4-C9D0EF945F5E}"/>
              </a:ext>
            </a:extLst>
          </p:cNvPr>
          <p:cNvSpPr txBox="1"/>
          <p:nvPr/>
        </p:nvSpPr>
        <p:spPr>
          <a:xfrm>
            <a:off x="1005840" y="5543550"/>
            <a:ext cx="467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予告：</a:t>
            </a:r>
            <a:r>
              <a:rPr kumimoji="1" lang="en-US" altLang="ja-JP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月に行います</a:t>
            </a:r>
          </a:p>
        </p:txBody>
      </p:sp>
    </p:spTree>
    <p:extLst>
      <p:ext uri="{BB962C8B-B14F-4D97-AF65-F5344CB8AC3E}">
        <p14:creationId xmlns:p14="http://schemas.microsoft.com/office/powerpoint/2010/main" val="236791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658E3E8-20E8-4B71-87CB-526D69885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275" y="4382184"/>
            <a:ext cx="6006846" cy="1046162"/>
          </a:xfrm>
        </p:spPr>
        <p:txBody>
          <a:bodyPr>
            <a:normAutofit/>
          </a:bodyPr>
          <a:lstStyle/>
          <a:p>
            <a:r>
              <a:rPr lang="en-US" altLang="ja-JP" sz="5400" b="1" i="1" dirty="0"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rPr>
              <a:t>2022/3/29 &amp; 3/30</a:t>
            </a:r>
            <a:endParaRPr lang="ja-JP" altLang="en-US" sz="5400" b="1" i="1" dirty="0">
              <a:latin typeface="ＭＳ 明朝" panose="02020609040205080304" pitchFamily="17" charset="-128"/>
              <a:ea typeface="ＭＳ 明朝" panose="02020609040205080304" pitchFamily="17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A3003B-AB04-41FD-BF1E-96D4557C14B0}"/>
              </a:ext>
            </a:extLst>
          </p:cNvPr>
          <p:cNvSpPr txBox="1"/>
          <p:nvPr/>
        </p:nvSpPr>
        <p:spPr>
          <a:xfrm flipH="1">
            <a:off x="4002904" y="2973588"/>
            <a:ext cx="347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その</a:t>
            </a:r>
            <a:r>
              <a:rPr lang="en-US" altLang="ja-JP" sz="6000" b="1" dirty="0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21</a:t>
            </a:r>
            <a:endParaRPr lang="ja-JP" altLang="en-US" sz="6000" b="1" dirty="0">
              <a:solidFill>
                <a:schemeClr val="accent5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E99B20D-30BC-46A0-BC99-6A48614A6873}"/>
              </a:ext>
            </a:extLst>
          </p:cNvPr>
          <p:cNvSpPr txBox="1">
            <a:spLocks/>
          </p:cNvSpPr>
          <p:nvPr/>
        </p:nvSpPr>
        <p:spPr>
          <a:xfrm>
            <a:off x="323850" y="278296"/>
            <a:ext cx="11391900" cy="2483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仮想空間を旅行しよう</a:t>
            </a:r>
            <a:br>
              <a:rPr lang="en-US" altLang="ja-JP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7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北朝鮮編</a:t>
            </a:r>
            <a:r>
              <a:rPr lang="ja-JP" altLang="en-US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endParaRPr lang="ja-JP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3A71D5-EF30-4EF9-8F7B-DBF3DD8A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27" y="5609185"/>
            <a:ext cx="54292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ACE1F21-B75A-4BAF-B551-8FF65C0EB6DE}"/>
              </a:ext>
            </a:extLst>
          </p:cNvPr>
          <p:cNvSpPr/>
          <p:nvPr/>
        </p:nvSpPr>
        <p:spPr>
          <a:xfrm>
            <a:off x="238126" y="61499"/>
            <a:ext cx="5944013" cy="718657"/>
          </a:xfrm>
          <a:prstGeom prst="roundRect">
            <a:avLst/>
          </a:prstGeom>
          <a:solidFill>
            <a:srgbClr val="FEDAFA"/>
          </a:solidFill>
          <a:ln w="28575">
            <a:solidFill>
              <a:srgbClr val="FE3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29.</a:t>
            </a:r>
            <a:r>
              <a:rPr kumimoji="1" lang="ko-KR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화려하고 맛있는 겨울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0BF26D-9BD3-4914-8CB5-E3E88A6910D0}"/>
              </a:ext>
            </a:extLst>
          </p:cNvPr>
          <p:cNvSpPr txBox="1"/>
          <p:nvPr/>
        </p:nvSpPr>
        <p:spPr>
          <a:xfrm>
            <a:off x="137160" y="821527"/>
            <a:ext cx="11795760" cy="607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여느 때와는 다른 고요한 느낌 속에 눈을 떴다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문득 창밖을 보니 온 세상이 온통 하얀 색이었다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밤사이에 눈이 내린 것이다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집 앞의 나무에도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세워 놓은 자전거 위에도 눈이 소복하게 쌓였다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뽀드득뽀드득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아무도 걷지 않은 눈길 위를 밟는 소리가 들리는 듯하다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겨울이 되면 사람들은 어떤 생각을 할까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?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눈사람을 만들 생각으로 신 난 아이들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영화 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游明朝" panose="02020400000000000000" pitchFamily="18" charset="-128"/>
                <a:cs typeface="Batang" panose="02030600000101010101" pitchFamily="18" charset="-127"/>
              </a:rPr>
              <a:t>‘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러브 스토리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游明朝" panose="02020400000000000000" pitchFamily="18" charset="-128"/>
                <a:cs typeface="Batang" panose="02030600000101010101" pitchFamily="18" charset="-127"/>
              </a:rPr>
              <a:t>’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를 떠올리는 연인들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눈꽃 축제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눈썰매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빙어 낚시 등 다양한 겨울 놀이를 계획하는 사람들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겨울은 춥지만 신 나고 설레는 </a:t>
            </a:r>
            <a:r>
              <a:rPr lang="ko-KR" altLang="ja-JP" sz="2800" kern="100" dirty="0" err="1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눈이로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 흥분된다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겨울은 색깔도 화려하다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흰 눈으로 세상이 덮이면 형형색색의 전구 불빛은 더욱 화려하게 빛난다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특히 서울 시청 앞 스케이트장과 청계천은 알록달록한 불빛으로 추운 </a:t>
            </a:r>
            <a:r>
              <a:rPr lang="ko-KR" altLang="ja-JP" sz="2800" kern="100" dirty="0" err="1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겨울밤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 사람들을 밖으로 불러낸다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겨울에는 군것질거리도 많다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거리 곳곳에서 군밤이나 군고구마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붕어빵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호떡 같은 것을 사 먹을 수 있다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추운 겨울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하양 겨울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신 난 겨울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화려한 겨울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,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游明朝" panose="02020400000000000000" pitchFamily="18" charset="-128"/>
                <a:cs typeface="Batang" panose="02030600000101010101" pitchFamily="18" charset="-127"/>
              </a:rPr>
              <a:t> </a:t>
            </a:r>
            <a:r>
              <a:rPr lang="ko-KR" altLang="ja-JP" sz="28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atang" panose="02030600000101010101" pitchFamily="18" charset="-127"/>
                <a:cs typeface="Batang" panose="02030600000101010101" pitchFamily="18" charset="-127"/>
              </a:rPr>
              <a:t>맛있는 겨울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latin typeface="Batang" panose="02030600000101010101" pitchFamily="18" charset="-127"/>
                <a:ea typeface="ＭＳ 明朝" panose="02020609040205080304" pitchFamily="17" charset="-128"/>
                <a:cs typeface="Batang" panose="02030600000101010101" pitchFamily="18" charset="-127"/>
              </a:rPr>
              <a:t>. </a:t>
            </a:r>
            <a:r>
              <a:rPr lang="ko-KR" altLang="ja-JP" sz="28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Batang" panose="02030600000101010101" pitchFamily="18" charset="-127"/>
              </a:rPr>
              <a:t>겨울이 주는 느낌은 정말 다양하다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Batang" panose="02030600000101010101" pitchFamily="18" charset="-127"/>
                <a:cs typeface="Batang" panose="02030600000101010101" pitchFamily="18" charset="-127"/>
              </a:rPr>
              <a:t>.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340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5B526BE-681F-4250-A903-F65C88068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87" y="0"/>
            <a:ext cx="7431206" cy="6858000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2C7DCB0C-4E63-4B55-8BB0-05D313C49B0B}"/>
              </a:ext>
            </a:extLst>
          </p:cNvPr>
          <p:cNvSpPr/>
          <p:nvPr/>
        </p:nvSpPr>
        <p:spPr>
          <a:xfrm>
            <a:off x="5132070" y="3474720"/>
            <a:ext cx="525780" cy="32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79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オンライン メディア 5" title="천하절승 묘향산에 은백색의 설경이 펼쳐졌다">
            <a:hlinkClick r:id="" action="ppaction://media"/>
            <a:extLst>
              <a:ext uri="{FF2B5EF4-FFF2-40B4-BE49-F238E27FC236}">
                <a16:creationId xmlns:a16="http://schemas.microsoft.com/office/drawing/2014/main" id="{8F69EFFD-880A-4574-92CA-1DDF6BFB14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743" y="-34290"/>
            <a:ext cx="12198743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2D091A-B718-4E80-8CC3-56E15BD13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24" y="0"/>
            <a:ext cx="6910552" cy="6858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A4E278F-C58A-43BE-9695-FBDCE369BE4A}"/>
              </a:ext>
            </a:extLst>
          </p:cNvPr>
          <p:cNvGrpSpPr/>
          <p:nvPr/>
        </p:nvGrpSpPr>
        <p:grpSpPr>
          <a:xfrm>
            <a:off x="8234786" y="5462587"/>
            <a:ext cx="4481842" cy="1738610"/>
            <a:chOff x="4987291" y="1852315"/>
            <a:chExt cx="4481842" cy="1738610"/>
          </a:xfrm>
        </p:grpSpPr>
        <p:pic>
          <p:nvPicPr>
            <p:cNvPr id="7" name="グラフィックス 6">
              <a:extLst>
                <a:ext uri="{FF2B5EF4-FFF2-40B4-BE49-F238E27FC236}">
                  <a16:creationId xmlns:a16="http://schemas.microsoft.com/office/drawing/2014/main" id="{8FBAE965-F4C4-4EA5-BC6E-87EFCCC7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7291" y="1852315"/>
              <a:ext cx="4481842" cy="173861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884D8CE-796F-4CA3-8024-6F2412323634}"/>
                </a:ext>
              </a:extLst>
            </p:cNvPr>
            <p:cNvSpPr txBox="1"/>
            <p:nvPr/>
          </p:nvSpPr>
          <p:spPr>
            <a:xfrm>
              <a:off x="5762625" y="2371725"/>
              <a:ext cx="248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絵本　</a:t>
              </a:r>
              <a:r>
                <a:rPr kumimoji="1" lang="en-US" altLang="ja-JP" sz="2400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46</a:t>
              </a:r>
              <a:r>
                <a:rPr kumimoji="1" lang="ja-JP" altLang="en-US" sz="2400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ページ</a:t>
              </a:r>
            </a:p>
          </p:txBody>
        </p:sp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A4D1B31F-8099-479B-97FF-16BD85786F4F}"/>
              </a:ext>
            </a:extLst>
          </p:cNvPr>
          <p:cNvSpPr/>
          <p:nvPr/>
        </p:nvSpPr>
        <p:spPr>
          <a:xfrm>
            <a:off x="6359857" y="2265529"/>
            <a:ext cx="736979" cy="709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A0EBFC-F3CC-4786-91FF-811AE9CDBB30}"/>
              </a:ext>
            </a:extLst>
          </p:cNvPr>
          <p:cNvSpPr/>
          <p:nvPr/>
        </p:nvSpPr>
        <p:spPr>
          <a:xfrm rot="20500876">
            <a:off x="7039489" y="1358376"/>
            <a:ext cx="736979" cy="19560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AC24D2F-FDF7-480D-A2D1-90396C380176}"/>
              </a:ext>
            </a:extLst>
          </p:cNvPr>
          <p:cNvSpPr/>
          <p:nvPr/>
        </p:nvSpPr>
        <p:spPr>
          <a:xfrm>
            <a:off x="6096000" y="1761770"/>
            <a:ext cx="736979" cy="71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8F27FDC8-0270-4E25-9481-7401781AB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5730" y="630707"/>
            <a:ext cx="3694390" cy="341135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BAD73A3-04C6-4808-BB0E-755D3A0FEE56}"/>
              </a:ext>
            </a:extLst>
          </p:cNvPr>
          <p:cNvSpPr/>
          <p:nvPr/>
        </p:nvSpPr>
        <p:spPr>
          <a:xfrm>
            <a:off x="6855404" y="1419368"/>
            <a:ext cx="736979" cy="71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AA5F573-391C-443A-B26C-B2240B088CD5}"/>
              </a:ext>
            </a:extLst>
          </p:cNvPr>
          <p:cNvSpPr/>
          <p:nvPr/>
        </p:nvSpPr>
        <p:spPr>
          <a:xfrm>
            <a:off x="8716384" y="54880"/>
            <a:ext cx="736979" cy="71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BD3B95-744E-44FB-80BD-B66BD82321D0}"/>
              </a:ext>
            </a:extLst>
          </p:cNvPr>
          <p:cNvSpPr txBox="1"/>
          <p:nvPr/>
        </p:nvSpPr>
        <p:spPr>
          <a:xfrm>
            <a:off x="326677" y="1778825"/>
            <a:ext cx="2133852" cy="200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</a:t>
            </a:r>
            <a:r>
              <a:rPr lang="ko-KR" altLang="ja-JP" sz="2400" b="1" kern="100" dirty="0">
                <a:solidFill>
                  <a:srgbClr val="FF000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개마고원</a:t>
            </a:r>
            <a:endParaRPr lang="en-US" altLang="ko-KR" sz="2400" b="1" kern="100" dirty="0">
              <a:solidFill>
                <a:srgbClr val="FF000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</a:t>
            </a:r>
            <a:r>
              <a:rPr lang="ko-KR" altLang="ja-JP" sz="2400" b="1" kern="100" dirty="0" err="1">
                <a:solidFill>
                  <a:srgbClr val="FF000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마천령</a:t>
            </a:r>
            <a:r>
              <a:rPr lang="ko-KR" altLang="ja-JP" sz="2400" b="1" kern="100" dirty="0">
                <a:solidFill>
                  <a:srgbClr val="FF000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 산맥 </a:t>
            </a:r>
            <a:endParaRPr lang="en-US" altLang="ko-KR" sz="2400" b="1" kern="100" dirty="0">
              <a:solidFill>
                <a:srgbClr val="FF000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</a:t>
            </a:r>
            <a:r>
              <a:rPr lang="ko-KR" altLang="ja-JP" sz="2400" b="1" kern="100" dirty="0">
                <a:solidFill>
                  <a:srgbClr val="FF000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함경산맥</a:t>
            </a:r>
            <a:endParaRPr lang="en-US" altLang="ko-KR" sz="2400" b="1" kern="100" dirty="0">
              <a:solidFill>
                <a:srgbClr val="FF000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④</a:t>
            </a:r>
            <a:r>
              <a:rPr kumimoji="1" lang="ko-KR" altLang="en-US" sz="2400" b="1" kern="100" dirty="0">
                <a:solidFill>
                  <a:srgbClr val="FF0000"/>
                </a:solidFill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백두산</a:t>
            </a:r>
            <a:endParaRPr kumimoji="1" lang="en-US" altLang="ko-KR" sz="2400" b="1" kern="100" dirty="0">
              <a:solidFill>
                <a:srgbClr val="FF0000"/>
              </a:solidFill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⑤</a:t>
            </a:r>
            <a:r>
              <a:rPr kumimoji="1" lang="ko-KR" altLang="en-US" sz="2400" b="1" kern="100" dirty="0">
                <a:solidFill>
                  <a:srgbClr val="FF0000"/>
                </a:solidFill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금강산</a:t>
            </a:r>
            <a:endParaRPr kumimoji="1" lang="ja-JP" altLang="en-US" sz="2400" b="1" dirty="0">
              <a:solidFill>
                <a:srgbClr val="FF0000"/>
              </a:solidFill>
              <a:latin typeface="210 Gulim 030" panose="02020603020101020101" pitchFamily="18" charset="-127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BCC2D96D-6BAF-4E40-A75E-DCCD085B7AF4}"/>
              </a:ext>
            </a:extLst>
          </p:cNvPr>
          <p:cNvSpPr/>
          <p:nvPr/>
        </p:nvSpPr>
        <p:spPr>
          <a:xfrm>
            <a:off x="6767755" y="590362"/>
            <a:ext cx="833377" cy="787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B7EE08D5-0611-4B32-A5EB-1E502F59C2B4}"/>
              </a:ext>
            </a:extLst>
          </p:cNvPr>
          <p:cNvSpPr/>
          <p:nvPr/>
        </p:nvSpPr>
        <p:spPr>
          <a:xfrm>
            <a:off x="6855404" y="5172339"/>
            <a:ext cx="833377" cy="787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0526C589-1FB7-4828-8D4D-C085AD204051}"/>
              </a:ext>
            </a:extLst>
          </p:cNvPr>
          <p:cNvSpPr/>
          <p:nvPr/>
        </p:nvSpPr>
        <p:spPr>
          <a:xfrm>
            <a:off x="4057197" y="2450650"/>
            <a:ext cx="950399" cy="6397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0A2BA56-87CC-4A88-ACEF-804E9E3602CC}"/>
              </a:ext>
            </a:extLst>
          </p:cNvPr>
          <p:cNvSpPr txBox="1"/>
          <p:nvPr/>
        </p:nvSpPr>
        <p:spPr>
          <a:xfrm>
            <a:off x="2288350" y="1804960"/>
            <a:ext cx="1678749" cy="162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⑥</a:t>
            </a:r>
            <a:r>
              <a:rPr lang="ko-KR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압록강</a:t>
            </a:r>
            <a:endParaRPr lang="en-US" altLang="ko-KR" sz="2400" b="1" kern="100" dirty="0">
              <a:solidFill>
                <a:schemeClr val="accent1">
                  <a:lumMod val="75000"/>
                </a:schemeClr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⑦</a:t>
            </a:r>
            <a:r>
              <a:rPr lang="ko-KR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두만강</a:t>
            </a:r>
            <a:endParaRPr lang="en-US" altLang="ko-KR" sz="2400" b="1" kern="100" dirty="0">
              <a:solidFill>
                <a:schemeClr val="accent1">
                  <a:lumMod val="75000"/>
                </a:schemeClr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⑧</a:t>
            </a:r>
            <a:r>
              <a:rPr lang="ko-KR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대동강</a:t>
            </a:r>
            <a:endParaRPr lang="en-US" altLang="ko-KR" sz="2400" b="1" kern="100" dirty="0">
              <a:solidFill>
                <a:schemeClr val="accent1">
                  <a:lumMod val="75000"/>
                </a:schemeClr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400" b="1" kern="100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⑨</a:t>
            </a:r>
            <a:r>
              <a:rPr kumimoji="1" lang="ko-KR" altLang="en-US" sz="2400" b="1" kern="100" dirty="0">
                <a:solidFill>
                  <a:schemeClr val="accent1">
                    <a:lumMod val="75000"/>
                  </a:schemeClr>
                </a:solidFill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청천강</a:t>
            </a:r>
            <a:endParaRPr kumimoji="1" lang="en-US" altLang="ko-KR" sz="2400" b="1" kern="100" dirty="0">
              <a:solidFill>
                <a:schemeClr val="accent1">
                  <a:lumMod val="75000"/>
                </a:schemeClr>
              </a:solidFill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5F2F96E7-3DAC-405B-BC9E-FCF26DA1F879}"/>
              </a:ext>
            </a:extLst>
          </p:cNvPr>
          <p:cNvSpPr/>
          <p:nvPr/>
        </p:nvSpPr>
        <p:spPr>
          <a:xfrm rot="20862380">
            <a:off x="7502198" y="480268"/>
            <a:ext cx="950399" cy="7189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BB54599-5984-425A-B5B0-04F87C32B911}"/>
              </a:ext>
            </a:extLst>
          </p:cNvPr>
          <p:cNvSpPr/>
          <p:nvPr/>
        </p:nvSpPr>
        <p:spPr>
          <a:xfrm>
            <a:off x="4840530" y="4334429"/>
            <a:ext cx="950399" cy="6397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DFEB6E30-3A58-4DBB-85A0-A7544C35D8E7}"/>
              </a:ext>
            </a:extLst>
          </p:cNvPr>
          <p:cNvSpPr/>
          <p:nvPr/>
        </p:nvSpPr>
        <p:spPr>
          <a:xfrm>
            <a:off x="4518532" y="3573865"/>
            <a:ext cx="950399" cy="6397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526E3D17-9E7F-40A0-A67D-E929C3151D19}"/>
              </a:ext>
            </a:extLst>
          </p:cNvPr>
          <p:cNvSpPr/>
          <p:nvPr/>
        </p:nvSpPr>
        <p:spPr>
          <a:xfrm>
            <a:off x="5296578" y="4974220"/>
            <a:ext cx="950399" cy="6397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⑩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821B4D7-C04D-4BEB-9E1C-E09FF7E6EC23}"/>
              </a:ext>
            </a:extLst>
          </p:cNvPr>
          <p:cNvSpPr txBox="1"/>
          <p:nvPr/>
        </p:nvSpPr>
        <p:spPr>
          <a:xfrm>
            <a:off x="288695" y="3933025"/>
            <a:ext cx="1703584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rgbClr val="00B05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⑩</a:t>
            </a:r>
            <a:r>
              <a:rPr lang="ko-KR" altLang="en-US" sz="2400" b="1" kern="100" dirty="0" err="1">
                <a:solidFill>
                  <a:srgbClr val="00B05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평양성</a:t>
            </a:r>
            <a:endParaRPr lang="en-US" altLang="ko-KR" sz="2400" b="1" kern="100" dirty="0">
              <a:solidFill>
                <a:srgbClr val="00B05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⑪</a:t>
            </a:r>
            <a:r>
              <a:rPr lang="ko-KR" altLang="en-US" sz="2400" b="1" kern="100" dirty="0" err="1">
                <a:solidFill>
                  <a:srgbClr val="00B05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단군릉</a:t>
            </a:r>
            <a:endParaRPr lang="en-US" altLang="ko-KR" sz="2400" b="1" kern="100" dirty="0">
              <a:solidFill>
                <a:srgbClr val="00B05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400" b="1" kern="100" dirty="0">
                <a:solidFill>
                  <a:srgbClr val="00B05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⑫</a:t>
            </a:r>
            <a:r>
              <a:rPr lang="ko-KR" altLang="en-US" sz="2400" b="1" kern="100" dirty="0">
                <a:solidFill>
                  <a:srgbClr val="00B050"/>
                </a:solidFill>
                <a:effectLst/>
                <a:latin typeface="210 Gulim 030" panose="02020603020101020101" pitchFamily="18" charset="-127"/>
                <a:ea typeface="210 Gulim 030" panose="02020603020101020101" pitchFamily="18" charset="-127"/>
                <a:cs typeface="Times New Roman" panose="02020603050405020304" pitchFamily="18" charset="0"/>
              </a:rPr>
              <a:t>만월대</a:t>
            </a:r>
            <a:endParaRPr lang="en-US" altLang="ko-KR" sz="2400" b="1" kern="100" dirty="0">
              <a:solidFill>
                <a:srgbClr val="00B050"/>
              </a:solidFill>
              <a:effectLst/>
              <a:latin typeface="210 Gulim 030" panose="02020603020101020101" pitchFamily="18" charset="-127"/>
              <a:ea typeface="210 Gulim 030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FD972A91-666D-4155-BC7B-805B32BD8F18}"/>
              </a:ext>
            </a:extLst>
          </p:cNvPr>
          <p:cNvSpPr/>
          <p:nvPr/>
        </p:nvSpPr>
        <p:spPr>
          <a:xfrm>
            <a:off x="4045305" y="4532548"/>
            <a:ext cx="950399" cy="6397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⑪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62C6C621-594D-4DB4-BF92-A81BD3DEB713}"/>
              </a:ext>
            </a:extLst>
          </p:cNvPr>
          <p:cNvSpPr/>
          <p:nvPr/>
        </p:nvSpPr>
        <p:spPr>
          <a:xfrm>
            <a:off x="6119882" y="5933906"/>
            <a:ext cx="950399" cy="6397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⑫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9870A26-33EE-4A74-AEDC-60DB05EAE572}"/>
              </a:ext>
            </a:extLst>
          </p:cNvPr>
          <p:cNvSpPr/>
          <p:nvPr/>
        </p:nvSpPr>
        <p:spPr>
          <a:xfrm>
            <a:off x="316543" y="79942"/>
            <a:ext cx="4910550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 anchorCtr="1"/>
          <a:lstStyle/>
          <a:p>
            <a:pPr algn="just">
              <a:lnSpc>
                <a:spcPts val="2880"/>
              </a:lnSpc>
            </a:pPr>
            <a:r>
              <a:rPr lang="ko-KR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Batang" panose="02030600000101010101" pitchFamily="18" charset="-127"/>
              </a:rPr>
              <a:t>휴전선</a:t>
            </a:r>
            <a:r>
              <a:rPr lang="ko-KR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Times New Roman" panose="02020603050405020304" pitchFamily="18" charset="0"/>
              </a:rPr>
              <a:t> 너머 북쪽 땅</a:t>
            </a:r>
            <a:endParaRPr lang="ja-JP" altLang="ja-JP" sz="4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5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C0D559-D862-4531-8BC0-F2B4A7AC9233}"/>
              </a:ext>
            </a:extLst>
          </p:cNvPr>
          <p:cNvSpPr txBox="1"/>
          <p:nvPr/>
        </p:nvSpPr>
        <p:spPr>
          <a:xfrm>
            <a:off x="422910" y="924668"/>
            <a:ext cx="10927080" cy="565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80"/>
              </a:lnSpc>
            </a:pP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휴전선 너머 북쪽에는 북한 땅이 있어요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북한에는 남한보다 높은 산이 많아요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높은 산은 주로 </a:t>
            </a:r>
            <a:r>
              <a:rPr lang="ko-KR" altLang="ja-JP" sz="2400" kern="100" dirty="0">
                <a:solidFill>
                  <a:srgbClr val="FF000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개마고원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과 </a:t>
            </a:r>
            <a:r>
              <a:rPr lang="ko-KR" altLang="ja-JP" sz="2400" kern="100" dirty="0" err="1">
                <a:solidFill>
                  <a:srgbClr val="FF000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마천령</a:t>
            </a:r>
            <a:r>
              <a:rPr lang="ko-KR" altLang="ja-JP" sz="2400" kern="100" dirty="0">
                <a:solidFill>
                  <a:srgbClr val="FF000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산맥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이 있는 북쪽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solidFill>
                  <a:srgbClr val="FF000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함경산맥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이 지나는 동쪽에 있어요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우리나라에서 가장 높은 산인 </a:t>
            </a:r>
            <a:r>
              <a:rPr lang="ko-KR" altLang="ja-JP" sz="2400" kern="100" dirty="0">
                <a:solidFill>
                  <a:srgbClr val="FF000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백두산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을 포함해서 해발고도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 2000m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가 넘는 산들이 여럿 있지요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또 아름답기로 이름난 </a:t>
            </a:r>
            <a:r>
              <a:rPr lang="ko-KR" altLang="ja-JP" sz="2400" kern="100" dirty="0">
                <a:solidFill>
                  <a:srgbClr val="FF000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금강산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도 북한의 동쪽에 있답니다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북한은 남한보다 북쪽이라 겨울이 더 춥고 길어요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여름은 남한보다 덜 덥지요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그래서 논농사보다는 밭농사를 많이 짓는데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추운 데서 잘 자라는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옥수수ㆍ조ㆍ보리ㆍ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밀ㆍ감자ㆍ콩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따위를 많이 기르지요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또 북한 땅은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철ㆍ석탄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ㆍ마그네사이트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같은 지하자원도 풍부하답니다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ja-JP" sz="2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북한의 큰 강으로는 </a:t>
            </a:r>
            <a:r>
              <a:rPr lang="ko-KR" altLang="ja-JP" sz="2400" kern="100" dirty="0">
                <a:solidFill>
                  <a:schemeClr val="accent1">
                    <a:lumMod val="75000"/>
                  </a:schemeClr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압록강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solidFill>
                  <a:schemeClr val="accent1">
                    <a:lumMod val="75000"/>
                  </a:schemeClr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두만강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solidFill>
                  <a:schemeClr val="accent1">
                    <a:lumMod val="75000"/>
                  </a:schemeClr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대동강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solidFill>
                  <a:schemeClr val="accent1">
                    <a:lumMod val="75000"/>
                  </a:schemeClr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청천강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들이 있어요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대부분의 강은 황해로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흘러드는데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두만강은 우리나라의 큰 강 중에서 유일하게 동해로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흘러들어요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ja-JP" sz="2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평야는 남한과 마찬가지로 주로 서쪽 땅에 펼쳐져 있어요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북한에서 가장 큰 도시인 평양을 포함해서 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사리원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남포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개성 같은 큰 도시들도 서쪽 평야 지대에 있지요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평양에는 </a:t>
            </a:r>
            <a:r>
              <a:rPr lang="ko-KR" altLang="ja-JP" sz="2400" kern="100" dirty="0">
                <a:solidFill>
                  <a:srgbClr val="00B05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평양성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과 </a:t>
            </a:r>
            <a:r>
              <a:rPr lang="ko-KR" altLang="ja-JP" sz="2400" kern="100" dirty="0" err="1">
                <a:solidFill>
                  <a:srgbClr val="00B05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단군릉</a:t>
            </a:r>
            <a:r>
              <a:rPr lang="ko-KR" altLang="ja-JP" sz="2400" kern="100" dirty="0" err="1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이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 있으며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고려의 수도였던 개성에는 </a:t>
            </a:r>
            <a:r>
              <a:rPr lang="ko-KR" altLang="ja-JP" sz="2400" kern="100" dirty="0">
                <a:solidFill>
                  <a:srgbClr val="00B050"/>
                </a:solidFill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만월대</a:t>
            </a:r>
            <a:r>
              <a:rPr lang="ko-KR" altLang="ja-JP" sz="2400" kern="100" dirty="0">
                <a:effectLst/>
                <a:ea typeface="Gulim" panose="020B0600000101010101" pitchFamily="34" charset="-127"/>
                <a:cs typeface="Times New Roman" panose="02020603050405020304" pitchFamily="18" charset="0"/>
              </a:rPr>
              <a:t>를 비롯한 고려 시대 유적이 많이 남아 있답니다</a:t>
            </a:r>
            <a:r>
              <a:rPr lang="en-US" altLang="ja-JP" sz="24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ja-JP" sz="2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A55271E-BB3E-49DB-9EB9-F8E0AE72F3CB}"/>
              </a:ext>
            </a:extLst>
          </p:cNvPr>
          <p:cNvGrpSpPr/>
          <p:nvPr/>
        </p:nvGrpSpPr>
        <p:grpSpPr>
          <a:xfrm>
            <a:off x="7960466" y="-302739"/>
            <a:ext cx="4481842" cy="1738610"/>
            <a:chOff x="4987291" y="1852315"/>
            <a:chExt cx="4481842" cy="1738610"/>
          </a:xfrm>
        </p:grpSpPr>
        <p:pic>
          <p:nvPicPr>
            <p:cNvPr id="12" name="グラフィックス 11">
              <a:extLst>
                <a:ext uri="{FF2B5EF4-FFF2-40B4-BE49-F238E27FC236}">
                  <a16:creationId xmlns:a16="http://schemas.microsoft.com/office/drawing/2014/main" id="{DD44C16A-60EF-4BBA-91AD-E7796FF1B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87291" y="1852315"/>
              <a:ext cx="4481842" cy="173861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DE3B141-6F82-4F62-B875-32B5398A589D}"/>
                </a:ext>
              </a:extLst>
            </p:cNvPr>
            <p:cNvSpPr txBox="1"/>
            <p:nvPr/>
          </p:nvSpPr>
          <p:spPr>
            <a:xfrm>
              <a:off x="5762625" y="2371725"/>
              <a:ext cx="248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絵本　</a:t>
              </a:r>
              <a:r>
                <a:rPr kumimoji="1" lang="en-US" altLang="ja-JP" sz="2400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46</a:t>
              </a:r>
              <a:r>
                <a:rPr kumimoji="1" lang="ja-JP" altLang="en-US" sz="2400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ページ</a:t>
              </a:r>
            </a:p>
          </p:txBody>
        </p:sp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71F570D-867D-4E4B-BA19-B4BDD51DB15D}"/>
              </a:ext>
            </a:extLst>
          </p:cNvPr>
          <p:cNvSpPr/>
          <p:nvPr/>
        </p:nvSpPr>
        <p:spPr>
          <a:xfrm>
            <a:off x="316543" y="79942"/>
            <a:ext cx="4910550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 anchorCtr="1"/>
          <a:lstStyle/>
          <a:p>
            <a:pPr algn="just">
              <a:lnSpc>
                <a:spcPts val="2880"/>
              </a:lnSpc>
            </a:pPr>
            <a:r>
              <a:rPr lang="ko-KR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Batang" panose="02030600000101010101" pitchFamily="18" charset="-127"/>
              </a:rPr>
              <a:t>휴전선</a:t>
            </a:r>
            <a:r>
              <a:rPr lang="ko-KR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Times New Roman" panose="02020603050405020304" pitchFamily="18" charset="0"/>
              </a:rPr>
              <a:t> 너머 북쪽 땅</a:t>
            </a:r>
            <a:endParaRPr lang="ja-JP" altLang="ja-JP" sz="4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5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3DF5389-67F9-4621-95B0-FC191B55F69B}"/>
              </a:ext>
            </a:extLst>
          </p:cNvPr>
          <p:cNvSpPr/>
          <p:nvPr/>
        </p:nvSpPr>
        <p:spPr>
          <a:xfrm>
            <a:off x="316543" y="79942"/>
            <a:ext cx="2712408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北朝鮮略史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DC7938-87E0-404D-8FEF-EFBAC0CABC12}"/>
              </a:ext>
            </a:extLst>
          </p:cNvPr>
          <p:cNvSpPr txBox="1"/>
          <p:nvPr/>
        </p:nvSpPr>
        <p:spPr>
          <a:xfrm>
            <a:off x="259391" y="931907"/>
            <a:ext cx="626826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世紀終わり頃</a:t>
            </a:r>
            <a:r>
              <a:rPr lang="en-US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</a:t>
            </a:r>
            <a:r>
              <a:rPr lang="ja-JP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氏族</a:t>
            </a:r>
            <a:r>
              <a:rPr lang="ja-JP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明朝" panose="02020609040205080304" pitchFamily="17" charset="-128"/>
              </a:rPr>
              <a:t>国</a:t>
            </a:r>
            <a:r>
              <a:rPr lang="ja-JP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家成立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5A10C-5FB5-4CC7-928C-63282BF49C7B}"/>
              </a:ext>
            </a:extLst>
          </p:cNvPr>
          <p:cNvSpPr txBox="1"/>
          <p:nvPr/>
        </p:nvSpPr>
        <p:spPr>
          <a:xfrm>
            <a:off x="259391" y="1569310"/>
            <a:ext cx="537672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世紀頃～</a:t>
            </a:r>
            <a:r>
              <a:rPr lang="en-US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668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三国時代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9C7BE3-3F8C-4251-9858-5EE322875CDD}"/>
              </a:ext>
            </a:extLst>
          </p:cNvPr>
          <p:cNvSpPr txBox="1"/>
          <p:nvPr/>
        </p:nvSpPr>
        <p:spPr>
          <a:xfrm>
            <a:off x="259391" y="2206713"/>
            <a:ext cx="7948480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668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〜918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    </a:t>
            </a:r>
            <a:r>
              <a:rPr lang="ko-KR" altLang="en-US" sz="32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통일신라</a:t>
            </a:r>
            <a:r>
              <a:rPr lang="ja-JP" altLang="en-US" sz="32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統一新羅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BBED69-B081-4EE6-9797-2366639B6F1C}"/>
              </a:ext>
            </a:extLst>
          </p:cNvPr>
          <p:cNvSpPr txBox="1"/>
          <p:nvPr/>
        </p:nvSpPr>
        <p:spPr>
          <a:xfrm>
            <a:off x="5795010" y="1554224"/>
            <a:ext cx="6294120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ko-KR" altLang="en-US" sz="3000" b="1" dirty="0">
                <a:solidFill>
                  <a:srgbClr val="00B0F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고구려</a:t>
            </a:r>
            <a:r>
              <a:rPr lang="ko-KR" altLang="en-US" sz="3000" b="1" dirty="0">
                <a:solidFill>
                  <a:srgbClr val="00B0F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高句麗</a:t>
            </a:r>
            <a:r>
              <a:rPr lang="ja-JP" altLang="en-US" sz="3000" b="1" dirty="0">
                <a:solidFill>
                  <a:srgbClr val="00B0F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ko-KR" altLang="en-US" sz="3000" b="1" dirty="0">
                <a:solidFill>
                  <a:srgbClr val="00B0F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백제</a:t>
            </a:r>
            <a:r>
              <a:rPr lang="ko-KR" altLang="en-US" sz="3000" b="1" dirty="0">
                <a:solidFill>
                  <a:srgbClr val="00B0F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百済</a:t>
            </a:r>
            <a:r>
              <a:rPr lang="ja-JP" altLang="en-US" sz="3000" b="1" dirty="0">
                <a:solidFill>
                  <a:srgbClr val="00B0F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ko-KR" altLang="en-US" sz="3000" b="1" dirty="0">
                <a:solidFill>
                  <a:srgbClr val="00B0F0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신라</a:t>
            </a:r>
            <a:r>
              <a:rPr lang="ko-KR" altLang="en-US" sz="3000" b="1" dirty="0">
                <a:solidFill>
                  <a:srgbClr val="00B0F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新羅</a:t>
            </a:r>
            <a:endParaRPr lang="ja-JP" altLang="en-US" sz="3000" b="1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7A979B-C6D0-47FC-9472-43F7736B73B5}"/>
              </a:ext>
            </a:extLst>
          </p:cNvPr>
          <p:cNvSpPr txBox="1"/>
          <p:nvPr/>
        </p:nvSpPr>
        <p:spPr>
          <a:xfrm>
            <a:off x="259391" y="2844500"/>
            <a:ext cx="6294119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918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年～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1392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　</a:t>
            </a:r>
            <a:r>
              <a:rPr lang="ko-KR" altLang="en-US" sz="32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고려</a:t>
            </a:r>
            <a:r>
              <a:rPr lang="ja-JP" altLang="en-US" sz="32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高麗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6EA37C-C2E6-4215-BC4F-006D968E0DA3}"/>
              </a:ext>
            </a:extLst>
          </p:cNvPr>
          <p:cNvSpPr txBox="1"/>
          <p:nvPr/>
        </p:nvSpPr>
        <p:spPr>
          <a:xfrm>
            <a:off x="259391" y="3482287"/>
            <a:ext cx="6268268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1392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年～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1910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</a:t>
            </a:r>
            <a:r>
              <a:rPr lang="ko-KR" altLang="en-US" sz="32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조선</a:t>
            </a:r>
            <a:r>
              <a:rPr lang="ja-JP" altLang="en-US" sz="32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朝鮮</a:t>
            </a:r>
            <a:endParaRPr lang="ja-JP" altLang="en-US" sz="3200" b="1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25A472-7978-4E21-A56B-06F70A8AF2C1}"/>
              </a:ext>
            </a:extLst>
          </p:cNvPr>
          <p:cNvSpPr txBox="1"/>
          <p:nvPr/>
        </p:nvSpPr>
        <p:spPr>
          <a:xfrm>
            <a:off x="259391" y="4136425"/>
            <a:ext cx="11369548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1910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年～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1945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</a:t>
            </a:r>
            <a:r>
              <a:rPr kumimoji="1"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日本による統治 </a:t>
            </a:r>
            <a:r>
              <a:rPr kumimoji="1" lang="ko-KR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ko-KR" altLang="en-US" sz="32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일제강점기</a:t>
            </a:r>
            <a:r>
              <a:rPr kumimoji="1" lang="ko-KR" altLang="en-US" sz="32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日帝強占期</a:t>
            </a:r>
            <a:endParaRPr lang="ja-JP" altLang="en-US" sz="32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63269C-7C93-4A96-A1BE-E9E26C98BFB2}"/>
              </a:ext>
            </a:extLst>
          </p:cNvPr>
          <p:cNvSpPr txBox="1"/>
          <p:nvPr/>
        </p:nvSpPr>
        <p:spPr>
          <a:xfrm>
            <a:off x="259391" y="4790563"/>
            <a:ext cx="11369548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1945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               北緯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度以北をソ連が占領</a:t>
            </a:r>
            <a:endParaRPr lang="ja-JP" altLang="en-US" sz="32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B70FDE-26D0-45B3-93BC-3F07F0072286}"/>
              </a:ext>
            </a:extLst>
          </p:cNvPr>
          <p:cNvSpPr txBox="1"/>
          <p:nvPr/>
        </p:nvSpPr>
        <p:spPr>
          <a:xfrm>
            <a:off x="259391" y="5444701"/>
            <a:ext cx="11369548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1948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 </a:t>
            </a:r>
            <a:r>
              <a:rPr lang="ko-KR" altLang="en-US" sz="32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조선민주주의인민공화국</a:t>
            </a:r>
            <a:r>
              <a:rPr lang="ko-KR" altLang="en-US" sz="32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朝鮮民主主義人民共和国</a:t>
            </a:r>
            <a:endParaRPr lang="ja-JP" altLang="en-US" sz="32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398979-E0DC-412D-A88C-EF209B1967BC}"/>
              </a:ext>
            </a:extLst>
          </p:cNvPr>
          <p:cNvSpPr txBox="1"/>
          <p:nvPr/>
        </p:nvSpPr>
        <p:spPr>
          <a:xfrm>
            <a:off x="259391" y="6098842"/>
            <a:ext cx="11369548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1994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- 1998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   </a:t>
            </a:r>
            <a:r>
              <a:rPr lang="ko-KR" altLang="en-US" sz="32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Times New Roman" panose="02020603050405020304" pitchFamily="18" charset="0"/>
              </a:rPr>
              <a:t>고난의 행군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苦難の行軍</a:t>
            </a:r>
            <a:endParaRPr lang="ja-JP" altLang="en-US" sz="3200" dirty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3DF5389-67F9-4621-95B0-FC191B55F69B}"/>
              </a:ext>
            </a:extLst>
          </p:cNvPr>
          <p:cNvSpPr/>
          <p:nvPr/>
        </p:nvSpPr>
        <p:spPr>
          <a:xfrm>
            <a:off x="316542" y="79942"/>
            <a:ext cx="7764468" cy="773240"/>
          </a:xfrm>
          <a:prstGeom prst="round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kumimoji="1" lang="ja-JP" altLang="en-US" sz="36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北朝鮮に気軽に一人旅はできない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DC7938-87E0-404D-8FEF-EFBAC0CABC12}"/>
              </a:ext>
            </a:extLst>
          </p:cNvPr>
          <p:cNvSpPr txBox="1"/>
          <p:nvPr/>
        </p:nvSpPr>
        <p:spPr>
          <a:xfrm>
            <a:off x="544010" y="1400537"/>
            <a:ext cx="11227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800"/>
              </a:lnSpc>
            </a:pPr>
            <a:r>
              <a:rPr lang="ko-KR" altLang="ja-JP" sz="4000" kern="100" dirty="0" err="1">
                <a:effectLst/>
                <a:latin typeface="HG丸ｺﾞｼｯｸM-PRO" panose="020F0600000000000000" pitchFamily="50" charset="-128"/>
                <a:ea typeface="Batang" panose="02030600000101010101" pitchFamily="18" charset="-127"/>
                <a:cs typeface="Batang" panose="02030600000101010101" pitchFamily="18" charset="-127"/>
              </a:rPr>
              <a:t>조선국제려행사</a:t>
            </a:r>
            <a:r>
              <a:rPr lang="en-US" altLang="ja-JP" sz="40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Batang" panose="02030600000101010101" pitchFamily="18" charset="-127"/>
              </a:rPr>
              <a:t>(</a:t>
            </a:r>
            <a:r>
              <a:rPr lang="ja-JP" altLang="ja-JP" sz="40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Batang" panose="02030600000101010101" pitchFamily="18" charset="-127"/>
              </a:rPr>
              <a:t>朝鮮國際旅行社：国営</a:t>
            </a:r>
            <a:r>
              <a:rPr lang="en-US" altLang="ja-JP" sz="40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Batang" panose="02030600000101010101" pitchFamily="18" charset="-127"/>
              </a:rPr>
              <a:t>)</a:t>
            </a:r>
            <a:r>
              <a:rPr lang="ja-JP" altLang="ja-JP" sz="40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Batang" panose="02030600000101010101" pitchFamily="18" charset="-127"/>
              </a:rPr>
              <a:t>認可の旅行社である</a:t>
            </a:r>
            <a:r>
              <a:rPr lang="ja-JP" altLang="ja-JP" sz="40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日本の旅行社或いは中国の旅行社を通さないと行けない。</a:t>
            </a:r>
            <a:endParaRPr lang="ja-JP" altLang="ja-JP" sz="40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800"/>
              </a:lnSpc>
              <a:buFont typeface="Wingdings" panose="05000000000000000000" pitchFamily="2" charset="2"/>
              <a:buChar char=""/>
            </a:pPr>
            <a:r>
              <a:rPr lang="ja-JP" altLang="ja-JP" sz="40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中外旅行社</a:t>
            </a:r>
            <a:endParaRPr lang="ja-JP" altLang="ja-JP" sz="40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4800"/>
              </a:lnSpc>
              <a:buFont typeface="Wingdings" panose="05000000000000000000" pitchFamily="2" charset="2"/>
              <a:buChar char=""/>
            </a:pPr>
            <a:r>
              <a:rPr lang="ja-JP" altLang="ja-JP" sz="4000" b="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ジェイエス・エンタープライズ</a:t>
            </a:r>
            <a:endParaRPr lang="ja-JP" altLang="ja-JP" sz="40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71500" indent="-571500">
              <a:lnSpc>
                <a:spcPts val="4800"/>
              </a:lnSpc>
              <a:buFont typeface="Wingdings" panose="05000000000000000000" pitchFamily="2" charset="2"/>
              <a:buChar char="l"/>
            </a:pPr>
            <a:r>
              <a:rPr lang="ja-JP" altLang="ja-JP" sz="4000" b="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大同江ナビツアー等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9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37073</TotalTime>
  <Words>1460</Words>
  <Application>Microsoft Office PowerPoint</Application>
  <PresentationFormat>ワイド画面</PresentationFormat>
  <Paragraphs>170</Paragraphs>
  <Slides>27</Slides>
  <Notes>1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27</vt:i4>
      </vt:variant>
    </vt:vector>
  </HeadingPairs>
  <TitlesOfParts>
    <vt:vector size="41" baseType="lpstr">
      <vt:lpstr>210 Gulim 030</vt:lpstr>
      <vt:lpstr>⑪</vt:lpstr>
      <vt:lpstr>Batang</vt:lpstr>
      <vt:lpstr>Gulim</vt:lpstr>
      <vt:lpstr>HG丸ｺﾞｼｯｸM-PRO</vt:lpstr>
      <vt:lpstr>ＭＳ 明朝</vt:lpstr>
      <vt:lpstr>丸ゴシックM-PRO</vt:lpstr>
      <vt:lpstr>游ゴシック</vt:lpstr>
      <vt:lpstr>游ゴシック Light</vt:lpstr>
      <vt:lpstr>游明朝</vt:lpstr>
      <vt:lpstr>Arial</vt:lpstr>
      <vt:lpstr>Century</vt:lpstr>
      <vt:lpstr>Wingdings</vt:lpstr>
      <vt:lpstr>Office テーマ</vt:lpstr>
      <vt:lpstr>仮想空間を旅行しよう 北朝鮮編その1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 땅 기차 여행で仮想空間を列車旅行しよう</dc:title>
  <dc:creator>Saigusa Hatsuko</dc:creator>
  <cp:lastModifiedBy>Saigusa Hatsuko</cp:lastModifiedBy>
  <cp:revision>1015</cp:revision>
  <cp:lastPrinted>2020-08-03T12:07:08Z</cp:lastPrinted>
  <dcterms:created xsi:type="dcterms:W3CDTF">2020-07-24T06:00:28Z</dcterms:created>
  <dcterms:modified xsi:type="dcterms:W3CDTF">2022-02-18T11:07:08Z</dcterms:modified>
</cp:coreProperties>
</file>