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901" r:id="rId2"/>
    <p:sldId id="274" r:id="rId3"/>
    <p:sldId id="832" r:id="rId4"/>
    <p:sldId id="837" r:id="rId5"/>
    <p:sldId id="903" r:id="rId6"/>
    <p:sldId id="902" r:id="rId7"/>
    <p:sldId id="919" r:id="rId8"/>
    <p:sldId id="844" r:id="rId9"/>
    <p:sldId id="905" r:id="rId10"/>
    <p:sldId id="907" r:id="rId11"/>
    <p:sldId id="904" r:id="rId12"/>
    <p:sldId id="908" r:id="rId13"/>
    <p:sldId id="906" r:id="rId14"/>
    <p:sldId id="909" r:id="rId15"/>
    <p:sldId id="911" r:id="rId16"/>
    <p:sldId id="912" r:id="rId17"/>
    <p:sldId id="913" r:id="rId18"/>
    <p:sldId id="910" r:id="rId19"/>
    <p:sldId id="916" r:id="rId20"/>
    <p:sldId id="917" r:id="rId21"/>
    <p:sldId id="920" r:id="rId22"/>
    <p:sldId id="914" r:id="rId23"/>
    <p:sldId id="915" r:id="rId24"/>
    <p:sldId id="921" r:id="rId25"/>
    <p:sldId id="922" r:id="rId26"/>
    <p:sldId id="923" r:id="rId27"/>
    <p:sldId id="924" r:id="rId28"/>
    <p:sldId id="687" r:id="rId29"/>
  </p:sldIdLst>
  <p:sldSz cx="12192000" cy="6858000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igusa Hatsuko" initials="SH" lastIdx="3" clrIdx="0">
    <p:extLst>
      <p:ext uri="{19B8F6BF-5375-455C-9EA6-DF929625EA0E}">
        <p15:presenceInfo xmlns:p15="http://schemas.microsoft.com/office/powerpoint/2012/main" userId="b142db85d87d605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EE3FF"/>
    <a:srgbClr val="FECAFF"/>
    <a:srgbClr val="E9EBF5"/>
    <a:srgbClr val="F7E3FF"/>
    <a:srgbClr val="84CCCB"/>
    <a:srgbClr val="FF6699"/>
    <a:srgbClr val="E694BD"/>
    <a:srgbClr val="C246C2"/>
    <a:srgbClr val="20AE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濃色スタイル 1 - アクセント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8575" autoAdjust="0"/>
  </p:normalViewPr>
  <p:slideViewPr>
    <p:cSldViewPr snapToGrid="0">
      <p:cViewPr varScale="1">
        <p:scale>
          <a:sx n="64" d="100"/>
          <a:sy n="64" d="100"/>
        </p:scale>
        <p:origin x="7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C54BC-F285-42B3-A053-1A29FC1D38D8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D9678-0E7E-43FF-906A-4A5ECC1B3F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6626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D9678-0E7E-43FF-906A-4A5ECC1B3F3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4978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572CB0-4D3C-45C2-8BB9-6842D10D3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30B99C1-75D0-4572-BAC6-49577287A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6355F6-1D91-416A-A63A-FED710ED3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701A-8E53-40E5-9873-A6B9CA5A98F2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1F2D2C-CFCF-4B86-88EB-8064C6C58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35D234-B347-4F0B-AD97-3D5A19BB0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82EA-043B-47AD-BEFF-A5C83AEEC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8183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3E5DD8-7E46-46AC-B91F-8A6D8F20D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C4F8C63-A527-4BE4-97CC-5AEAF9126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86C9C96-F4BB-4147-97BE-B95C8D184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701A-8E53-40E5-9873-A6B9CA5A98F2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B8258EA-43F6-4489-80A5-8FB31D42D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BAA36A-938F-4359-96E1-3EC998C6C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82EA-043B-47AD-BEFF-A5C83AEEC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2827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C3E9C3C-2E2E-452E-88F6-D5C2DD559C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D7F1EA1-3BBB-4D0E-8332-F0180BACC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7F415E3-A881-4188-AAFA-9623F2424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701A-8E53-40E5-9873-A6B9CA5A98F2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2A9D757-EFF3-4FFA-B006-4CCFD1AA4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7197993-6745-4E4E-AD1B-E2A9D6D9F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82EA-043B-47AD-BEFF-A5C83AEEC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532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2A71E9-3E1E-4BC3-BF65-F0A55F2EA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3014D76-F30A-4984-8F8F-FC9E7B052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58143DD-23D3-47EC-A57F-81BC86E24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701A-8E53-40E5-9873-A6B9CA5A98F2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DE3509-963F-4D95-8416-BCC6100F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774301-CA56-41EE-B25D-F39EC6996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82EA-043B-47AD-BEFF-A5C83AEEC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6320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39E9BE-05F2-4CDC-80E3-1445C142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912522E-7CD5-4299-91C5-0AE445398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FDF1ADF-A4E5-469C-B698-665825A2B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701A-8E53-40E5-9873-A6B9CA5A98F2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03F9723-84EB-440A-A7BF-ECAA32329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C2EA3E-AD62-4ED5-814A-5F618E8E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82EA-043B-47AD-BEFF-A5C83AEEC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7914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F59F40-6678-4036-A878-5AAAEC21B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77A65E6-2C59-4197-9E54-1D42C57272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36240A7-FFE6-4D91-BB65-86A9B68DC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6965E19-43F3-4D57-BAC3-5CA330D8C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701A-8E53-40E5-9873-A6B9CA5A98F2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73C626F-BC30-4240-9E96-794B79E6C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58C6422-7775-4EEC-AECE-B9ADA9738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82EA-043B-47AD-BEFF-A5C83AEEC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4502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E39FC9-1133-4A62-A47D-6F93B678A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442F275-CBE7-4835-8C47-24D05141E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1DEA22A-5306-43E2-A56E-1F78A8095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9F5506A-189C-4647-B06E-C9911EE848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2A10D0A-9DAC-4FA2-9EE1-8261A0790A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A1287CE-6297-46EC-AEAF-CFE482210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701A-8E53-40E5-9873-A6B9CA5A98F2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9F319BB-1449-44B0-8FAC-E69246F9C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E3284FC-9A07-4945-8518-A7FA07FB2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82EA-043B-47AD-BEFF-A5C83AEEC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0092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6E09B5-20DE-4E23-A678-E3F3F8EEB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FB743B0-0EF7-4FB2-A52B-2606E3B0F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701A-8E53-40E5-9873-A6B9CA5A98F2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04AE99D-BC1D-47DC-8B57-6A5CA08E7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0D2597F-6407-4A25-9DD7-7E08A61B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82EA-043B-47AD-BEFF-A5C83AEEC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3307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D705C77-6C79-4D26-B367-4E9FE1D36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701A-8E53-40E5-9873-A6B9CA5A98F2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0F1340B-52ED-4876-BBF7-E41ED85CD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4E4D909-FB90-411D-9D2B-CCC1857CF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82EA-043B-47AD-BEFF-A5C83AEEC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8851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1AFE5A-05DB-4E51-AEA4-4042991DE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49E199-84F8-4DCC-BBE4-9ED67DFF7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FFA225E-7DB6-40F5-9780-BE50483C46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0E47A2B-490F-40D1-91C1-6170E5505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701A-8E53-40E5-9873-A6B9CA5A98F2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6B3F910-6EE2-4444-B960-7C963348D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B5145EC-32C6-4D6A-86C2-D53FB4FEB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82EA-043B-47AD-BEFF-A5C83AEEC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80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A83C54-2F7A-4271-BC92-AD3A34AFD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AD7882-F8BB-4233-9AC4-9C33326ED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A96DFCD-1DB5-4E9F-B78B-668E1E4DB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DF8196A-8739-441A-A642-2F6E62527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701A-8E53-40E5-9873-A6B9CA5A98F2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59B4E74-5EFC-48FD-87F9-BE8BF8553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DE58208-48E5-40D7-809A-C449F0AAF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82EA-043B-47AD-BEFF-A5C83AEEC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2789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957A3C1-1D62-47B3-B514-B740554BC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E120468-2191-44ED-BBD9-F7DBF5362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CC88945-23D8-4134-888C-E7048CEE06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D701A-8E53-40E5-9873-A6B9CA5A98F2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59CF9F7-4507-4569-84DC-56DBB842D1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73702F-CD7E-44F5-9C18-6BF635C711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182EA-043B-47AD-BEFF-A5C83AEEC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436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Z21_TS81v0?feature=oemb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pItW0XJLuk?feature=oembed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KbPY6wlfio?feature=oembed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vwlRwN5u3I?feature=oembed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hyperlink" Target="https://www.sisaweekly.com/news/articleView.html?idxno=32115" TargetMode="External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g"/><Relationship Id="rId11" Type="http://schemas.openxmlformats.org/officeDocument/2006/relationships/image" Target="../media/image4.wmf"/><Relationship Id="rId5" Type="http://schemas.openxmlformats.org/officeDocument/2006/relationships/image" Target="../media/image6.jp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5.jpg"/><Relationship Id="rId9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lXefiWUl5c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0658E3E8-20E8-4B71-87CB-526D698857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0275" y="4382184"/>
            <a:ext cx="6006846" cy="1046162"/>
          </a:xfrm>
        </p:spPr>
        <p:txBody>
          <a:bodyPr>
            <a:normAutofit/>
          </a:bodyPr>
          <a:lstStyle/>
          <a:p>
            <a:r>
              <a:rPr lang="en-US" altLang="ja-JP" sz="5400" b="1" i="1" dirty="0"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rPr>
              <a:t>2022/4/26 &amp; 4/27</a:t>
            </a:r>
            <a:endParaRPr lang="ja-JP" altLang="en-US" sz="5400" b="1" i="1" dirty="0">
              <a:latin typeface="ＭＳ 明朝" panose="02020609040205080304" pitchFamily="17" charset="-128"/>
              <a:ea typeface="ＭＳ 明朝" panose="02020609040205080304" pitchFamily="17" charset="-128"/>
              <a:cs typeface="+mj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EA3003B-AB04-41FD-BF1E-96D4557C14B0}"/>
              </a:ext>
            </a:extLst>
          </p:cNvPr>
          <p:cNvSpPr txBox="1"/>
          <p:nvPr/>
        </p:nvSpPr>
        <p:spPr>
          <a:xfrm flipH="1">
            <a:off x="4002904" y="2973588"/>
            <a:ext cx="3474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solidFill>
                  <a:schemeClr val="accent5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No.22</a:t>
            </a:r>
            <a:endParaRPr lang="ja-JP" altLang="en-US" sz="6000" b="1" dirty="0">
              <a:solidFill>
                <a:schemeClr val="accent5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EE99B20D-30BC-46A0-BC99-6A48614A6873}"/>
              </a:ext>
            </a:extLst>
          </p:cNvPr>
          <p:cNvSpPr txBox="1">
            <a:spLocks/>
          </p:cNvSpPr>
          <p:nvPr/>
        </p:nvSpPr>
        <p:spPr>
          <a:xfrm>
            <a:off x="323850" y="278296"/>
            <a:ext cx="11391900" cy="24839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仮想空間を旅行しよう</a:t>
            </a:r>
            <a:br>
              <a:rPr lang="en-US" altLang="ja-JP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北朝鮮編</a:t>
            </a:r>
            <a:r>
              <a:rPr lang="ja-JP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その</a:t>
            </a:r>
            <a:r>
              <a:rPr lang="en-US" altLang="ja-JP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endParaRPr lang="ja-JP" alt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73A71D5-EF30-4EF9-8F7B-DBF3DD8AF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627" y="5609185"/>
            <a:ext cx="542925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01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273208C6-BF3C-4D36-A02E-1C0003E24EC9}"/>
              </a:ext>
            </a:extLst>
          </p:cNvPr>
          <p:cNvSpPr/>
          <p:nvPr/>
        </p:nvSpPr>
        <p:spPr>
          <a:xfrm>
            <a:off x="342899" y="93689"/>
            <a:ext cx="5113684" cy="773240"/>
          </a:xfrm>
          <a:prstGeom prst="roundRect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言語：</a:t>
            </a:r>
            <a:r>
              <a:rPr lang="ko-KR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문화어</a:t>
            </a:r>
            <a:r>
              <a:rPr lang="ko-KR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（文化語）</a:t>
            </a:r>
            <a:endParaRPr lang="en-US" altLang="ko-KR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5DA7DC6E-A284-4DCB-886B-3CFFFBA9CA06}"/>
              </a:ext>
            </a:extLst>
          </p:cNvPr>
          <p:cNvSpPr/>
          <p:nvPr/>
        </p:nvSpPr>
        <p:spPr>
          <a:xfrm>
            <a:off x="4814364" y="1121872"/>
            <a:ext cx="1909477" cy="773240"/>
          </a:xfrm>
          <a:prstGeom prst="roundRect">
            <a:avLst/>
          </a:prstGeom>
          <a:solidFill>
            <a:srgbClr val="FEE3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solidFill>
                  <a:srgbClr val="FF00FF"/>
                </a:solidFill>
                <a:ea typeface="Batang" panose="02030600000101010101" pitchFamily="18" charset="-127"/>
                <a:cs typeface="Batang" panose="02030600000101010101" pitchFamily="18" charset="-127"/>
              </a:rPr>
              <a:t>삭도索道</a:t>
            </a:r>
            <a:endParaRPr kumimoji="1" lang="ja-JP" altLang="en-US" sz="2800" b="1" dirty="0">
              <a:solidFill>
                <a:srgbClr val="FF00FF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2BB0EE2-859F-465E-BF60-3D425EC85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08" y="678086"/>
            <a:ext cx="4094272" cy="243405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D7975D2-9074-4FC9-8752-3533DBDC0403}"/>
              </a:ext>
            </a:extLst>
          </p:cNvPr>
          <p:cNvSpPr txBox="1"/>
          <p:nvPr/>
        </p:nvSpPr>
        <p:spPr>
          <a:xfrm>
            <a:off x="342899" y="1965389"/>
            <a:ext cx="41344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ケーブルカーで</a:t>
            </a:r>
            <a:r>
              <a:rPr kumimoji="1" lang="ko-KR" altLang="en-US" sz="2800" dirty="0">
                <a:latin typeface="+mn-ea"/>
              </a:rPr>
              <a:t>백두산</a:t>
            </a:r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頂上から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降りた湖は？</a:t>
            </a:r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4F32551-A7F9-48A3-82C8-5546E484B089}"/>
              </a:ext>
            </a:extLst>
          </p:cNvPr>
          <p:cNvSpPr txBox="1"/>
          <p:nvPr/>
        </p:nvSpPr>
        <p:spPr>
          <a:xfrm>
            <a:off x="294520" y="1065475"/>
            <a:ext cx="4256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3200" b="1" dirty="0"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Batang" panose="02030600000101010101" pitchFamily="18" charset="-127"/>
              </a:rPr>
              <a:t>케이블카</a:t>
            </a:r>
            <a:r>
              <a:rPr lang="ja-JP" altLang="en-US" sz="3200" b="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Batang" panose="02030600000101010101" pitchFamily="18" charset="-127"/>
              </a:rPr>
              <a:t>を何という？</a:t>
            </a:r>
            <a:endParaRPr kumimoji="1"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4D335355-F014-4954-8984-58C189B42F51}"/>
              </a:ext>
            </a:extLst>
          </p:cNvPr>
          <p:cNvSpPr/>
          <p:nvPr/>
        </p:nvSpPr>
        <p:spPr>
          <a:xfrm>
            <a:off x="4814363" y="2055822"/>
            <a:ext cx="1909477" cy="7732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solidFill>
                  <a:schemeClr val="accent1">
                    <a:lumMod val="75000"/>
                  </a:schemeClr>
                </a:solidFill>
                <a:ea typeface="Batang" panose="02030600000101010101" pitchFamily="18" charset="-127"/>
                <a:cs typeface="Batang" panose="02030600000101010101" pitchFamily="18" charset="-127"/>
              </a:rPr>
              <a:t>천지</a:t>
            </a:r>
            <a:r>
              <a:rPr lang="ja-JP" altLang="en-US" sz="2800" b="1" dirty="0">
                <a:solidFill>
                  <a:schemeClr val="accent1">
                    <a:lumMod val="75000"/>
                  </a:schemeClr>
                </a:solidFill>
                <a:ea typeface="Batang" panose="02030600000101010101" pitchFamily="18" charset="-127"/>
                <a:cs typeface="Batang" panose="02030600000101010101" pitchFamily="18" charset="-127"/>
              </a:rPr>
              <a:t>天地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A20BF60-05A4-48CA-8F5D-22D4317A6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840" y="3575800"/>
            <a:ext cx="4935334" cy="2774177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0F3FD27-A3E6-4BF1-93DD-15F0AC0FF239}"/>
              </a:ext>
            </a:extLst>
          </p:cNvPr>
          <p:cNvSpPr txBox="1"/>
          <p:nvPr/>
        </p:nvSpPr>
        <p:spPr>
          <a:xfrm>
            <a:off x="207064" y="3575800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아이스크림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を何という？</a:t>
            </a:r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E56AD689-112A-4592-86D8-1637C1F293D6}"/>
              </a:ext>
            </a:extLst>
          </p:cNvPr>
          <p:cNvSpPr/>
          <p:nvPr/>
        </p:nvSpPr>
        <p:spPr>
          <a:xfrm>
            <a:off x="4288601" y="3947713"/>
            <a:ext cx="2359120" cy="7732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err="1">
                <a:solidFill>
                  <a:schemeClr val="accent1">
                    <a:lumMod val="75000"/>
                  </a:schemeClr>
                </a:solidFill>
                <a:ea typeface="Batang" panose="02030600000101010101" pitchFamily="18" charset="-127"/>
                <a:cs typeface="Batang" panose="02030600000101010101" pitchFamily="18" charset="-127"/>
              </a:rPr>
              <a:t>얼음보숭이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F41EAF31-E664-4278-9E2D-292A1E39F7A9}"/>
              </a:ext>
            </a:extLst>
          </p:cNvPr>
          <p:cNvSpPr/>
          <p:nvPr/>
        </p:nvSpPr>
        <p:spPr>
          <a:xfrm>
            <a:off x="4326661" y="4875948"/>
            <a:ext cx="2359120" cy="7732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solidFill>
                  <a:srgbClr val="FF00FF"/>
                </a:solidFill>
                <a:ea typeface="Batang" panose="02030600000101010101" pitchFamily="18" charset="-127"/>
                <a:cs typeface="Batang" panose="02030600000101010101" pitchFamily="18" charset="-127"/>
              </a:rPr>
              <a:t>◎</a:t>
            </a:r>
            <a:r>
              <a:rPr lang="ko-KR" altLang="en-US" sz="2800" b="1" dirty="0">
                <a:solidFill>
                  <a:schemeClr val="accent1">
                    <a:lumMod val="75000"/>
                  </a:schemeClr>
                </a:solidFill>
                <a:ea typeface="Batang" panose="02030600000101010101" pitchFamily="18" charset="-127"/>
                <a:cs typeface="Batang" panose="02030600000101010101" pitchFamily="18" charset="-127"/>
              </a:rPr>
              <a:t>에스키모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2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273208C6-BF3C-4D36-A02E-1C0003E24EC9}"/>
              </a:ext>
            </a:extLst>
          </p:cNvPr>
          <p:cNvSpPr/>
          <p:nvPr/>
        </p:nvSpPr>
        <p:spPr>
          <a:xfrm>
            <a:off x="342899" y="93689"/>
            <a:ext cx="5113684" cy="773240"/>
          </a:xfrm>
          <a:prstGeom prst="roundRect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言語：</a:t>
            </a:r>
            <a:r>
              <a:rPr lang="ko-KR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문화어</a:t>
            </a:r>
            <a:r>
              <a:rPr lang="ko-KR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（文化語）</a:t>
            </a:r>
            <a:endParaRPr lang="en-US" altLang="ko-KR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4F32551-A7F9-48A3-82C8-5546E484B089}"/>
              </a:ext>
            </a:extLst>
          </p:cNvPr>
          <p:cNvSpPr txBox="1"/>
          <p:nvPr/>
        </p:nvSpPr>
        <p:spPr>
          <a:xfrm>
            <a:off x="294519" y="1065475"/>
            <a:ext cx="116029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ja-JP" sz="3200" dirty="0">
                <a:latin typeface="Gulim" panose="020B0600000101010101" pitchFamily="34" charset="-127"/>
                <a:ea typeface="Gulim" panose="020B0600000101010101" pitchFamily="34" charset="-127"/>
              </a:rPr>
              <a:t>감자의 물기를 빼고 남은 마른 물질에 강냉이나 밀 등의 낟알가루를 섞어 기계적인 방법으로 쌀모양을 성형하여 만든다</a:t>
            </a:r>
            <a:endParaRPr kumimoji="1" lang="ja-JP" altLang="en-US" sz="32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4D335355-F014-4954-8984-58C189B42F51}"/>
              </a:ext>
            </a:extLst>
          </p:cNvPr>
          <p:cNvSpPr/>
          <p:nvPr/>
        </p:nvSpPr>
        <p:spPr>
          <a:xfrm>
            <a:off x="355716" y="2102385"/>
            <a:ext cx="1909477" cy="7732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err="1">
                <a:solidFill>
                  <a:schemeClr val="accent1">
                    <a:lumMod val="75000"/>
                  </a:schemeClr>
                </a:solidFill>
                <a:ea typeface="Batang" panose="02030600000101010101" pitchFamily="18" charset="-127"/>
                <a:cs typeface="Batang" panose="02030600000101010101" pitchFamily="18" charset="-127"/>
              </a:rPr>
              <a:t>감자쌀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73265AA2-8B7E-4F83-AF1F-9374A067E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845" y="2142693"/>
            <a:ext cx="2935085" cy="2133365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E44F05FD-6BBD-442B-A26B-F9274284A0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676" y="2142694"/>
            <a:ext cx="3142608" cy="1951098"/>
          </a:xfrm>
          <a:prstGeom prst="rect">
            <a:avLst/>
          </a:prstGeom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D661666E-AD55-46D6-9E28-20540D6C4C8E}"/>
              </a:ext>
            </a:extLst>
          </p:cNvPr>
          <p:cNvSpPr/>
          <p:nvPr/>
        </p:nvSpPr>
        <p:spPr>
          <a:xfrm>
            <a:off x="342899" y="4487786"/>
            <a:ext cx="2410240" cy="7732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solidFill>
                  <a:schemeClr val="accent1">
                    <a:lumMod val="75000"/>
                  </a:schemeClr>
                </a:solidFill>
                <a:ea typeface="Batang" panose="02030600000101010101" pitchFamily="18" charset="-127"/>
                <a:cs typeface="Batang" panose="02030600000101010101" pitchFamily="18" charset="-127"/>
              </a:rPr>
              <a:t>막대기커피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0F2CDB0-5C39-45D8-A656-6A38A66396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034" y="4353839"/>
            <a:ext cx="4817165" cy="250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0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226894EC-7DC7-4A69-9186-4A4AAADF9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73" y="734872"/>
            <a:ext cx="3662695" cy="255498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B6A3C5E-AA99-4A30-8458-33E8E40843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90" y="3289853"/>
            <a:ext cx="11503710" cy="3568148"/>
          </a:xfrm>
          <a:prstGeom prst="rect">
            <a:avLst/>
          </a:prstGeom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273208C6-BF3C-4D36-A02E-1C0003E24EC9}"/>
              </a:ext>
            </a:extLst>
          </p:cNvPr>
          <p:cNvSpPr/>
          <p:nvPr/>
        </p:nvSpPr>
        <p:spPr>
          <a:xfrm>
            <a:off x="342899" y="93689"/>
            <a:ext cx="5113684" cy="773240"/>
          </a:xfrm>
          <a:prstGeom prst="roundRect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言語：</a:t>
            </a:r>
            <a:r>
              <a:rPr lang="ko-KR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문화어</a:t>
            </a:r>
            <a:r>
              <a:rPr lang="ko-KR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（文化語）</a:t>
            </a:r>
            <a:endParaRPr lang="en-US" altLang="ko-KR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4F32551-A7F9-48A3-82C8-5546E484B089}"/>
              </a:ext>
            </a:extLst>
          </p:cNvPr>
          <p:cNvSpPr txBox="1"/>
          <p:nvPr/>
        </p:nvSpPr>
        <p:spPr>
          <a:xfrm>
            <a:off x="294520" y="1065475"/>
            <a:ext cx="425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郵便局を何という？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4D335355-F014-4954-8984-58C189B42F51}"/>
              </a:ext>
            </a:extLst>
          </p:cNvPr>
          <p:cNvSpPr/>
          <p:nvPr/>
        </p:nvSpPr>
        <p:spPr>
          <a:xfrm>
            <a:off x="1050287" y="1712507"/>
            <a:ext cx="2696720" cy="7732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err="1">
                <a:solidFill>
                  <a:schemeClr val="accent1">
                    <a:lumMod val="75000"/>
                  </a:schemeClr>
                </a:solidFill>
                <a:ea typeface="Batang" panose="02030600000101010101" pitchFamily="18" charset="-127"/>
                <a:cs typeface="Batang" panose="02030600000101010101" pitchFamily="18" charset="-127"/>
              </a:rPr>
              <a:t>체신소</a:t>
            </a:r>
            <a:r>
              <a:rPr lang="ko-KR" altLang="en-US" sz="2800" b="1" dirty="0">
                <a:solidFill>
                  <a:schemeClr val="accent1">
                    <a:lumMod val="75000"/>
                  </a:schemeClr>
                </a:solidFill>
                <a:ea typeface="Batang" panose="02030600000101010101" pitchFamily="18" charset="-127"/>
                <a:cs typeface="Batang" panose="02030600000101010101" pitchFamily="18" charset="-127"/>
              </a:rPr>
              <a:t> </a:t>
            </a:r>
            <a:r>
              <a:rPr lang="ko-KR" altLang="en-US" sz="2800" b="1" dirty="0">
                <a:solidFill>
                  <a:schemeClr val="accent1">
                    <a:lumMod val="75000"/>
                  </a:schemeClr>
                </a:solidFill>
                <a:latin typeface="HG丸ｺﾞｼｯｸM-PRO" panose="020F0600000000000000" pitchFamily="50" charset="-128"/>
                <a:ea typeface="Batang" panose="02030600000101010101" pitchFamily="18" charset="-127"/>
                <a:cs typeface="Batang" panose="02030600000101010101" pitchFamily="18" charset="-127"/>
              </a:rPr>
              <a:t>逓信所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C8CE1873-5AEF-4BA1-A421-DEB629998F96}"/>
              </a:ext>
            </a:extLst>
          </p:cNvPr>
          <p:cNvSpPr/>
          <p:nvPr/>
        </p:nvSpPr>
        <p:spPr>
          <a:xfrm>
            <a:off x="187447" y="4311009"/>
            <a:ext cx="4134466" cy="7732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solidFill>
                  <a:schemeClr val="accent1">
                    <a:lumMod val="75000"/>
                  </a:schemeClr>
                </a:solidFill>
                <a:ea typeface="Batang" panose="02030600000101010101" pitchFamily="18" charset="-127"/>
                <a:cs typeface="Batang" panose="02030600000101010101" pitchFamily="18" charset="-127"/>
              </a:rPr>
              <a:t>추첨제 저금</a:t>
            </a:r>
            <a:r>
              <a:rPr lang="ja-JP" altLang="en-US" sz="2800" b="1" dirty="0">
                <a:solidFill>
                  <a:schemeClr val="accent1">
                    <a:lumMod val="75000"/>
                  </a:schemeClr>
                </a:solidFill>
                <a:ea typeface="Batang" panose="02030600000101010101" pitchFamily="18" charset="-127"/>
                <a:cs typeface="Batang" panose="02030600000101010101" pitchFamily="18" charset="-127"/>
              </a:rPr>
              <a:t> </a:t>
            </a:r>
            <a:r>
              <a:rPr lang="ko-KR" altLang="en-US" sz="2800" b="1" dirty="0">
                <a:solidFill>
                  <a:schemeClr val="accent1">
                    <a:lumMod val="75000"/>
                  </a:schemeClr>
                </a:solidFill>
                <a:ea typeface="Batang" panose="02030600000101010101" pitchFamily="18" charset="-127"/>
                <a:cs typeface="Batang" panose="02030600000101010101" pitchFamily="18" charset="-127"/>
              </a:rPr>
              <a:t>抽選制貯金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F8F6283-9E8E-456A-84DF-ECA66EB91C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760" y="0"/>
            <a:ext cx="3756240" cy="248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7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273208C6-BF3C-4D36-A02E-1C0003E24EC9}"/>
              </a:ext>
            </a:extLst>
          </p:cNvPr>
          <p:cNvSpPr/>
          <p:nvPr/>
        </p:nvSpPr>
        <p:spPr>
          <a:xfrm>
            <a:off x="342899" y="93689"/>
            <a:ext cx="5113684" cy="773240"/>
          </a:xfrm>
          <a:prstGeom prst="roundRect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言語：</a:t>
            </a:r>
            <a:r>
              <a:rPr lang="ko-KR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문화어</a:t>
            </a:r>
            <a:r>
              <a:rPr lang="ko-KR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（文化語）</a:t>
            </a:r>
            <a:endParaRPr lang="en-US" altLang="ko-KR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4F32551-A7F9-48A3-82C8-5546E484B089}"/>
              </a:ext>
            </a:extLst>
          </p:cNvPr>
          <p:cNvSpPr txBox="1"/>
          <p:nvPr/>
        </p:nvSpPr>
        <p:spPr>
          <a:xfrm>
            <a:off x="294519" y="1065475"/>
            <a:ext cx="65170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Gulim" panose="020B0600000101010101" pitchFamily="34" charset="-127"/>
                <a:ea typeface="Gulim" panose="020B0600000101010101" pitchFamily="34" charset="-127"/>
              </a:rPr>
              <a:t>07 - </a:t>
            </a:r>
            <a:r>
              <a:rPr lang="ko-KR" altLang="ja-JP" sz="4000" dirty="0">
                <a:latin typeface="Gulim" panose="020B0600000101010101" pitchFamily="34" charset="-127"/>
                <a:ea typeface="Gulim" panose="020B0600000101010101" pitchFamily="34" charset="-127"/>
              </a:rPr>
              <a:t>중앙당 </a:t>
            </a:r>
            <a:r>
              <a:rPr lang="ko-KR" altLang="ja-JP" sz="4000" dirty="0" err="1">
                <a:latin typeface="Gulim" panose="020B0600000101010101" pitchFamily="34" charset="-127"/>
                <a:ea typeface="Gulim" panose="020B0600000101010101" pitchFamily="34" charset="-127"/>
              </a:rPr>
              <a:t>대기차</a:t>
            </a:r>
            <a:r>
              <a:rPr lang="en-US" altLang="ja-JP" sz="4000" dirty="0">
                <a:latin typeface="Gulim" panose="020B0600000101010101" pitchFamily="34" charset="-127"/>
                <a:ea typeface="Gulim" panose="020B0600000101010101" pitchFamily="34" charset="-127"/>
              </a:rPr>
              <a:t>(</a:t>
            </a:r>
            <a:r>
              <a:rPr lang="ko-KR" altLang="ja-JP" sz="4000" dirty="0">
                <a:latin typeface="Gulim" panose="020B0600000101010101" pitchFamily="34" charset="-127"/>
                <a:ea typeface="Gulim" panose="020B0600000101010101" pitchFamily="34" charset="-127"/>
              </a:rPr>
              <a:t>각국 인사들</a:t>
            </a:r>
            <a:r>
              <a:rPr lang="en-US" altLang="ja-JP" sz="4000" dirty="0">
                <a:latin typeface="Gulim" panose="020B0600000101010101" pitchFamily="34" charset="-127"/>
                <a:ea typeface="Gulim" panose="020B0600000101010101" pitchFamily="34" charset="-127"/>
              </a:rPr>
              <a:t>, </a:t>
            </a:r>
            <a:r>
              <a:rPr lang="ko-KR" altLang="ja-JP" sz="4000" dirty="0">
                <a:latin typeface="Gulim" panose="020B0600000101010101" pitchFamily="34" charset="-127"/>
                <a:ea typeface="Gulim" panose="020B0600000101010101" pitchFamily="34" charset="-127"/>
              </a:rPr>
              <a:t>중앙당 </a:t>
            </a:r>
            <a:r>
              <a:rPr lang="ko-KR" altLang="ja-JP" sz="4000" dirty="0" err="1">
                <a:latin typeface="Gulim" panose="020B0600000101010101" pitchFamily="34" charset="-127"/>
                <a:ea typeface="Gulim" panose="020B0600000101010101" pitchFamily="34" charset="-127"/>
              </a:rPr>
              <a:t>작전부</a:t>
            </a:r>
            <a:r>
              <a:rPr lang="en-US" altLang="ja-JP" sz="4000" dirty="0">
                <a:latin typeface="Gulim" panose="020B0600000101010101" pitchFamily="34" charset="-127"/>
                <a:ea typeface="Gulim" panose="020B0600000101010101" pitchFamily="34" charset="-127"/>
              </a:rPr>
              <a:t>, </a:t>
            </a:r>
            <a:r>
              <a:rPr lang="ko-KR" altLang="ja-JP" sz="4000" dirty="0">
                <a:latin typeface="Gulim" panose="020B0600000101010101" pitchFamily="34" charset="-127"/>
                <a:ea typeface="Gulim" panose="020B0600000101010101" pitchFamily="34" charset="-127"/>
              </a:rPr>
              <a:t>대남 공작원 이용</a:t>
            </a:r>
            <a:r>
              <a:rPr lang="en-US" altLang="ja-JP" sz="4000" dirty="0">
                <a:latin typeface="Gulim" panose="020B0600000101010101" pitchFamily="34" charset="-127"/>
                <a:ea typeface="Gulim" panose="020B0600000101010101" pitchFamily="34" charset="-127"/>
              </a:rPr>
              <a:t>)</a:t>
            </a:r>
            <a:endParaRPr lang="ja-JP" altLang="ja-JP" sz="4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ko-KR" altLang="ja-JP" sz="4000" dirty="0">
                <a:latin typeface="Gulim" panose="020B0600000101010101" pitchFamily="34" charset="-127"/>
                <a:ea typeface="Gulim" panose="020B0600000101010101" pitchFamily="34" charset="-127"/>
              </a:rPr>
              <a:t>북한에서 숫자</a:t>
            </a:r>
            <a:r>
              <a:rPr lang="en-US" altLang="ja-JP" sz="4000" dirty="0">
                <a:latin typeface="Gulim" panose="020B0600000101010101" pitchFamily="34" charset="-127"/>
                <a:ea typeface="Gulim" panose="020B0600000101010101" pitchFamily="34" charset="-127"/>
              </a:rPr>
              <a:t>7</a:t>
            </a:r>
            <a:r>
              <a:rPr lang="ko-KR" altLang="ja-JP" sz="4000" dirty="0">
                <a:latin typeface="Gulim" panose="020B0600000101010101" pitchFamily="34" charset="-127"/>
                <a:ea typeface="Gulim" panose="020B0600000101010101" pitchFamily="34" charset="-127"/>
              </a:rPr>
              <a:t>로 시작되는 차는 북한에서도 최고위급 간부들만 타는 차량이었기 때문이죠</a:t>
            </a:r>
            <a:r>
              <a:rPr lang="en-US" altLang="ja-JP" sz="4000" dirty="0">
                <a:latin typeface="Gulim" panose="020B0600000101010101" pitchFamily="34" charset="-127"/>
                <a:ea typeface="Gulim" panose="020B0600000101010101" pitchFamily="34" charset="-127"/>
              </a:rPr>
              <a:t>.</a:t>
            </a:r>
            <a:endParaRPr lang="ja-JP" altLang="ja-JP" sz="40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pic>
        <p:nvPicPr>
          <p:cNvPr id="12" name="officeArt object" descr="イメージ">
            <a:extLst>
              <a:ext uri="{FF2B5EF4-FFF2-40B4-BE49-F238E27FC236}">
                <a16:creationId xmlns:a16="http://schemas.microsoft.com/office/drawing/2014/main" id="{4E8DC0DF-EA11-49CD-BF1A-C7CEB1F4B68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845" y="1299486"/>
            <a:ext cx="4921636" cy="348454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1CADD977-8DB1-451C-A4B2-67EAC2AD6B2F}"/>
              </a:ext>
            </a:extLst>
          </p:cNvPr>
          <p:cNvSpPr/>
          <p:nvPr/>
        </p:nvSpPr>
        <p:spPr>
          <a:xfrm>
            <a:off x="6158948" y="292235"/>
            <a:ext cx="1909477" cy="773240"/>
          </a:xfrm>
          <a:prstGeom prst="roundRect">
            <a:avLst/>
          </a:prstGeom>
          <a:solidFill>
            <a:srgbClr val="FEE3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solidFill>
                  <a:srgbClr val="FF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車両番号</a:t>
            </a:r>
            <a:endParaRPr kumimoji="1" lang="ja-JP" altLang="en-US" sz="2800" b="1" dirty="0">
              <a:solidFill>
                <a:srgbClr val="FF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8175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273208C6-BF3C-4D36-A02E-1C0003E24EC9}"/>
              </a:ext>
            </a:extLst>
          </p:cNvPr>
          <p:cNvSpPr/>
          <p:nvPr/>
        </p:nvSpPr>
        <p:spPr>
          <a:xfrm>
            <a:off x="342899" y="93689"/>
            <a:ext cx="5113684" cy="773240"/>
          </a:xfrm>
          <a:prstGeom prst="roundRect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言語：</a:t>
            </a:r>
            <a:r>
              <a:rPr lang="ko-KR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문화어</a:t>
            </a:r>
            <a:r>
              <a:rPr lang="ko-KR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（文化語）</a:t>
            </a:r>
            <a:endParaRPr lang="en-US" altLang="ko-KR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1CADD977-8DB1-451C-A4B2-67EAC2AD6B2F}"/>
              </a:ext>
            </a:extLst>
          </p:cNvPr>
          <p:cNvSpPr/>
          <p:nvPr/>
        </p:nvSpPr>
        <p:spPr>
          <a:xfrm>
            <a:off x="990264" y="1335844"/>
            <a:ext cx="1909477" cy="773240"/>
          </a:xfrm>
          <a:prstGeom prst="roundRect">
            <a:avLst/>
          </a:prstGeom>
          <a:solidFill>
            <a:srgbClr val="FEE3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err="1">
                <a:solidFill>
                  <a:srgbClr val="FF00FF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김치움</a:t>
            </a:r>
            <a:endParaRPr kumimoji="1" lang="ja-JP" altLang="en-US" sz="2800" b="1" dirty="0">
              <a:solidFill>
                <a:srgbClr val="FF00FF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36F4436-DE63-4376-9290-8389CE6CB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482" y="702697"/>
            <a:ext cx="5589968" cy="28127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8327290A-AC92-4669-9A3D-4C0648903249}"/>
              </a:ext>
            </a:extLst>
          </p:cNvPr>
          <p:cNvSpPr/>
          <p:nvPr/>
        </p:nvSpPr>
        <p:spPr>
          <a:xfrm>
            <a:off x="990264" y="3918267"/>
            <a:ext cx="3173895" cy="773240"/>
          </a:xfrm>
          <a:prstGeom prst="roundRect">
            <a:avLst/>
          </a:prstGeom>
          <a:solidFill>
            <a:srgbClr val="FEE3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err="1">
                <a:solidFill>
                  <a:srgbClr val="FF00FF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돈주</a:t>
            </a:r>
            <a:r>
              <a:rPr lang="en-US" altLang="ko-KR" sz="2800" b="1" dirty="0">
                <a:solidFill>
                  <a:srgbClr val="FF00FF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(</a:t>
            </a:r>
            <a:r>
              <a:rPr lang="ko-KR" altLang="en-US" sz="2800" b="1" dirty="0">
                <a:solidFill>
                  <a:srgbClr val="FF00FF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신흥부유층</a:t>
            </a:r>
            <a:r>
              <a:rPr lang="en-US" altLang="ko-KR" sz="2800" b="1" dirty="0">
                <a:solidFill>
                  <a:srgbClr val="FF00FF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)</a:t>
            </a:r>
            <a:endParaRPr kumimoji="1" lang="ja-JP" altLang="en-US" sz="2800" b="1" dirty="0">
              <a:solidFill>
                <a:srgbClr val="FF00FF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pic>
        <p:nvPicPr>
          <p:cNvPr id="8" name="officeArt object" descr="イメージ">
            <a:extLst>
              <a:ext uri="{FF2B5EF4-FFF2-40B4-BE49-F238E27FC236}">
                <a16:creationId xmlns:a16="http://schemas.microsoft.com/office/drawing/2014/main" id="{37658A04-BE90-4E23-90B2-7D5851C308B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514" y="3802381"/>
            <a:ext cx="4124738" cy="274735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25870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273208C6-BF3C-4D36-A02E-1C0003E24EC9}"/>
              </a:ext>
            </a:extLst>
          </p:cNvPr>
          <p:cNvSpPr/>
          <p:nvPr/>
        </p:nvSpPr>
        <p:spPr>
          <a:xfrm>
            <a:off x="342899" y="93689"/>
            <a:ext cx="5113684" cy="773240"/>
          </a:xfrm>
          <a:prstGeom prst="roundRect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言語：</a:t>
            </a:r>
            <a:r>
              <a:rPr lang="ko-KR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문화어</a:t>
            </a:r>
            <a:r>
              <a:rPr lang="ko-KR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（文化語）</a:t>
            </a:r>
            <a:endParaRPr lang="en-US" altLang="ko-KR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1CADD977-8DB1-451C-A4B2-67EAC2AD6B2F}"/>
              </a:ext>
            </a:extLst>
          </p:cNvPr>
          <p:cNvSpPr/>
          <p:nvPr/>
        </p:nvSpPr>
        <p:spPr>
          <a:xfrm>
            <a:off x="6347455" y="93689"/>
            <a:ext cx="3581736" cy="773240"/>
          </a:xfrm>
          <a:prstGeom prst="roundRect">
            <a:avLst/>
          </a:prstGeom>
          <a:solidFill>
            <a:srgbClr val="FEE3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solidFill>
                  <a:srgbClr val="FF00FF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여성 교통경찰</a:t>
            </a:r>
            <a:endParaRPr kumimoji="1" lang="ja-JP" altLang="en-US" sz="2800" b="1" dirty="0">
              <a:solidFill>
                <a:srgbClr val="FF00FF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pic>
        <p:nvPicPr>
          <p:cNvPr id="2" name="オンライン メディア 1" title="조선중앙tv [요즘 북한은]  평양의 명물, 여성 교통경찰 KBSTV  Pyongyang's Specialty, Female Traffic Police.  English subs.">
            <a:hlinkClick r:id="" action="ppaction://media"/>
            <a:extLst>
              <a:ext uri="{FF2B5EF4-FFF2-40B4-BE49-F238E27FC236}">
                <a16:creationId xmlns:a16="http://schemas.microsoft.com/office/drawing/2014/main" id="{F43395EC-9C01-4D19-8290-303C4B5D3C6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01417" y="1024989"/>
            <a:ext cx="9690624" cy="547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4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273208C6-BF3C-4D36-A02E-1C0003E24EC9}"/>
              </a:ext>
            </a:extLst>
          </p:cNvPr>
          <p:cNvSpPr/>
          <p:nvPr/>
        </p:nvSpPr>
        <p:spPr>
          <a:xfrm>
            <a:off x="342899" y="93689"/>
            <a:ext cx="5113684" cy="773240"/>
          </a:xfrm>
          <a:prstGeom prst="roundRect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言語：</a:t>
            </a:r>
            <a:r>
              <a:rPr lang="ko-KR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문화어</a:t>
            </a:r>
            <a:r>
              <a:rPr lang="ko-KR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（文化語）</a:t>
            </a:r>
            <a:endParaRPr lang="en-US" altLang="ko-KR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1CADD977-8DB1-451C-A4B2-67EAC2AD6B2F}"/>
              </a:ext>
            </a:extLst>
          </p:cNvPr>
          <p:cNvSpPr/>
          <p:nvPr/>
        </p:nvSpPr>
        <p:spPr>
          <a:xfrm>
            <a:off x="990264" y="1123120"/>
            <a:ext cx="2567945" cy="773240"/>
          </a:xfrm>
          <a:prstGeom prst="roundRect">
            <a:avLst/>
          </a:prstGeom>
          <a:solidFill>
            <a:srgbClr val="FEE3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solidFill>
                  <a:srgbClr val="FF00FF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검열檢閱</a:t>
            </a:r>
            <a:endParaRPr kumimoji="1" lang="ja-JP" altLang="en-US" sz="2800" b="1" dirty="0">
              <a:solidFill>
                <a:srgbClr val="FF00FF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112E1F-F5E2-49EB-B6BA-2A575E396A08}"/>
              </a:ext>
            </a:extLst>
          </p:cNvPr>
          <p:cNvSpPr txBox="1"/>
          <p:nvPr/>
        </p:nvSpPr>
        <p:spPr>
          <a:xfrm>
            <a:off x="342899" y="1990088"/>
            <a:ext cx="68331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ja-JP" sz="3200" dirty="0" err="1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Batang" panose="02030600000101010101" pitchFamily="18" charset="-127"/>
              </a:rPr>
              <a:t>심야고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Arial Unicode MS"/>
              </a:rPr>
              <a:t> 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Batang" panose="02030600000101010101" pitchFamily="18" charset="-127"/>
              </a:rPr>
              <a:t>새벽이고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Arial Unicode MS"/>
              </a:rPr>
              <a:t> 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Batang" panose="02030600000101010101" pitchFamily="18" charset="-127"/>
              </a:rPr>
              <a:t>가릴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Arial Unicode MS"/>
              </a:rPr>
              <a:t> 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Batang" panose="02030600000101010101" pitchFamily="18" charset="-127"/>
              </a:rPr>
              <a:t>것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Arial Unicode MS"/>
              </a:rPr>
              <a:t> 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Batang" panose="02030600000101010101" pitchFamily="18" charset="-127"/>
              </a:rPr>
              <a:t>없이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Arial Unicode MS"/>
              </a:rPr>
              <a:t>, 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Batang" panose="02030600000101010101" pitchFamily="18" charset="-127"/>
              </a:rPr>
              <a:t>어느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Arial Unicode MS"/>
              </a:rPr>
              <a:t> 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Batang" panose="02030600000101010101" pitchFamily="18" charset="-127"/>
              </a:rPr>
              <a:t>때라도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Arial Unicode MS"/>
              </a:rPr>
              <a:t> 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Batang" panose="02030600000101010101" pitchFamily="18" charset="-127"/>
              </a:rPr>
              <a:t>단속반이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Arial Unicode MS"/>
              </a:rPr>
              <a:t> 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Batang" panose="02030600000101010101" pitchFamily="18" charset="-127"/>
              </a:rPr>
              <a:t>들이닥친다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Arial Unicode MS"/>
              </a:rPr>
              <a:t>. 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Batang" panose="02030600000101010101" pitchFamily="18" charset="-127"/>
              </a:rPr>
              <a:t>집안까지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Arial Unicode MS"/>
              </a:rPr>
              <a:t> 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Batang" panose="02030600000101010101" pitchFamily="18" charset="-127"/>
              </a:rPr>
              <a:t>구둣발로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Arial Unicode MS"/>
              </a:rPr>
              <a:t> 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Batang" panose="02030600000101010101" pitchFamily="18" charset="-127"/>
              </a:rPr>
              <a:t>난입할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Arial Unicode MS"/>
              </a:rPr>
              <a:t> 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Batang" panose="02030600000101010101" pitchFamily="18" charset="-127"/>
              </a:rPr>
              <a:t>때도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Arial Unicode MS"/>
              </a:rPr>
              <a:t> 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Batang" panose="02030600000101010101" pitchFamily="18" charset="-127"/>
              </a:rPr>
              <a:t>있다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Arial Unicode MS"/>
              </a:rPr>
              <a:t>. 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Batang" panose="02030600000101010101" pitchFamily="18" charset="-127"/>
              </a:rPr>
              <a:t>북한의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Arial Unicode MS"/>
              </a:rPr>
              <a:t> ‘5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Batang" panose="02030600000101010101" pitchFamily="18" charset="-127"/>
              </a:rPr>
              <a:t>대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Arial Unicode MS"/>
              </a:rPr>
              <a:t> </a:t>
            </a:r>
            <a:r>
              <a:rPr lang="ko-KR" altLang="ja-JP" sz="3200" dirty="0" err="1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Batang" panose="02030600000101010101" pitchFamily="18" charset="-127"/>
              </a:rPr>
              <a:t>검열</a:t>
            </a:r>
            <a:r>
              <a:rPr lang="ko-KR" altLang="ja-JP" sz="3200" dirty="0" err="1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Arial Unicode MS"/>
              </a:rPr>
              <a:t>’</a:t>
            </a:r>
            <a:r>
              <a:rPr lang="ko-KR" altLang="ja-JP" sz="3200" dirty="0" err="1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Batang" panose="02030600000101010101" pitchFamily="18" charset="-127"/>
              </a:rPr>
              <a:t>로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Arial Unicode MS"/>
              </a:rPr>
              <a:t> 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Batang" panose="02030600000101010101" pitchFamily="18" charset="-127"/>
              </a:rPr>
              <a:t>불리는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Arial Unicode MS"/>
              </a:rPr>
              <a:t> </a:t>
            </a:r>
            <a:r>
              <a:rPr lang="ko-KR" altLang="ja-JP" sz="3200" dirty="0" err="1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Batang" panose="02030600000101010101" pitchFamily="18" charset="-127"/>
              </a:rPr>
              <a:t>숙박</a:t>
            </a:r>
            <a:r>
              <a:rPr lang="ko-KR" altLang="ja-JP" sz="3200" dirty="0" err="1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Arial Unicode MS"/>
              </a:rPr>
              <a:t>·</a:t>
            </a:r>
            <a:r>
              <a:rPr lang="ko-KR" altLang="ja-JP" sz="3200" dirty="0" err="1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Batang" panose="02030600000101010101" pitchFamily="18" charset="-127"/>
              </a:rPr>
              <a:t>전기</a:t>
            </a:r>
            <a:r>
              <a:rPr lang="ko-KR" altLang="ja-JP" sz="3200" dirty="0" err="1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Arial Unicode MS"/>
              </a:rPr>
              <a:t>·</a:t>
            </a:r>
            <a:r>
              <a:rPr lang="ko-KR" altLang="ja-JP" sz="3200" dirty="0" err="1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Batang" panose="02030600000101010101" pitchFamily="18" charset="-127"/>
              </a:rPr>
              <a:t>녹음</a:t>
            </a:r>
            <a:r>
              <a:rPr lang="ko-KR" altLang="ja-JP" sz="3200" dirty="0" err="1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Arial Unicode MS"/>
              </a:rPr>
              <a:t>·</a:t>
            </a:r>
            <a:r>
              <a:rPr lang="ko-KR" altLang="ja-JP" sz="3200" dirty="0" err="1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Batang" panose="02030600000101010101" pitchFamily="18" charset="-127"/>
              </a:rPr>
              <a:t>도서</a:t>
            </a:r>
            <a:r>
              <a:rPr lang="ko-KR" altLang="ja-JP" sz="3200" dirty="0" err="1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Arial Unicode MS"/>
              </a:rPr>
              <a:t>·</a:t>
            </a:r>
            <a:r>
              <a:rPr lang="ko-KR" altLang="ja-JP" sz="3200" dirty="0" err="1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Batang" panose="02030600000101010101" pitchFamily="18" charset="-127"/>
              </a:rPr>
              <a:t>초상화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Arial Unicode MS"/>
              </a:rPr>
              <a:t> 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Batang" panose="02030600000101010101" pitchFamily="18" charset="-127"/>
              </a:rPr>
              <a:t>검열이다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Arial Unicode MS"/>
              </a:rPr>
              <a:t>.</a:t>
            </a:r>
            <a:endParaRPr lang="ja-JP" altLang="ja-JP" sz="3200" dirty="0">
              <a:ln>
                <a:noFill/>
              </a:ln>
              <a:solidFill>
                <a:srgbClr val="000000"/>
              </a:solidFill>
              <a:effectLst/>
              <a:latin typeface="Gulim" panose="020B0600000101010101" pitchFamily="34" charset="-127"/>
              <a:ea typeface="Gulim" panose="020B0600000101010101" pitchFamily="34" charset="-127"/>
              <a:cs typeface="Arial Unicode M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A1410E2-395B-44D7-ADC0-28537B5AAD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9" r="31836" b="7109"/>
          <a:stretch/>
        </p:blipFill>
        <p:spPr>
          <a:xfrm>
            <a:off x="7928113" y="-1661"/>
            <a:ext cx="4263887" cy="302280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4B6F3D8-0C48-48D6-BCB2-5F76D1A2EE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" t="5955" r="20396" b="4721"/>
          <a:stretch/>
        </p:blipFill>
        <p:spPr>
          <a:xfrm>
            <a:off x="7928113" y="3462351"/>
            <a:ext cx="4179404" cy="285347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3977D06-D63A-40D5-A42B-A5129D9EA0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730" y="4481473"/>
            <a:ext cx="4055165" cy="208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6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273208C6-BF3C-4D36-A02E-1C0003E24EC9}"/>
              </a:ext>
            </a:extLst>
          </p:cNvPr>
          <p:cNvSpPr/>
          <p:nvPr/>
        </p:nvSpPr>
        <p:spPr>
          <a:xfrm>
            <a:off x="342899" y="93689"/>
            <a:ext cx="5113684" cy="773240"/>
          </a:xfrm>
          <a:prstGeom prst="roundRect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言語：</a:t>
            </a:r>
            <a:r>
              <a:rPr lang="ko-KR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문화어</a:t>
            </a:r>
            <a:r>
              <a:rPr lang="ko-KR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（文化語）</a:t>
            </a:r>
            <a:endParaRPr lang="en-US" altLang="ko-KR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1CADD977-8DB1-451C-A4B2-67EAC2AD6B2F}"/>
              </a:ext>
            </a:extLst>
          </p:cNvPr>
          <p:cNvSpPr/>
          <p:nvPr/>
        </p:nvSpPr>
        <p:spPr>
          <a:xfrm>
            <a:off x="990264" y="1123120"/>
            <a:ext cx="2567945" cy="773240"/>
          </a:xfrm>
          <a:prstGeom prst="roundRect">
            <a:avLst/>
          </a:prstGeom>
          <a:solidFill>
            <a:srgbClr val="FEE3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solidFill>
                  <a:srgbClr val="FF00FF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조개불고기</a:t>
            </a:r>
            <a:endParaRPr kumimoji="1" lang="ja-JP" altLang="en-US" sz="2800" b="1" dirty="0">
              <a:solidFill>
                <a:srgbClr val="FF00FF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112E1F-F5E2-49EB-B6BA-2A575E396A08}"/>
              </a:ext>
            </a:extLst>
          </p:cNvPr>
          <p:cNvSpPr txBox="1"/>
          <p:nvPr/>
        </p:nvSpPr>
        <p:spPr>
          <a:xfrm>
            <a:off x="342899" y="1990088"/>
            <a:ext cx="68331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ja-JP" sz="3200" dirty="0" err="1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Batang" panose="02030600000101010101" pitchFamily="18" charset="-127"/>
              </a:rPr>
              <a:t>심야고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Arial Unicode MS"/>
              </a:rPr>
              <a:t> 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Batang" panose="02030600000101010101" pitchFamily="18" charset="-127"/>
              </a:rPr>
              <a:t>새벽이고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Arial Unicode MS"/>
              </a:rPr>
              <a:t> 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Batang" panose="02030600000101010101" pitchFamily="18" charset="-127"/>
              </a:rPr>
              <a:t>가릴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Arial Unicode MS"/>
              </a:rPr>
              <a:t> 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Batang" panose="02030600000101010101" pitchFamily="18" charset="-127"/>
              </a:rPr>
              <a:t>것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Arial Unicode MS"/>
              </a:rPr>
              <a:t> 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Batang" panose="02030600000101010101" pitchFamily="18" charset="-127"/>
              </a:rPr>
              <a:t>없이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Arial Unicode MS"/>
              </a:rPr>
              <a:t>, 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Batang" panose="02030600000101010101" pitchFamily="18" charset="-127"/>
              </a:rPr>
              <a:t>어느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Arial Unicode MS"/>
              </a:rPr>
              <a:t> 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Batang" panose="02030600000101010101" pitchFamily="18" charset="-127"/>
              </a:rPr>
              <a:t>때라도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Arial Unicode MS"/>
              </a:rPr>
              <a:t> 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Batang" panose="02030600000101010101" pitchFamily="18" charset="-127"/>
              </a:rPr>
              <a:t>단속반이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Arial Unicode MS"/>
              </a:rPr>
              <a:t> 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Batang" panose="02030600000101010101" pitchFamily="18" charset="-127"/>
              </a:rPr>
              <a:t>들이닥친다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Arial Unicode MS"/>
              </a:rPr>
              <a:t>. 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Batang" panose="02030600000101010101" pitchFamily="18" charset="-127"/>
              </a:rPr>
              <a:t>집안까지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Arial Unicode MS"/>
              </a:rPr>
              <a:t> 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Batang" panose="02030600000101010101" pitchFamily="18" charset="-127"/>
              </a:rPr>
              <a:t>구둣발로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Arial Unicode MS"/>
              </a:rPr>
              <a:t> 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Batang" panose="02030600000101010101" pitchFamily="18" charset="-127"/>
              </a:rPr>
              <a:t>난입할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Arial Unicode MS"/>
              </a:rPr>
              <a:t> 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Batang" panose="02030600000101010101" pitchFamily="18" charset="-127"/>
              </a:rPr>
              <a:t>때도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Arial Unicode MS"/>
              </a:rPr>
              <a:t> 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Batang" panose="02030600000101010101" pitchFamily="18" charset="-127"/>
              </a:rPr>
              <a:t>있다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Arial Unicode MS"/>
              </a:rPr>
              <a:t>. 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Batang" panose="02030600000101010101" pitchFamily="18" charset="-127"/>
              </a:rPr>
              <a:t>북한의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Arial Unicode MS"/>
              </a:rPr>
              <a:t> ‘5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Batang" panose="02030600000101010101" pitchFamily="18" charset="-127"/>
              </a:rPr>
              <a:t>대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Arial Unicode MS"/>
              </a:rPr>
              <a:t> </a:t>
            </a:r>
            <a:r>
              <a:rPr lang="ko-KR" altLang="ja-JP" sz="3200" dirty="0" err="1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Batang" panose="02030600000101010101" pitchFamily="18" charset="-127"/>
              </a:rPr>
              <a:t>검열</a:t>
            </a:r>
            <a:r>
              <a:rPr lang="ko-KR" altLang="ja-JP" sz="3200" dirty="0" err="1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Arial Unicode MS"/>
              </a:rPr>
              <a:t>’</a:t>
            </a:r>
            <a:r>
              <a:rPr lang="ko-KR" altLang="ja-JP" sz="3200" dirty="0" err="1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Batang" panose="02030600000101010101" pitchFamily="18" charset="-127"/>
              </a:rPr>
              <a:t>로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Arial Unicode MS"/>
              </a:rPr>
              <a:t> 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Batang" panose="02030600000101010101" pitchFamily="18" charset="-127"/>
              </a:rPr>
              <a:t>불리는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Arial Unicode MS"/>
              </a:rPr>
              <a:t> </a:t>
            </a:r>
            <a:r>
              <a:rPr lang="ko-KR" altLang="ja-JP" sz="3200" dirty="0" err="1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Batang" panose="02030600000101010101" pitchFamily="18" charset="-127"/>
              </a:rPr>
              <a:t>숙박</a:t>
            </a:r>
            <a:r>
              <a:rPr lang="ko-KR" altLang="ja-JP" sz="3200" dirty="0" err="1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Arial Unicode MS"/>
              </a:rPr>
              <a:t>·</a:t>
            </a:r>
            <a:r>
              <a:rPr lang="ko-KR" altLang="ja-JP" sz="3200" dirty="0" err="1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Batang" panose="02030600000101010101" pitchFamily="18" charset="-127"/>
              </a:rPr>
              <a:t>전기</a:t>
            </a:r>
            <a:r>
              <a:rPr lang="ko-KR" altLang="ja-JP" sz="3200" dirty="0" err="1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Arial Unicode MS"/>
              </a:rPr>
              <a:t>·</a:t>
            </a:r>
            <a:r>
              <a:rPr lang="ko-KR" altLang="ja-JP" sz="3200" dirty="0" err="1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Batang" panose="02030600000101010101" pitchFamily="18" charset="-127"/>
              </a:rPr>
              <a:t>녹음</a:t>
            </a:r>
            <a:r>
              <a:rPr lang="ko-KR" altLang="ja-JP" sz="3200" dirty="0" err="1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Arial Unicode MS"/>
              </a:rPr>
              <a:t>·</a:t>
            </a:r>
            <a:r>
              <a:rPr lang="ko-KR" altLang="ja-JP" sz="3200" dirty="0" err="1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Batang" panose="02030600000101010101" pitchFamily="18" charset="-127"/>
              </a:rPr>
              <a:t>도서</a:t>
            </a:r>
            <a:r>
              <a:rPr lang="ko-KR" altLang="ja-JP" sz="3200" dirty="0" err="1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Arial Unicode MS"/>
              </a:rPr>
              <a:t>·</a:t>
            </a:r>
            <a:r>
              <a:rPr lang="ko-KR" altLang="ja-JP" sz="3200" dirty="0" err="1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Batang" panose="02030600000101010101" pitchFamily="18" charset="-127"/>
              </a:rPr>
              <a:t>초상화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Arial Unicode MS"/>
              </a:rPr>
              <a:t> 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Batang" panose="02030600000101010101" pitchFamily="18" charset="-127"/>
              </a:rPr>
              <a:t>검열이다</a:t>
            </a:r>
            <a:r>
              <a:rPr lang="ko-KR" altLang="ja-JP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Arial Unicode MS"/>
              </a:rPr>
              <a:t>.</a:t>
            </a:r>
            <a:endParaRPr lang="ja-JP" altLang="ja-JP" sz="3200" dirty="0">
              <a:ln>
                <a:noFill/>
              </a:ln>
              <a:solidFill>
                <a:srgbClr val="000000"/>
              </a:solidFill>
              <a:effectLst/>
              <a:latin typeface="Gulim" panose="020B0600000101010101" pitchFamily="34" charset="-127"/>
              <a:ea typeface="Gulim" panose="020B0600000101010101" pitchFamily="34" charset="-127"/>
              <a:cs typeface="Arial Unicode M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C90C82A-4358-4EAC-A905-D8315672F0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4" r="5663"/>
          <a:stretch/>
        </p:blipFill>
        <p:spPr>
          <a:xfrm>
            <a:off x="7901609" y="93689"/>
            <a:ext cx="3876261" cy="424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2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273208C6-BF3C-4D36-A02E-1C0003E24EC9}"/>
              </a:ext>
            </a:extLst>
          </p:cNvPr>
          <p:cNvSpPr/>
          <p:nvPr/>
        </p:nvSpPr>
        <p:spPr>
          <a:xfrm>
            <a:off x="342899" y="93689"/>
            <a:ext cx="5113684" cy="773240"/>
          </a:xfrm>
          <a:prstGeom prst="roundRect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言語：</a:t>
            </a:r>
            <a:r>
              <a:rPr lang="ko-KR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문화어</a:t>
            </a:r>
            <a:r>
              <a:rPr lang="ko-KR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（文化語）</a:t>
            </a:r>
            <a:endParaRPr lang="en-US" altLang="ko-KR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" name="オンライン メディア 1" title="[우리말 하나 되기] 다양한 교통수단의 북한 이름들">
            <a:hlinkClick r:id="" action="ppaction://media"/>
            <a:extLst>
              <a:ext uri="{FF2B5EF4-FFF2-40B4-BE49-F238E27FC236}">
                <a16:creationId xmlns:a16="http://schemas.microsoft.com/office/drawing/2014/main" id="{DBE892E7-1A11-4F2A-94CB-A09B66B4A21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94114" y="1017010"/>
            <a:ext cx="7663069" cy="5747301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D42ED5E0-EE78-4CD1-8FBC-AF713E2C09C8}"/>
              </a:ext>
            </a:extLst>
          </p:cNvPr>
          <p:cNvSpPr/>
          <p:nvPr/>
        </p:nvSpPr>
        <p:spPr>
          <a:xfrm>
            <a:off x="6824533" y="93689"/>
            <a:ext cx="2567945" cy="773240"/>
          </a:xfrm>
          <a:prstGeom prst="roundRect">
            <a:avLst/>
          </a:prstGeom>
          <a:solidFill>
            <a:srgbClr val="FEE3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solidFill>
                  <a:srgbClr val="FF00FF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발바리차</a:t>
            </a:r>
            <a:endParaRPr kumimoji="1" lang="ja-JP" altLang="en-US" sz="2800" b="1" dirty="0">
              <a:solidFill>
                <a:srgbClr val="FF00FF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728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273208C6-BF3C-4D36-A02E-1C0003E24EC9}"/>
              </a:ext>
            </a:extLst>
          </p:cNvPr>
          <p:cNvSpPr/>
          <p:nvPr/>
        </p:nvSpPr>
        <p:spPr>
          <a:xfrm>
            <a:off x="342899" y="93689"/>
            <a:ext cx="5113684" cy="773240"/>
          </a:xfrm>
          <a:prstGeom prst="roundRect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言語：</a:t>
            </a:r>
            <a:r>
              <a:rPr lang="ko-KR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문화어</a:t>
            </a:r>
            <a:r>
              <a:rPr lang="ko-KR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（文化語）</a:t>
            </a:r>
            <a:endParaRPr lang="en-US" altLang="ko-KR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1CADD977-8DB1-451C-A4B2-67EAC2AD6B2F}"/>
              </a:ext>
            </a:extLst>
          </p:cNvPr>
          <p:cNvSpPr/>
          <p:nvPr/>
        </p:nvSpPr>
        <p:spPr>
          <a:xfrm>
            <a:off x="990264" y="1123120"/>
            <a:ext cx="1693301" cy="773240"/>
          </a:xfrm>
          <a:prstGeom prst="roundRect">
            <a:avLst/>
          </a:prstGeom>
          <a:solidFill>
            <a:srgbClr val="FEE3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err="1">
                <a:solidFill>
                  <a:srgbClr val="FF00FF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탈맥</a:t>
            </a:r>
            <a:endParaRPr kumimoji="1" lang="ja-JP" altLang="en-US" sz="2800" b="1" dirty="0">
              <a:solidFill>
                <a:srgbClr val="FF00FF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112E1F-F5E2-49EB-B6BA-2A575E396A08}"/>
              </a:ext>
            </a:extLst>
          </p:cNvPr>
          <p:cNvSpPr txBox="1"/>
          <p:nvPr/>
        </p:nvSpPr>
        <p:spPr>
          <a:xfrm>
            <a:off x="342899" y="1990088"/>
            <a:ext cx="68331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Batang" panose="02030600000101010101" pitchFamily="18" charset="-127"/>
              </a:rPr>
              <a:t>(</a:t>
            </a:r>
            <a:r>
              <a:rPr lang="ko-KR" altLang="en-US" sz="3200" dirty="0" err="1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Batang" panose="02030600000101010101" pitchFamily="18" charset="-127"/>
              </a:rPr>
              <a:t>탈피명태</a:t>
            </a:r>
            <a:r>
              <a:rPr lang="en-US" altLang="ko-KR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Batang" panose="02030600000101010101" pitchFamily="18" charset="-127"/>
              </a:rPr>
              <a:t>+</a:t>
            </a:r>
            <a:r>
              <a:rPr lang="ko-KR" altLang="en-US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Batang" panose="02030600000101010101" pitchFamily="18" charset="-127"/>
              </a:rPr>
              <a:t>맥주</a:t>
            </a:r>
            <a:r>
              <a:rPr lang="en-US" altLang="ko-KR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Batang" panose="02030600000101010101" pitchFamily="18" charset="-127"/>
              </a:rPr>
              <a:t>)</a:t>
            </a:r>
          </a:p>
          <a:p>
            <a:r>
              <a:rPr lang="en-US" altLang="ko-KR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Batang" panose="02030600000101010101" pitchFamily="18" charset="-127"/>
              </a:rPr>
              <a:t> </a:t>
            </a:r>
            <a:r>
              <a:rPr lang="ko-KR" altLang="en-US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Batang" panose="02030600000101010101" pitchFamily="18" charset="-127"/>
              </a:rPr>
              <a:t>명태 말린 것의 껍질을 벗겨 먹는다고 하여 탈피 명태라고 부르던 것을</a:t>
            </a:r>
            <a:r>
              <a:rPr lang="en-US" altLang="ko-KR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Batang" panose="02030600000101010101" pitchFamily="18" charset="-127"/>
              </a:rPr>
              <a:t>, </a:t>
            </a:r>
            <a:r>
              <a:rPr lang="ko-KR" altLang="en-US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Batang" panose="02030600000101010101" pitchFamily="18" charset="-127"/>
              </a:rPr>
              <a:t>그들도 우리네처럼 줄여 부르는 편을 선호하는 모양인지 탈피라고 부르게 되었단다</a:t>
            </a:r>
            <a:r>
              <a:rPr lang="en-US" altLang="ko-KR" sz="3200" dirty="0">
                <a:ln>
                  <a:noFill/>
                </a:ln>
                <a:solidFill>
                  <a:srgbClr val="00000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Batang" panose="02030600000101010101" pitchFamily="18" charset="-127"/>
              </a:rPr>
              <a:t>.</a:t>
            </a:r>
          </a:p>
        </p:txBody>
      </p:sp>
      <p:pic>
        <p:nvPicPr>
          <p:cNvPr id="7" name="図 6" descr="イメージ">
            <a:extLst>
              <a:ext uri="{FF2B5EF4-FFF2-40B4-BE49-F238E27FC236}">
                <a16:creationId xmlns:a16="http://schemas.microsoft.com/office/drawing/2014/main" id="{E9A85252-E1FD-4C98-BD7A-7ABC73B55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57" y="167544"/>
            <a:ext cx="4100237" cy="2555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図 7" descr="イメージ">
            <a:extLst>
              <a:ext uri="{FF2B5EF4-FFF2-40B4-BE49-F238E27FC236}">
                <a16:creationId xmlns:a16="http://schemas.microsoft.com/office/drawing/2014/main" id="{4443E909-B333-4672-A53A-5FDFACFD3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297" y="3520634"/>
            <a:ext cx="4290804" cy="23335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957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E9887C8-A4A2-42BC-8795-229F2EC14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86" y="0"/>
            <a:ext cx="9547887" cy="6858000"/>
          </a:xfrm>
          <a:prstGeom prst="rect">
            <a:avLst/>
          </a:prstGeom>
        </p:spPr>
      </p:pic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7980922D-FA6F-48A8-9A59-7EC1738AC11B}"/>
              </a:ext>
            </a:extLst>
          </p:cNvPr>
          <p:cNvSpPr/>
          <p:nvPr/>
        </p:nvSpPr>
        <p:spPr>
          <a:xfrm>
            <a:off x="114300" y="1764569"/>
            <a:ext cx="3509010" cy="567151"/>
          </a:xfrm>
          <a:prstGeom prst="roundRect">
            <a:avLst/>
          </a:prstGeom>
          <a:solidFill>
            <a:srgbClr val="FEDAFA"/>
          </a:solidFill>
          <a:ln w="28575">
            <a:solidFill>
              <a:srgbClr val="FE38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51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오늘은 어린이날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아이들 세상</a:t>
            </a:r>
            <a:endParaRPr kumimoji="1" lang="ja-JP" alt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48565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273208C6-BF3C-4D36-A02E-1C0003E24EC9}"/>
              </a:ext>
            </a:extLst>
          </p:cNvPr>
          <p:cNvSpPr/>
          <p:nvPr/>
        </p:nvSpPr>
        <p:spPr>
          <a:xfrm>
            <a:off x="342899" y="93689"/>
            <a:ext cx="5113684" cy="773240"/>
          </a:xfrm>
          <a:prstGeom prst="roundRect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言語：</a:t>
            </a:r>
            <a:r>
              <a:rPr lang="ko-KR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문화어</a:t>
            </a:r>
            <a:r>
              <a:rPr lang="ko-KR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（文化語）</a:t>
            </a:r>
            <a:endParaRPr lang="en-US" altLang="ko-KR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1CADD977-8DB1-451C-A4B2-67EAC2AD6B2F}"/>
              </a:ext>
            </a:extLst>
          </p:cNvPr>
          <p:cNvSpPr/>
          <p:nvPr/>
        </p:nvSpPr>
        <p:spPr>
          <a:xfrm>
            <a:off x="990264" y="1123120"/>
            <a:ext cx="3084779" cy="773240"/>
          </a:xfrm>
          <a:prstGeom prst="roundRect">
            <a:avLst/>
          </a:prstGeom>
          <a:solidFill>
            <a:srgbClr val="FEE3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solidFill>
                  <a:srgbClr val="FF00FF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메뚜기 장사꾼</a:t>
            </a:r>
            <a:endParaRPr kumimoji="1" lang="ja-JP" altLang="en-US" sz="2800" b="1" dirty="0">
              <a:solidFill>
                <a:srgbClr val="FF00FF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00DA5D5-0AE9-4EDC-AAD1-D8BB25FC3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583" y="0"/>
            <a:ext cx="6735417" cy="682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7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オンライン メディア 1" title="(Eng cc) '사랑의 불시착'을 본 북한남자! 기차 연착이 실화? | Crash Landing on You 명장면">
            <a:hlinkClick r:id="" action="ppaction://media"/>
            <a:extLst>
              <a:ext uri="{FF2B5EF4-FFF2-40B4-BE49-F238E27FC236}">
                <a16:creationId xmlns:a16="http://schemas.microsoft.com/office/drawing/2014/main" id="{D06CE240-BA12-4B88-B82F-97E100AB996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5240"/>
            <a:ext cx="12024296" cy="679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8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70AA22A3-5E44-493E-9F75-EBC758C965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946780"/>
              </p:ext>
            </p:extLst>
          </p:nvPr>
        </p:nvGraphicFramePr>
        <p:xfrm>
          <a:off x="327991" y="944217"/>
          <a:ext cx="10714382" cy="57050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8333">
                  <a:extLst>
                    <a:ext uri="{9D8B030D-6E8A-4147-A177-3AD203B41FA5}">
                      <a16:colId xmlns:a16="http://schemas.microsoft.com/office/drawing/2014/main" val="3160200200"/>
                    </a:ext>
                  </a:extLst>
                </a:gridCol>
                <a:gridCol w="2678333">
                  <a:extLst>
                    <a:ext uri="{9D8B030D-6E8A-4147-A177-3AD203B41FA5}">
                      <a16:colId xmlns:a16="http://schemas.microsoft.com/office/drawing/2014/main" val="57884571"/>
                    </a:ext>
                  </a:extLst>
                </a:gridCol>
                <a:gridCol w="2678333">
                  <a:extLst>
                    <a:ext uri="{9D8B030D-6E8A-4147-A177-3AD203B41FA5}">
                      <a16:colId xmlns:a16="http://schemas.microsoft.com/office/drawing/2014/main" val="3460625033"/>
                    </a:ext>
                  </a:extLst>
                </a:gridCol>
                <a:gridCol w="2679383">
                  <a:extLst>
                    <a:ext uri="{9D8B030D-6E8A-4147-A177-3AD203B41FA5}">
                      <a16:colId xmlns:a16="http://schemas.microsoft.com/office/drawing/2014/main" val="1306782506"/>
                    </a:ext>
                  </a:extLst>
                </a:gridCol>
              </a:tblGrid>
              <a:tr h="1435977">
                <a:tc>
                  <a:txBody>
                    <a:bodyPr/>
                    <a:lstStyle/>
                    <a:p>
                      <a:pPr algn="ctr">
                        <a:lnSpc>
                          <a:spcPts val="4400"/>
                        </a:lnSpc>
                      </a:pPr>
                      <a:r>
                        <a:rPr lang="ja-JP" sz="3600" b="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南</a:t>
                      </a:r>
                      <a:endParaRPr lang="ja-JP" sz="3600" b="0" kern="100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400"/>
                        </a:lnSpc>
                      </a:pPr>
                      <a:r>
                        <a:rPr lang="ja-JP" sz="3600" b="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北</a:t>
                      </a:r>
                      <a:endParaRPr lang="ja-JP" sz="3600" b="0" kern="100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400"/>
                        </a:lnSpc>
                      </a:pPr>
                      <a:r>
                        <a:rPr lang="ja-JP" sz="3600" b="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南</a:t>
                      </a:r>
                      <a:endParaRPr lang="ja-JP" sz="3600" b="0" kern="100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400"/>
                        </a:lnSpc>
                      </a:pPr>
                      <a:r>
                        <a:rPr lang="ja-JP" sz="3600" b="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北</a:t>
                      </a:r>
                      <a:endParaRPr lang="ja-JP" sz="3600" b="0" kern="100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648036"/>
                  </a:ext>
                </a:extLst>
              </a:tr>
              <a:tr h="1426158">
                <a:tc>
                  <a:txBody>
                    <a:bodyPr/>
                    <a:lstStyle/>
                    <a:p>
                      <a:pPr algn="ctr">
                        <a:lnSpc>
                          <a:spcPts val="4300"/>
                        </a:lnSpc>
                      </a:pPr>
                      <a:r>
                        <a:rPr lang="ja-JP" sz="4000" b="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남편</a:t>
                      </a:r>
                      <a:endParaRPr lang="en-US" altLang="ja-JP" sz="4000" b="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  <a:p>
                      <a:pPr algn="ctr">
                        <a:lnSpc>
                          <a:spcPts val="4300"/>
                        </a:lnSpc>
                      </a:pPr>
                      <a:r>
                        <a:rPr lang="ja-JP" sz="3200" b="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男便</a:t>
                      </a:r>
                      <a:endParaRPr lang="ja-JP" sz="3200" b="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300"/>
                        </a:lnSpc>
                      </a:pPr>
                      <a:r>
                        <a:rPr lang="ja-JP" sz="4000" b="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세대주</a:t>
                      </a:r>
                      <a:endParaRPr lang="en-US" altLang="ja-JP" sz="4000" b="0" kern="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  <a:p>
                      <a:pPr algn="ctr">
                        <a:lnSpc>
                          <a:spcPts val="4300"/>
                        </a:lnSpc>
                      </a:pPr>
                      <a:r>
                        <a:rPr lang="ja-JP" sz="3200" b="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世帯主</a:t>
                      </a:r>
                      <a:endParaRPr lang="ja-JP" sz="3200" b="0" kern="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300"/>
                        </a:lnSpc>
                      </a:pPr>
                      <a:r>
                        <a:rPr lang="ja-JP" sz="4000" b="0" kern="100" dirty="0"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휴대폰</a:t>
                      </a:r>
                      <a:endParaRPr lang="ja-JP" sz="4000" b="0" kern="100" dirty="0">
                        <a:effectLst/>
                        <a:latin typeface="Gulim" panose="020B0600000101010101" pitchFamily="34" charset="-127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300"/>
                        </a:lnSpc>
                      </a:pPr>
                      <a:r>
                        <a:rPr lang="ja-JP" sz="4000" b="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손전화</a:t>
                      </a:r>
                      <a:endParaRPr lang="ja-JP" sz="4000" b="0" kern="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Gulim" panose="020B0600000101010101" pitchFamily="34" charset="-127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286561"/>
                  </a:ext>
                </a:extLst>
              </a:tr>
              <a:tr h="1419329">
                <a:tc>
                  <a:txBody>
                    <a:bodyPr/>
                    <a:lstStyle/>
                    <a:p>
                      <a:pPr algn="ctr">
                        <a:lnSpc>
                          <a:spcPts val="4300"/>
                        </a:lnSpc>
                      </a:pPr>
                      <a:r>
                        <a:rPr lang="ja-JP" sz="4000" b="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거짓말</a:t>
                      </a:r>
                      <a:endParaRPr lang="ja-JP" sz="4000" b="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Gulim" panose="020B0600000101010101" pitchFamily="34" charset="-127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300"/>
                        </a:lnSpc>
                      </a:pPr>
                      <a:r>
                        <a:rPr lang="ja-JP" sz="4000" b="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후라이</a:t>
                      </a:r>
                      <a:endParaRPr lang="ja-JP" sz="4000" b="0" kern="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Gulim" panose="020B0600000101010101" pitchFamily="34" charset="-127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300"/>
                        </a:lnSpc>
                      </a:pPr>
                      <a:r>
                        <a:rPr lang="ja-JP" sz="4000" b="0" kern="100" dirty="0"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마스크</a:t>
                      </a:r>
                      <a:endParaRPr lang="ja-JP" sz="4000" b="0" kern="100" dirty="0">
                        <a:effectLst/>
                        <a:latin typeface="Gulim" panose="020B0600000101010101" pitchFamily="34" charset="-127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300"/>
                        </a:lnSpc>
                      </a:pPr>
                      <a:r>
                        <a:rPr lang="ja-JP" sz="4000" b="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입가리개</a:t>
                      </a:r>
                      <a:endParaRPr lang="ja-JP" sz="4000" b="0" kern="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Gulim" panose="020B0600000101010101" pitchFamily="34" charset="-127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496924"/>
                  </a:ext>
                </a:extLst>
              </a:tr>
              <a:tr h="1423597">
                <a:tc>
                  <a:txBody>
                    <a:bodyPr/>
                    <a:lstStyle/>
                    <a:p>
                      <a:pPr algn="ctr">
                        <a:lnSpc>
                          <a:spcPts val="4300"/>
                        </a:lnSpc>
                      </a:pPr>
                      <a:r>
                        <a:rPr lang="ja-JP" sz="4000" b="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조울증</a:t>
                      </a:r>
                      <a:endParaRPr lang="en-US" altLang="ja-JP" sz="4000" b="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  <a:p>
                      <a:pPr algn="ctr">
                        <a:lnSpc>
                          <a:spcPts val="4300"/>
                        </a:lnSpc>
                      </a:pPr>
                      <a:r>
                        <a:rPr lang="ja-JP" sz="3200" b="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躁鬱症</a:t>
                      </a:r>
                      <a:endParaRPr lang="ja-JP" sz="3200" b="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300"/>
                        </a:lnSpc>
                      </a:pPr>
                      <a:r>
                        <a:rPr lang="ja-JP" sz="4000" b="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기쁨슬픔증</a:t>
                      </a:r>
                      <a:endParaRPr lang="ja-JP" sz="4000" b="0" kern="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Gulim" panose="020B0600000101010101" pitchFamily="34" charset="-127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300"/>
                        </a:lnSpc>
                      </a:pPr>
                      <a:r>
                        <a:rPr lang="ja-JP" sz="4000" b="0" kern="100" dirty="0"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계집아이</a:t>
                      </a:r>
                      <a:endParaRPr lang="ja-JP" sz="4000" b="0" kern="100" dirty="0">
                        <a:effectLst/>
                        <a:latin typeface="Gulim" panose="020B0600000101010101" pitchFamily="34" charset="-127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300"/>
                        </a:lnSpc>
                      </a:pPr>
                      <a:r>
                        <a:rPr lang="ja-JP" sz="4000" b="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에미나이</a:t>
                      </a:r>
                      <a:endParaRPr lang="ja-JP" sz="4000" b="0" kern="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Gulim" panose="020B0600000101010101" pitchFamily="34" charset="-127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302527"/>
                  </a:ext>
                </a:extLst>
              </a:tr>
            </a:tbl>
          </a:graphicData>
        </a:graphic>
      </p:graphicFrame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1E9228B1-1A89-4220-A92D-C9DA5B155168}"/>
              </a:ext>
            </a:extLst>
          </p:cNvPr>
          <p:cNvSpPr/>
          <p:nvPr/>
        </p:nvSpPr>
        <p:spPr>
          <a:xfrm>
            <a:off x="342899" y="93689"/>
            <a:ext cx="5113684" cy="773240"/>
          </a:xfrm>
          <a:prstGeom prst="roundRect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言語：</a:t>
            </a:r>
            <a:r>
              <a:rPr lang="ko-KR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문화어</a:t>
            </a:r>
            <a:r>
              <a:rPr lang="ko-KR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（文化語）</a:t>
            </a:r>
            <a:endParaRPr lang="en-US" altLang="ko-KR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3757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1E9228B1-1A89-4220-A92D-C9DA5B155168}"/>
              </a:ext>
            </a:extLst>
          </p:cNvPr>
          <p:cNvSpPr/>
          <p:nvPr/>
        </p:nvSpPr>
        <p:spPr>
          <a:xfrm>
            <a:off x="342899" y="93689"/>
            <a:ext cx="5113684" cy="773240"/>
          </a:xfrm>
          <a:prstGeom prst="roundRect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言語：</a:t>
            </a:r>
            <a:r>
              <a:rPr lang="ko-KR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문화어</a:t>
            </a:r>
            <a:r>
              <a:rPr lang="ko-KR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（文化語）</a:t>
            </a:r>
            <a:endParaRPr lang="en-US" altLang="ko-KR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23F1AD53-8AC4-45C2-96BC-FEDC78C7BD63}"/>
              </a:ext>
            </a:extLst>
          </p:cNvPr>
          <p:cNvSpPr/>
          <p:nvPr/>
        </p:nvSpPr>
        <p:spPr>
          <a:xfrm>
            <a:off x="990264" y="1123120"/>
            <a:ext cx="3293501" cy="773240"/>
          </a:xfrm>
          <a:prstGeom prst="roundRect">
            <a:avLst/>
          </a:prstGeom>
          <a:solidFill>
            <a:srgbClr val="FEE3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solidFill>
                  <a:srgbClr val="FF00FF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생활총화</a:t>
            </a:r>
            <a:r>
              <a:rPr lang="ja-JP" altLang="ja-JP" dirty="0"/>
              <a:t> </a:t>
            </a:r>
            <a:r>
              <a:rPr lang="ja-JP" altLang="ja-JP" sz="2800" dirty="0">
                <a:solidFill>
                  <a:srgbClr val="FF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生活総和</a:t>
            </a:r>
            <a:endParaRPr kumimoji="1" lang="ja-JP" altLang="en-US" sz="2800" b="1" dirty="0">
              <a:solidFill>
                <a:srgbClr val="FF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134D182-CF3F-4BE7-A02B-95AEA176BCC8}"/>
              </a:ext>
            </a:extLst>
          </p:cNvPr>
          <p:cNvSpPr txBox="1"/>
          <p:nvPr/>
        </p:nvSpPr>
        <p:spPr>
          <a:xfrm>
            <a:off x="447262" y="2057400"/>
            <a:ext cx="63312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3600" dirty="0">
                <a:latin typeface="Gulim" panose="020B0600000101010101" pitchFamily="34" charset="-127"/>
                <a:ea typeface="Gulim" panose="020B0600000101010101" pitchFamily="34" charset="-127"/>
              </a:rPr>
              <a:t>북한의 주민통제 중의 하나</a:t>
            </a:r>
            <a:r>
              <a:rPr kumimoji="1" lang="en-US" altLang="ko-KR" sz="3600" dirty="0">
                <a:latin typeface="Gulim" panose="020B0600000101010101" pitchFamily="34" charset="-127"/>
                <a:ea typeface="Gulim" panose="020B0600000101010101" pitchFamily="34" charset="-127"/>
              </a:rPr>
              <a:t>. </a:t>
            </a:r>
          </a:p>
          <a:p>
            <a:r>
              <a:rPr kumimoji="1" lang="en-US" altLang="ko-KR" sz="3600" dirty="0">
                <a:latin typeface="Gulim" panose="020B0600000101010101" pitchFamily="34" charset="-127"/>
                <a:ea typeface="Gulim" panose="020B0600000101010101" pitchFamily="34" charset="-127"/>
              </a:rPr>
              <a:t>'</a:t>
            </a:r>
            <a:r>
              <a:rPr kumimoji="1" lang="ko-KR" altLang="en-US" sz="3600" dirty="0">
                <a:latin typeface="Gulim" panose="020B0600000101010101" pitchFamily="34" charset="-127"/>
                <a:ea typeface="Gulim" panose="020B0600000101010101" pitchFamily="34" charset="-127"/>
              </a:rPr>
              <a:t>총화</a:t>
            </a:r>
            <a:r>
              <a:rPr kumimoji="1" lang="en-US" altLang="ko-KR" sz="3600" dirty="0">
                <a:latin typeface="Gulim" panose="020B0600000101010101" pitchFamily="34" charset="-127"/>
                <a:ea typeface="Gulim" panose="020B0600000101010101" pitchFamily="34" charset="-127"/>
              </a:rPr>
              <a:t>'</a:t>
            </a:r>
            <a:r>
              <a:rPr kumimoji="1" lang="ko-KR" altLang="en-US" sz="3600" dirty="0">
                <a:latin typeface="Gulim" panose="020B0600000101010101" pitchFamily="34" charset="-127"/>
                <a:ea typeface="Gulim" panose="020B0600000101010101" pitchFamily="34" charset="-127"/>
              </a:rPr>
              <a:t>의 의미는 </a:t>
            </a:r>
            <a:r>
              <a:rPr kumimoji="1" lang="en-US" altLang="ko-KR" sz="3600" dirty="0">
                <a:latin typeface="Gulim" panose="020B0600000101010101" pitchFamily="34" charset="-127"/>
                <a:ea typeface="Gulim" panose="020B0600000101010101" pitchFamily="34" charset="-127"/>
              </a:rPr>
              <a:t>'</a:t>
            </a:r>
            <a:r>
              <a:rPr kumimoji="1" lang="ko-KR" altLang="en-US" sz="3600" dirty="0">
                <a:latin typeface="Gulim" panose="020B0600000101010101" pitchFamily="34" charset="-127"/>
                <a:ea typeface="Gulim" panose="020B0600000101010101" pitchFamily="34" charset="-127"/>
              </a:rPr>
              <a:t>평가</a:t>
            </a:r>
            <a:r>
              <a:rPr kumimoji="1" lang="en-US" altLang="ko-KR" sz="3600" dirty="0">
                <a:latin typeface="Gulim" panose="020B0600000101010101" pitchFamily="34" charset="-127"/>
                <a:ea typeface="Gulim" panose="020B0600000101010101" pitchFamily="34" charset="-127"/>
              </a:rPr>
              <a:t>'</a:t>
            </a:r>
            <a:r>
              <a:rPr kumimoji="1" lang="ko-KR" altLang="en-US" sz="3600" dirty="0">
                <a:latin typeface="Gulim" panose="020B0600000101010101" pitchFamily="34" charset="-127"/>
                <a:ea typeface="Gulim" panose="020B0600000101010101" pitchFamily="34" charset="-127"/>
              </a:rPr>
              <a:t>한다는 </a:t>
            </a:r>
            <a:endParaRPr kumimoji="1" lang="en-US" altLang="ko-KR" sz="3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kumimoji="1" lang="ko-KR" altLang="en-US" sz="3600" dirty="0">
                <a:latin typeface="Gulim" panose="020B0600000101010101" pitchFamily="34" charset="-127"/>
                <a:ea typeface="Gulim" panose="020B0600000101010101" pitchFamily="34" charset="-127"/>
              </a:rPr>
              <a:t>뜻이다</a:t>
            </a:r>
            <a:r>
              <a:rPr kumimoji="1" lang="en-US" altLang="ko-KR" sz="3600" dirty="0">
                <a:latin typeface="Gulim" panose="020B0600000101010101" pitchFamily="34" charset="-127"/>
                <a:ea typeface="Gulim" panose="020B0600000101010101" pitchFamily="34" charset="-127"/>
              </a:rPr>
              <a:t>.</a:t>
            </a:r>
            <a:endParaRPr kumimoji="1" lang="ja-JP" altLang="en-US" sz="36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251DE5C-59AC-4629-82CF-8C1FEFF6F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13" y="276225"/>
            <a:ext cx="3664225" cy="254724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0BC0389-5C03-46F8-80A2-BDEBB62E1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3006588"/>
            <a:ext cx="52959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0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1E9228B1-1A89-4220-A92D-C9DA5B155168}"/>
              </a:ext>
            </a:extLst>
          </p:cNvPr>
          <p:cNvSpPr/>
          <p:nvPr/>
        </p:nvSpPr>
        <p:spPr>
          <a:xfrm>
            <a:off x="342899" y="93689"/>
            <a:ext cx="10053431" cy="773240"/>
          </a:xfrm>
          <a:prstGeom prst="roundRect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食堂：</a:t>
            </a:r>
            <a:r>
              <a:rPr lang="ko-KR" altLang="en-US" sz="36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청루관광기념품상점</a:t>
            </a:r>
            <a:r>
              <a:rPr lang="ko-KR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ko-KR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清流観光記念品商店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906E9D6-EFA6-4585-9040-B95ABEB966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096" y="1152939"/>
            <a:ext cx="3287077" cy="246581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A9EFB60-C559-4996-8AB8-0E817FB6F937}"/>
              </a:ext>
            </a:extLst>
          </p:cNvPr>
          <p:cNvSpPr txBox="1"/>
          <p:nvPr/>
        </p:nvSpPr>
        <p:spPr>
          <a:xfrm>
            <a:off x="218662" y="1152939"/>
            <a:ext cx="810039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altLang="ja-JP" sz="24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2</a:t>
            </a:r>
            <a:r>
              <a:rPr lang="ko-KR" altLang="ja-JP" sz="24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층으로 </a:t>
            </a:r>
            <a:r>
              <a:rPr lang="ko-KR" altLang="ja-JP" sz="2400" kern="100" dirty="0" err="1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되여있다</a:t>
            </a:r>
            <a:r>
              <a:rPr lang="en-US" altLang="ja-JP" sz="24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.</a:t>
            </a:r>
            <a:endParaRPr lang="ja-JP" altLang="ja-JP" sz="2400" kern="100" dirty="0">
              <a:effectLst/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l">
              <a:lnSpc>
                <a:spcPts val="2800"/>
              </a:lnSpc>
            </a:pPr>
            <a:r>
              <a:rPr lang="en-US" altLang="ja-JP" sz="24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2019</a:t>
            </a:r>
            <a:r>
              <a:rPr lang="ko-KR" altLang="ja-JP" sz="24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년</a:t>
            </a:r>
            <a:r>
              <a:rPr lang="en-US" altLang="ja-JP" sz="24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 4</a:t>
            </a:r>
            <a:r>
              <a:rPr lang="ko-KR" altLang="ja-JP" sz="24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월에 새로 </a:t>
            </a:r>
            <a:r>
              <a:rPr lang="ko-KR" altLang="ja-JP" sz="2400" kern="100" dirty="0" err="1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개건되여</a:t>
            </a:r>
            <a:r>
              <a:rPr lang="ko-KR" altLang="ja-JP" sz="24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 새롭게 </a:t>
            </a:r>
            <a:r>
              <a:rPr lang="ko-KR" altLang="ja-JP" sz="2400" kern="100" dirty="0" err="1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일신되였다</a:t>
            </a:r>
            <a:r>
              <a:rPr lang="en-US" altLang="ja-JP" sz="24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. 1</a:t>
            </a:r>
            <a:r>
              <a:rPr lang="ko-KR" altLang="ja-JP" sz="24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층에는 조선의 특산품을 봉사하는 상점이 있다</a:t>
            </a:r>
            <a:r>
              <a:rPr lang="en-US" altLang="ja-JP" sz="24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.</a:t>
            </a:r>
            <a:endParaRPr lang="ja-JP" altLang="ja-JP" sz="2400" kern="100" dirty="0">
              <a:effectLst/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l">
              <a:lnSpc>
                <a:spcPts val="2800"/>
              </a:lnSpc>
            </a:pPr>
            <a:r>
              <a:rPr lang="ko-KR" altLang="ja-JP" sz="24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상점에서는 인삼과 그 가공품들</a:t>
            </a:r>
            <a:r>
              <a:rPr lang="en-US" altLang="ja-JP" sz="24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, </a:t>
            </a:r>
            <a:r>
              <a:rPr lang="ko-KR" altLang="ja-JP" sz="24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우표</a:t>
            </a:r>
            <a:r>
              <a:rPr lang="en-US" altLang="ja-JP" sz="24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, </a:t>
            </a:r>
            <a:r>
              <a:rPr lang="ko-KR" altLang="ja-JP" sz="24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화장품</a:t>
            </a:r>
            <a:r>
              <a:rPr lang="en-US" altLang="ja-JP" sz="24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, </a:t>
            </a:r>
            <a:r>
              <a:rPr lang="ko-KR" altLang="ja-JP" sz="24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민족의상 등 다양한 기념품들을 봉사한다</a:t>
            </a:r>
            <a:r>
              <a:rPr lang="en-US" altLang="ja-JP" sz="24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.</a:t>
            </a:r>
            <a:endParaRPr lang="ja-JP" altLang="ja-JP" sz="2400" kern="100" dirty="0">
              <a:effectLst/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l">
              <a:lnSpc>
                <a:spcPts val="3600"/>
              </a:lnSpc>
            </a:pPr>
            <a:r>
              <a:rPr lang="en-US" altLang="ja-JP" sz="24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2</a:t>
            </a:r>
            <a:r>
              <a:rPr lang="ko-KR" altLang="ja-JP" sz="24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층은 </a:t>
            </a:r>
            <a:r>
              <a:rPr lang="ko-KR" altLang="ja-JP" sz="28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식당이다</a:t>
            </a:r>
            <a:r>
              <a:rPr lang="en-US" altLang="ja-JP" sz="24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. </a:t>
            </a:r>
            <a:r>
              <a:rPr lang="ko-KR" altLang="ja-JP" sz="2400" kern="100" dirty="0" err="1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십여년의</a:t>
            </a:r>
            <a:r>
              <a:rPr lang="ko-KR" altLang="ja-JP" sz="24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 전통을 이어가는 전골봉사로 국내손님은 물론 </a:t>
            </a:r>
            <a:r>
              <a:rPr lang="ko-KR" altLang="ja-JP" sz="2400" kern="100" dirty="0" err="1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외국관광객들속에서</a:t>
            </a:r>
            <a:r>
              <a:rPr lang="ko-KR" altLang="ja-JP" sz="24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 인기있다</a:t>
            </a:r>
            <a:r>
              <a:rPr lang="en-US" altLang="ja-JP" sz="24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.</a:t>
            </a:r>
            <a:endParaRPr lang="ja-JP" altLang="ja-JP" sz="2400" kern="100" dirty="0">
              <a:effectLst/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l">
              <a:lnSpc>
                <a:spcPts val="2800"/>
              </a:lnSpc>
            </a:pPr>
            <a:r>
              <a:rPr lang="ko-KR" altLang="ja-JP" sz="24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식당에서는 </a:t>
            </a:r>
            <a:r>
              <a:rPr lang="ko-KR" altLang="ja-JP" sz="2400" kern="100" dirty="0" err="1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개별전골봉사를</a:t>
            </a:r>
            <a:r>
              <a:rPr lang="ko-KR" altLang="ja-JP" sz="24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 기본으로 한다</a:t>
            </a:r>
            <a:r>
              <a:rPr lang="en-US" altLang="ja-JP" sz="24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. </a:t>
            </a:r>
            <a:r>
              <a:rPr lang="ko-KR" altLang="ja-JP" sz="24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손님들이 매</a:t>
            </a:r>
            <a:r>
              <a:rPr lang="en-US" altLang="ja-JP" sz="24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 1</a:t>
            </a:r>
            <a:r>
              <a:rPr lang="ko-KR" altLang="ja-JP" sz="24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인당 </a:t>
            </a:r>
            <a:r>
              <a:rPr lang="ko-KR" altLang="ja-JP" sz="2400" kern="100" dirty="0" err="1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전골남비를</a:t>
            </a:r>
            <a:r>
              <a:rPr lang="ko-KR" altLang="ja-JP" sz="24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 따로 두고 자기의 구미에 맞게 자체로 음식감을 넣어 전골을 끓여 </a:t>
            </a:r>
            <a:r>
              <a:rPr lang="ko-KR" altLang="ja-JP" sz="2400" kern="100" dirty="0" err="1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먹을수</a:t>
            </a:r>
            <a:r>
              <a:rPr lang="ko-KR" altLang="ja-JP" sz="24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 있다</a:t>
            </a:r>
            <a:r>
              <a:rPr lang="en-US" altLang="ja-JP" sz="24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.</a:t>
            </a:r>
            <a:endParaRPr lang="ja-JP" altLang="ja-JP" sz="2400" kern="100" dirty="0">
              <a:effectLst/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l">
              <a:lnSpc>
                <a:spcPts val="2800"/>
              </a:lnSpc>
            </a:pPr>
            <a:r>
              <a:rPr lang="ko-KR" altLang="ja-JP" sz="24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식당에서는 닭고기</a:t>
            </a:r>
            <a:r>
              <a:rPr lang="en-US" altLang="ja-JP" sz="24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, </a:t>
            </a:r>
            <a:r>
              <a:rPr lang="ko-KR" altLang="ja-JP" sz="24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돼지고기</a:t>
            </a:r>
            <a:r>
              <a:rPr lang="en-US" altLang="ja-JP" sz="24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, </a:t>
            </a:r>
            <a:r>
              <a:rPr lang="ko-KR" altLang="ja-JP" sz="24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수산물</a:t>
            </a:r>
            <a:r>
              <a:rPr lang="en-US" altLang="ja-JP" sz="24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, </a:t>
            </a:r>
            <a:r>
              <a:rPr lang="ko-KR" altLang="ja-JP" sz="24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남새전골과 함께 </a:t>
            </a:r>
            <a:r>
              <a:rPr lang="ko-KR" altLang="ja-JP" sz="2400" kern="100" dirty="0" err="1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민족료리인</a:t>
            </a:r>
            <a:r>
              <a:rPr lang="ko-KR" altLang="ja-JP" sz="24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 </a:t>
            </a:r>
            <a:r>
              <a:rPr lang="ko-KR" altLang="ja-JP" sz="2400" kern="100" dirty="0" err="1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록두지짐</a:t>
            </a:r>
            <a:r>
              <a:rPr lang="en-US" altLang="ja-JP" sz="24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, </a:t>
            </a:r>
            <a:r>
              <a:rPr lang="ko-KR" altLang="ja-JP" sz="24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국수</a:t>
            </a:r>
            <a:r>
              <a:rPr lang="en-US" altLang="ja-JP" sz="24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, </a:t>
            </a:r>
            <a:r>
              <a:rPr lang="ko-KR" altLang="ja-JP" sz="24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떡</a:t>
            </a:r>
            <a:r>
              <a:rPr lang="en-US" altLang="ja-JP" sz="24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, </a:t>
            </a:r>
            <a:r>
              <a:rPr lang="ko-KR" altLang="ja-JP" sz="24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김치 등을 곁들어 봉사하고 있다</a:t>
            </a:r>
            <a:r>
              <a:rPr lang="en-US" altLang="ja-JP" sz="24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. </a:t>
            </a:r>
            <a:r>
              <a:rPr lang="ko-KR" altLang="ja-JP" sz="24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조선을 방문하는 </a:t>
            </a:r>
            <a:r>
              <a:rPr lang="ko-KR" altLang="ja-JP" sz="2400" kern="100" dirty="0" err="1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외국관광객들속에서</a:t>
            </a:r>
            <a:r>
              <a:rPr lang="ko-KR" altLang="ja-JP" sz="24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 전골식당으로 불리우고있다</a:t>
            </a:r>
            <a:r>
              <a:rPr lang="en-US" altLang="ja-JP" sz="24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.</a:t>
            </a:r>
            <a:r>
              <a:rPr lang="ko-KR" altLang="ja-JP" sz="24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（촬영</a:t>
            </a:r>
            <a:r>
              <a:rPr lang="en-US" altLang="ja-JP" sz="24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 2019</a:t>
            </a:r>
            <a:r>
              <a:rPr lang="ko-KR" altLang="ja-JP" sz="24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년</a:t>
            </a:r>
            <a:r>
              <a:rPr lang="en-US" altLang="ja-JP" sz="24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5</a:t>
            </a:r>
            <a:r>
              <a:rPr lang="ko-KR" altLang="ja-JP" sz="24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월</a:t>
            </a:r>
            <a:r>
              <a:rPr lang="en-US" altLang="ja-JP" sz="24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24</a:t>
            </a:r>
            <a:r>
              <a:rPr lang="ko-KR" altLang="ja-JP" sz="24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일</a:t>
            </a:r>
            <a:r>
              <a:rPr lang="ko-KR" altLang="ja-JP" sz="24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ＭＳ 明朝" panose="02020609040205080304" pitchFamily="17" charset="-128"/>
              </a:rPr>
              <a:t>）</a:t>
            </a:r>
            <a:endParaRPr kumimoji="1" lang="ja-JP" altLang="en-US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DCBF492-2B95-4BD9-8FF0-C1DCFB7D5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096" y="3815206"/>
            <a:ext cx="3595482" cy="205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34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1E9228B1-1A89-4220-A92D-C9DA5B155168}"/>
              </a:ext>
            </a:extLst>
          </p:cNvPr>
          <p:cNvSpPr/>
          <p:nvPr/>
        </p:nvSpPr>
        <p:spPr>
          <a:xfrm>
            <a:off x="342899" y="93689"/>
            <a:ext cx="9586291" cy="773240"/>
          </a:xfrm>
          <a:prstGeom prst="roundRect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食堂：</a:t>
            </a:r>
            <a:r>
              <a:rPr lang="ko-KR" altLang="en-US" sz="36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평양오리고기전문</a:t>
            </a:r>
            <a:r>
              <a:rPr lang="ko-KR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식당  </a:t>
            </a:r>
            <a:r>
              <a:rPr lang="zh-TW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平壌鴨肉食堂</a:t>
            </a:r>
            <a:endParaRPr lang="en-US" altLang="ko-KR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A9EFB60-C559-4996-8AB8-0E817FB6F937}"/>
              </a:ext>
            </a:extLst>
          </p:cNvPr>
          <p:cNvSpPr txBox="1"/>
          <p:nvPr/>
        </p:nvSpPr>
        <p:spPr>
          <a:xfrm>
            <a:off x="247959" y="960824"/>
            <a:ext cx="8100390" cy="2660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400"/>
              </a:lnSpc>
            </a:pPr>
            <a:r>
              <a:rPr lang="ko-KR" altLang="en-US" sz="28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오리고기국밥과 불고기</a:t>
            </a:r>
            <a:r>
              <a:rPr lang="en-US" altLang="ko-KR" sz="28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, </a:t>
            </a:r>
            <a:r>
              <a:rPr lang="ko-KR" altLang="en-US" sz="2800" kern="100" dirty="0" err="1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오리훈제</a:t>
            </a:r>
            <a:r>
              <a:rPr lang="en-US" altLang="ko-KR" sz="28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, </a:t>
            </a:r>
            <a:r>
              <a:rPr lang="ko-KR" altLang="en-US" sz="2800" kern="100" dirty="0" err="1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내장료리</a:t>
            </a:r>
            <a:r>
              <a:rPr lang="en-US" altLang="ko-KR" sz="28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, </a:t>
            </a:r>
            <a:r>
              <a:rPr lang="ko-KR" altLang="en-US" sz="28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발쪽</a:t>
            </a:r>
            <a:r>
              <a:rPr lang="en-US" altLang="ko-KR" sz="28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, </a:t>
            </a:r>
            <a:r>
              <a:rPr lang="ko-KR" altLang="en-US" sz="2800" kern="100" dirty="0" err="1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대가리료리를</a:t>
            </a:r>
            <a:r>
              <a:rPr lang="ko-KR" altLang="en-US" sz="28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 비롯한 </a:t>
            </a:r>
            <a:r>
              <a:rPr lang="en-US" altLang="ko-KR" sz="28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100</a:t>
            </a:r>
            <a:r>
              <a:rPr lang="ko-KR" altLang="en-US" sz="28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여가지의 오리고기요리를 맛볼 수 있습니다</a:t>
            </a:r>
            <a:r>
              <a:rPr lang="en-US" altLang="ko-KR" sz="28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.</a:t>
            </a:r>
            <a:r>
              <a:rPr lang="ko-KR" altLang="en-US" sz="2800" kern="100" dirty="0" err="1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대동강기슭의</a:t>
            </a:r>
            <a:r>
              <a:rPr lang="ko-KR" altLang="en-US" sz="28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 통일거리 충성의 다리 입구에 자리잡은 식당입니다</a:t>
            </a:r>
            <a:r>
              <a:rPr lang="en-US" altLang="ko-KR" sz="28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. </a:t>
            </a:r>
            <a:r>
              <a:rPr lang="ko-KR" altLang="en-US" sz="2800" kern="100" dirty="0" err="1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평양오리고기전문식당은</a:t>
            </a:r>
            <a:r>
              <a:rPr lang="ko-KR" altLang="en-US" sz="28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 외국인과 해외동포들도 찾아 오는 </a:t>
            </a:r>
            <a:r>
              <a:rPr lang="ko-KR" altLang="en-US" sz="2800" kern="100" dirty="0" err="1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유명식당입니다</a:t>
            </a:r>
            <a:r>
              <a:rPr lang="en-US" altLang="ko-KR" sz="2800" kern="100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.</a:t>
            </a:r>
            <a:endParaRPr kumimoji="1" lang="ja-JP" altLang="en-US" sz="28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6" name="officeArt object" descr="イメージ">
            <a:extLst>
              <a:ext uri="{FF2B5EF4-FFF2-40B4-BE49-F238E27FC236}">
                <a16:creationId xmlns:a16="http://schemas.microsoft.com/office/drawing/2014/main" id="{1054843B-ADDB-4888-85DE-EF32D470435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849" y="1152939"/>
            <a:ext cx="3135489" cy="198987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BB2D578-4021-467C-A1B4-765CDD817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009" y="3715192"/>
            <a:ext cx="3745396" cy="291308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ACE07FC-0CE4-49F4-A9D1-C21157626A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850" y="3330532"/>
            <a:ext cx="2587488" cy="258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12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1E9228B1-1A89-4220-A92D-C9DA5B155168}"/>
              </a:ext>
            </a:extLst>
          </p:cNvPr>
          <p:cNvSpPr/>
          <p:nvPr/>
        </p:nvSpPr>
        <p:spPr>
          <a:xfrm>
            <a:off x="342899" y="93689"/>
            <a:ext cx="9586291" cy="773240"/>
          </a:xfrm>
          <a:prstGeom prst="roundRect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食堂：</a:t>
            </a:r>
            <a:r>
              <a:rPr lang="ko-KR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대동강수산물식당  </a:t>
            </a:r>
            <a:r>
              <a:rPr lang="ja-JP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大同江水産物食堂</a:t>
            </a:r>
            <a:endParaRPr lang="en-US" altLang="ko-KR" sz="3600" kern="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09CEDB9-68E8-4EDD-B743-C5AED3FC8155}"/>
              </a:ext>
            </a:extLst>
          </p:cNvPr>
          <p:cNvSpPr txBox="1"/>
          <p:nvPr/>
        </p:nvSpPr>
        <p:spPr>
          <a:xfrm>
            <a:off x="467139" y="1341783"/>
            <a:ext cx="101279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ja-JP" sz="3600" dirty="0">
                <a:effectLst/>
                <a:ea typeface="Batang" panose="02030600000101010101" pitchFamily="18" charset="-127"/>
                <a:cs typeface="Batang" panose="02030600000101010101" pitchFamily="18" charset="-127"/>
              </a:rPr>
              <a:t>보시면</a:t>
            </a:r>
            <a:r>
              <a:rPr lang="ko-KR" altLang="ja-JP" sz="36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ko-KR" altLang="ja-JP" sz="3600" dirty="0">
                <a:effectLst/>
                <a:ea typeface="Batang" panose="02030600000101010101" pitchFamily="18" charset="-127"/>
                <a:cs typeface="Batang" panose="02030600000101010101" pitchFamily="18" charset="-127"/>
              </a:rPr>
              <a:t>말린</a:t>
            </a:r>
            <a:r>
              <a:rPr lang="ko-KR" altLang="ja-JP" sz="36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ko-KR" altLang="ja-JP" sz="3600" dirty="0">
                <a:effectLst/>
                <a:ea typeface="Batang" panose="02030600000101010101" pitchFamily="18" charset="-127"/>
                <a:cs typeface="Batang" panose="02030600000101010101" pitchFamily="18" charset="-127"/>
              </a:rPr>
              <a:t>낙지</a:t>
            </a:r>
            <a:r>
              <a:rPr lang="en-US" altLang="ja-JP" sz="36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, </a:t>
            </a:r>
            <a:r>
              <a:rPr lang="ko-KR" altLang="ja-JP" sz="3600" dirty="0">
                <a:effectLst/>
                <a:ea typeface="Batang" panose="02030600000101010101" pitchFamily="18" charset="-127"/>
                <a:cs typeface="Batang" panose="02030600000101010101" pitchFamily="18" charset="-127"/>
              </a:rPr>
              <a:t>북한에서는</a:t>
            </a:r>
            <a:r>
              <a:rPr lang="ko-KR" altLang="ja-JP" sz="36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ko-KR" altLang="ja-JP" sz="3600" dirty="0">
                <a:effectLst/>
                <a:ea typeface="Batang" panose="02030600000101010101" pitchFamily="18" charset="-127"/>
                <a:cs typeface="Batang" panose="02030600000101010101" pitchFamily="18" charset="-127"/>
              </a:rPr>
              <a:t>오징어를</a:t>
            </a:r>
            <a:r>
              <a:rPr lang="ko-KR" altLang="ja-JP" sz="36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ko-KR" altLang="ja-JP" sz="3600" dirty="0">
                <a:effectLst/>
                <a:ea typeface="Batang" panose="02030600000101010101" pitchFamily="18" charset="-127"/>
                <a:cs typeface="Batang" panose="02030600000101010101" pitchFamily="18" charset="-127"/>
              </a:rPr>
              <a:t>낙지라고</a:t>
            </a:r>
            <a:r>
              <a:rPr lang="ko-KR" altLang="ja-JP" sz="36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ko-KR" altLang="ja-JP" sz="3600" dirty="0">
                <a:effectLst/>
                <a:ea typeface="Batang" panose="02030600000101010101" pitchFamily="18" charset="-127"/>
                <a:cs typeface="Batang" panose="02030600000101010101" pitchFamily="18" charset="-127"/>
              </a:rPr>
              <a:t>부르니까</a:t>
            </a:r>
            <a:r>
              <a:rPr lang="ko-KR" altLang="ja-JP" sz="36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ko-KR" altLang="ja-JP" sz="3600" dirty="0">
                <a:effectLst/>
                <a:ea typeface="Batang" panose="02030600000101010101" pitchFamily="18" charset="-127"/>
                <a:cs typeface="Batang" panose="02030600000101010101" pitchFamily="18" charset="-127"/>
              </a:rPr>
              <a:t>이게</a:t>
            </a:r>
            <a:r>
              <a:rPr lang="ko-KR" altLang="ja-JP" sz="36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ko-KR" altLang="ja-JP" sz="3600" dirty="0" err="1">
                <a:effectLst/>
                <a:ea typeface="Batang" panose="02030600000101010101" pitchFamily="18" charset="-127"/>
                <a:cs typeface="Batang" panose="02030600000101010101" pitchFamily="18" charset="-127"/>
              </a:rPr>
              <a:t>마른오징어입니다</a:t>
            </a:r>
            <a:r>
              <a:rPr lang="en-US" altLang="ja-JP" sz="36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. </a:t>
            </a:r>
            <a:r>
              <a:rPr lang="ko-KR" altLang="ja-JP" sz="3600" dirty="0">
                <a:effectLst/>
                <a:ea typeface="Batang" panose="02030600000101010101" pitchFamily="18" charset="-127"/>
                <a:cs typeface="Batang" panose="02030600000101010101" pitchFamily="18" charset="-127"/>
              </a:rPr>
              <a:t>또</a:t>
            </a:r>
            <a:r>
              <a:rPr lang="ko-KR" altLang="ja-JP" sz="36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ko-KR" altLang="ja-JP" sz="3600" dirty="0" err="1">
                <a:effectLst/>
                <a:ea typeface="Batang" panose="02030600000101010101" pitchFamily="18" charset="-127"/>
                <a:cs typeface="Batang" panose="02030600000101010101" pitchFamily="18" charset="-127"/>
              </a:rPr>
              <a:t>룡정어</a:t>
            </a:r>
            <a:r>
              <a:rPr lang="en-US" altLang="ja-JP" sz="36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, </a:t>
            </a:r>
            <a:r>
              <a:rPr lang="ko-KR" altLang="ja-JP" sz="3600" dirty="0">
                <a:effectLst/>
                <a:ea typeface="Batang" panose="02030600000101010101" pitchFamily="18" charset="-127"/>
                <a:cs typeface="Batang" panose="02030600000101010101" pitchFamily="18" charset="-127"/>
              </a:rPr>
              <a:t>우리말로</a:t>
            </a:r>
            <a:r>
              <a:rPr lang="ko-KR" altLang="ja-JP" sz="36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ko-KR" altLang="ja-JP" sz="3600" dirty="0">
                <a:effectLst/>
                <a:ea typeface="Batang" panose="02030600000101010101" pitchFamily="18" charset="-127"/>
                <a:cs typeface="Batang" panose="02030600000101010101" pitchFamily="18" charset="-127"/>
              </a:rPr>
              <a:t>하면</a:t>
            </a:r>
            <a:r>
              <a:rPr lang="ko-KR" altLang="ja-JP" sz="36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ko-KR" altLang="ja-JP" sz="3600" dirty="0">
                <a:effectLst/>
                <a:ea typeface="Batang" panose="02030600000101010101" pitchFamily="18" charset="-127"/>
                <a:cs typeface="Batang" panose="02030600000101010101" pitchFamily="18" charset="-127"/>
              </a:rPr>
              <a:t>잉어</a:t>
            </a:r>
            <a:r>
              <a:rPr lang="ko-KR" altLang="ja-JP" sz="36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ko-KR" altLang="ja-JP" sz="3600" dirty="0">
                <a:effectLst/>
                <a:ea typeface="Batang" panose="02030600000101010101" pitchFamily="18" charset="-127"/>
                <a:cs typeface="Batang" panose="02030600000101010101" pitchFamily="18" charset="-127"/>
              </a:rPr>
              <a:t>통조림인데</a:t>
            </a:r>
            <a:r>
              <a:rPr lang="en-US" altLang="ja-JP" sz="36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, </a:t>
            </a:r>
            <a:r>
              <a:rPr lang="ko-KR" altLang="ja-JP" sz="3600" dirty="0">
                <a:effectLst/>
                <a:ea typeface="Batang" panose="02030600000101010101" pitchFamily="18" charset="-127"/>
                <a:cs typeface="Batang" panose="02030600000101010101" pitchFamily="18" charset="-127"/>
              </a:rPr>
              <a:t>물건을</a:t>
            </a:r>
            <a:r>
              <a:rPr lang="ko-KR" altLang="ja-JP" sz="36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ko-KR" altLang="ja-JP" sz="3600" dirty="0">
                <a:effectLst/>
                <a:ea typeface="Batang" panose="02030600000101010101" pitchFamily="18" charset="-127"/>
                <a:cs typeface="Batang" panose="02030600000101010101" pitchFamily="18" charset="-127"/>
              </a:rPr>
              <a:t>다</a:t>
            </a:r>
            <a:r>
              <a:rPr lang="ko-KR" altLang="ja-JP" sz="36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ko-KR" altLang="ja-JP" sz="3600" dirty="0">
                <a:effectLst/>
                <a:ea typeface="Batang" panose="02030600000101010101" pitchFamily="18" charset="-127"/>
                <a:cs typeface="Batang" panose="02030600000101010101" pitchFamily="18" charset="-127"/>
              </a:rPr>
              <a:t>합쳐서</a:t>
            </a:r>
            <a:r>
              <a:rPr lang="en-US" altLang="ja-JP" sz="36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 3</a:t>
            </a:r>
            <a:r>
              <a:rPr lang="ko-KR" altLang="ja-JP" sz="3600" dirty="0">
                <a:effectLst/>
                <a:ea typeface="Batang" panose="02030600000101010101" pitchFamily="18" charset="-127"/>
                <a:cs typeface="Batang" panose="02030600000101010101" pitchFamily="18" charset="-127"/>
              </a:rPr>
              <a:t>천</a:t>
            </a:r>
            <a:r>
              <a:rPr lang="ko-KR" altLang="ja-JP" sz="36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ko-KR" altLang="ja-JP" sz="3600" dirty="0">
                <a:effectLst/>
                <a:ea typeface="Batang" panose="02030600000101010101" pitchFamily="18" charset="-127"/>
                <a:cs typeface="Batang" panose="02030600000101010101" pitchFamily="18" charset="-127"/>
              </a:rPr>
              <a:t>원</a:t>
            </a:r>
            <a:r>
              <a:rPr lang="ko-KR" altLang="ja-JP" sz="36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ko-KR" altLang="ja-JP" sz="3600" dirty="0">
                <a:effectLst/>
                <a:ea typeface="Batang" panose="02030600000101010101" pitchFamily="18" charset="-127"/>
                <a:cs typeface="Batang" panose="02030600000101010101" pitchFamily="18" charset="-127"/>
              </a:rPr>
              <a:t>정도가</a:t>
            </a:r>
            <a:r>
              <a:rPr lang="ko-KR" altLang="ja-JP" sz="36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ko-KR" altLang="ja-JP" sz="3600" dirty="0">
                <a:effectLst/>
                <a:ea typeface="Batang" panose="02030600000101010101" pitchFamily="18" charset="-127"/>
                <a:cs typeface="Batang" panose="02030600000101010101" pitchFamily="18" charset="-127"/>
              </a:rPr>
              <a:t>나왔습니다</a:t>
            </a:r>
            <a:r>
              <a:rPr lang="en-US" altLang="ja-JP" sz="36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. 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5626294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オンライン メディア 1" title="'대동강 수산물 식당'이 평양 시민들 맛집? / SBS / 평양 사실은">
            <a:hlinkClick r:id="" action="ppaction://media"/>
            <a:extLst>
              <a:ext uri="{FF2B5EF4-FFF2-40B4-BE49-F238E27FC236}">
                <a16:creationId xmlns:a16="http://schemas.microsoft.com/office/drawing/2014/main" id="{66374796-2271-4D6E-B0CA-22AF6D704F2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74" y="0"/>
            <a:ext cx="12138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3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0658E3E8-20E8-4B71-87CB-526D698857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0275" y="4382184"/>
            <a:ext cx="6006846" cy="1046162"/>
          </a:xfrm>
        </p:spPr>
        <p:txBody>
          <a:bodyPr>
            <a:normAutofit/>
          </a:bodyPr>
          <a:lstStyle/>
          <a:p>
            <a:r>
              <a:rPr lang="en-US" altLang="ja-JP" sz="5400" b="1" i="1" dirty="0"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rPr>
              <a:t>2022/5/24 &amp; 5/25</a:t>
            </a:r>
            <a:endParaRPr lang="ja-JP" altLang="en-US" sz="5400" b="1" i="1" dirty="0">
              <a:latin typeface="ＭＳ 明朝" panose="02020609040205080304" pitchFamily="17" charset="-128"/>
              <a:ea typeface="ＭＳ 明朝" panose="02020609040205080304" pitchFamily="17" charset="-128"/>
              <a:cs typeface="+mj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EA3003B-AB04-41FD-BF1E-96D4557C14B0}"/>
              </a:ext>
            </a:extLst>
          </p:cNvPr>
          <p:cNvSpPr txBox="1"/>
          <p:nvPr/>
        </p:nvSpPr>
        <p:spPr>
          <a:xfrm flipH="1">
            <a:off x="4002904" y="2973588"/>
            <a:ext cx="3474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solidFill>
                  <a:schemeClr val="accent5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No.23</a:t>
            </a:r>
            <a:endParaRPr lang="ja-JP" altLang="en-US" sz="6000" b="1" dirty="0">
              <a:solidFill>
                <a:schemeClr val="accent5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EE99B20D-30BC-46A0-BC99-6A48614A6873}"/>
              </a:ext>
            </a:extLst>
          </p:cNvPr>
          <p:cNvSpPr txBox="1">
            <a:spLocks/>
          </p:cNvSpPr>
          <p:nvPr/>
        </p:nvSpPr>
        <p:spPr>
          <a:xfrm>
            <a:off x="224458" y="218661"/>
            <a:ext cx="11391900" cy="20872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仮想空間を旅行しよう</a:t>
            </a:r>
            <a:endParaRPr lang="en-US" altLang="ja-JP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最終編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73A71D5-EF30-4EF9-8F7B-DBF3DD8AF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627" y="5609185"/>
            <a:ext cx="542925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77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E0BF26D-9BD3-4914-8CB5-E3E88A6910D0}"/>
              </a:ext>
            </a:extLst>
          </p:cNvPr>
          <p:cNvSpPr txBox="1"/>
          <p:nvPr/>
        </p:nvSpPr>
        <p:spPr>
          <a:xfrm>
            <a:off x="137160" y="567151"/>
            <a:ext cx="11795760" cy="6071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600"/>
              </a:lnSpc>
            </a:pPr>
            <a:r>
              <a:rPr lang="ko-KR" altLang="en-US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하늘은 푸르고 아이들도 즐겁고</a:t>
            </a:r>
            <a:r>
              <a:rPr lang="en-US" altLang="ko-KR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, </a:t>
            </a:r>
            <a:r>
              <a:rPr lang="ko-KR" altLang="en-US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오늘은 </a:t>
            </a:r>
            <a:r>
              <a:rPr lang="en-US" altLang="ko-KR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5</a:t>
            </a:r>
            <a:r>
              <a:rPr lang="ko-KR" altLang="en-US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월 </a:t>
            </a:r>
            <a:r>
              <a:rPr lang="en-US" altLang="ko-KR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5</a:t>
            </a:r>
            <a:r>
              <a:rPr lang="ko-KR" altLang="en-US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일</a:t>
            </a:r>
            <a:r>
              <a:rPr lang="en-US" altLang="ko-KR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. </a:t>
            </a:r>
            <a:r>
              <a:rPr lang="ko-KR" altLang="en-US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아이들이 제일 좋아하는 어린이날이다</a:t>
            </a:r>
            <a:r>
              <a:rPr lang="en-US" altLang="ko-KR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. </a:t>
            </a:r>
            <a:r>
              <a:rPr lang="ko-KR" altLang="en-US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옛날 한국에서는 어린이들이 지금처럼 원하는 것을 마음대로 누릴 수 없었다고 들었다</a:t>
            </a:r>
            <a:r>
              <a:rPr lang="en-US" altLang="ko-KR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. </a:t>
            </a:r>
            <a:r>
              <a:rPr lang="ko-KR" altLang="en-US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모든 가정의 일들은 어른들 중심이었다고 한다</a:t>
            </a:r>
            <a:r>
              <a:rPr lang="en-US" altLang="ko-KR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. </a:t>
            </a:r>
            <a:r>
              <a:rPr lang="ko-KR" altLang="en-US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그러다 방정환 선생님 덕분에 어린이들을 위한 날이 만들어졌고 어린이는 대접을 받게 되었다</a:t>
            </a:r>
            <a:r>
              <a:rPr lang="en-US" altLang="ko-KR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. </a:t>
            </a:r>
            <a:r>
              <a:rPr lang="ko-KR" altLang="en-US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한국에서는 부모들이 아이들과 함께 즐거운 시간을 보낼 수 있도록 어린이날이 공휴일이다</a:t>
            </a:r>
            <a:r>
              <a:rPr lang="en-US" altLang="ko-KR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. </a:t>
            </a:r>
            <a:r>
              <a:rPr lang="ko-KR" altLang="en-US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이날 부모들은 아이들에게 선물을 주거나 아이들과 함께 놀이 공원 등을 찾아 즐거운 시간을 보낸다</a:t>
            </a:r>
            <a:r>
              <a:rPr lang="en-US" altLang="ko-KR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. </a:t>
            </a:r>
            <a:r>
              <a:rPr lang="ko-KR" altLang="en-US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초등학교에서는 체육 대회 등 행사를 준비하고 청와대에서도 아이들을 초청하여 아이들이 맘껏 즐길 수 있게 한다</a:t>
            </a:r>
            <a:r>
              <a:rPr lang="en-US" altLang="ko-KR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. </a:t>
            </a:r>
            <a:r>
              <a:rPr lang="ko-KR" altLang="en-US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이날 어린이들은 주인공이 되어 신나게 즐긴다</a:t>
            </a:r>
            <a:r>
              <a:rPr lang="en-US" altLang="ko-KR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. </a:t>
            </a:r>
            <a:r>
              <a:rPr lang="ko-KR" altLang="en-US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그런데 아빠</a:t>
            </a:r>
            <a:r>
              <a:rPr lang="en-US" altLang="ko-KR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, </a:t>
            </a:r>
            <a:r>
              <a:rPr lang="ko-KR" altLang="en-US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엄마들은 힘이 드는 모양이다</a:t>
            </a:r>
            <a:r>
              <a:rPr lang="en-US" altLang="ko-KR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. </a:t>
            </a:r>
            <a:r>
              <a:rPr lang="ko-KR" altLang="en-US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막히는 교통</a:t>
            </a:r>
            <a:r>
              <a:rPr lang="en-US" altLang="ko-KR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, </a:t>
            </a:r>
            <a:r>
              <a:rPr lang="ko-KR" altLang="en-US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사람들로 가득한 놀이 공원</a:t>
            </a:r>
            <a:r>
              <a:rPr lang="en-US" altLang="ko-KR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……. </a:t>
            </a:r>
            <a:r>
              <a:rPr lang="ko-KR" altLang="en-US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하지만 평소 바빠서 아이들과 많은 시간을 보내지 못했던 아빠</a:t>
            </a:r>
            <a:r>
              <a:rPr lang="en-US" altLang="ko-KR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, </a:t>
            </a:r>
            <a:r>
              <a:rPr lang="ko-KR" altLang="en-US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엄마들은 힘은 좀 들지만 아이들과 신 나게 하루를 보내니 즐거운 것 같다</a:t>
            </a:r>
            <a:r>
              <a:rPr lang="en-US" altLang="ko-KR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. </a:t>
            </a:r>
            <a:endParaRPr kumimoji="1" lang="ja-JP" altLang="en-US" sz="2800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C2BF54B0-5531-4BFE-A1A1-70E99EEF328B}"/>
              </a:ext>
            </a:extLst>
          </p:cNvPr>
          <p:cNvSpPr/>
          <p:nvPr/>
        </p:nvSpPr>
        <p:spPr>
          <a:xfrm>
            <a:off x="137160" y="59680"/>
            <a:ext cx="3509010" cy="567151"/>
          </a:xfrm>
          <a:prstGeom prst="roundRect">
            <a:avLst/>
          </a:prstGeom>
          <a:solidFill>
            <a:srgbClr val="FEDAFA"/>
          </a:solidFill>
          <a:ln w="28575">
            <a:solidFill>
              <a:srgbClr val="FE38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51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오늘은 어린이날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아이들 세상</a:t>
            </a:r>
            <a:endParaRPr kumimoji="1" lang="ja-JP" alt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3402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21BE35A4-BD5E-44FA-B80A-7EE7A8231BD1}"/>
              </a:ext>
            </a:extLst>
          </p:cNvPr>
          <p:cNvSpPr/>
          <p:nvPr/>
        </p:nvSpPr>
        <p:spPr>
          <a:xfrm>
            <a:off x="49531" y="173370"/>
            <a:ext cx="3265169" cy="773240"/>
          </a:xfrm>
          <a:prstGeom prst="roundRect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 anchorCtr="0"/>
          <a:lstStyle/>
          <a:p>
            <a:pPr algn="ctr">
              <a:defRPr/>
            </a:pPr>
            <a:r>
              <a:rPr kumimoji="1" lang="ja-JP" altLang="en-US" sz="3600" b="1" i="0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貨幣価値</a:t>
            </a:r>
            <a:endParaRPr kumimoji="1" lang="en-US" altLang="ko-KR" sz="3600" b="1" i="0" strike="noStrike" kern="12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D369A88-031D-4934-AE37-2225B0FC5616}"/>
              </a:ext>
            </a:extLst>
          </p:cNvPr>
          <p:cNvSpPr txBox="1"/>
          <p:nvPr/>
        </p:nvSpPr>
        <p:spPr>
          <a:xfrm>
            <a:off x="708660" y="1337310"/>
            <a:ext cx="10252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3200" b="0" kern="10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《</a:t>
            </a:r>
            <a:r>
              <a:rPr lang="en-US" altLang="ja-JP" sz="3200" b="0" kern="10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1,000.00 </a:t>
            </a:r>
            <a:r>
              <a:rPr lang="ja-JP" altLang="ja-JP" sz="3200" b="0" kern="10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北朝鮮ウォン</a:t>
            </a:r>
            <a:r>
              <a:rPr lang="en-US" altLang="ja-JP" sz="3200" b="0" kern="10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= 127.73873 </a:t>
            </a:r>
            <a:r>
              <a:rPr lang="ja-JP" altLang="ja-JP" sz="3200" b="0" kern="10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日本円》</a:t>
            </a:r>
            <a:endParaRPr lang="ja-JP" altLang="ja-JP" sz="32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323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21BE35A4-BD5E-44FA-B80A-7EE7A8231BD1}"/>
              </a:ext>
            </a:extLst>
          </p:cNvPr>
          <p:cNvSpPr/>
          <p:nvPr/>
        </p:nvSpPr>
        <p:spPr>
          <a:xfrm>
            <a:off x="49531" y="173370"/>
            <a:ext cx="3265169" cy="773240"/>
          </a:xfrm>
          <a:prstGeom prst="roundRect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 anchorCtr="0"/>
          <a:lstStyle/>
          <a:p>
            <a:pPr algn="ctr">
              <a:defRPr/>
            </a:pPr>
            <a:r>
              <a:rPr kumimoji="1" lang="ja-JP" altLang="en-US" sz="3600" b="1" i="0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貨幣価値</a:t>
            </a:r>
            <a:endParaRPr kumimoji="1" lang="en-US" altLang="ko-KR" sz="3600" b="1" i="0" strike="noStrike" kern="12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テキスト ボックス 2">
            <a:hlinkClick r:id="rId3"/>
            <a:extLst>
              <a:ext uri="{FF2B5EF4-FFF2-40B4-BE49-F238E27FC236}">
                <a16:creationId xmlns:a16="http://schemas.microsoft.com/office/drawing/2014/main" id="{A2D014C7-9CFB-49C1-8208-743765E8A555}"/>
              </a:ext>
            </a:extLst>
          </p:cNvPr>
          <p:cNvSpPr txBox="1"/>
          <p:nvPr/>
        </p:nvSpPr>
        <p:spPr>
          <a:xfrm>
            <a:off x="4602135" y="461829"/>
            <a:ext cx="728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hlinkClick r:id="rId3"/>
              </a:rPr>
              <a:t>https://www.sisaweekly.com/news/articleView.html?idxno=32115 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9AA4ACB-3587-4BA2-84ED-A901967B90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6" y="1009737"/>
            <a:ext cx="4102126" cy="2397465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4E6FDE1-17C3-4A72-9BAF-CFA5EFF4D0BD}"/>
              </a:ext>
            </a:extLst>
          </p:cNvPr>
          <p:cNvSpPr/>
          <p:nvPr/>
        </p:nvSpPr>
        <p:spPr>
          <a:xfrm>
            <a:off x="407504" y="2939245"/>
            <a:ext cx="3843708" cy="7137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rgbClr val="0070C0"/>
                </a:solidFill>
                <a:effectLst/>
                <a:latin typeface="+mn-ea"/>
                <a:cs typeface="Batang" panose="02030600000101010101" pitchFamily="18" charset="-127"/>
              </a:rPr>
              <a:t>수입산 카레</a:t>
            </a:r>
            <a:r>
              <a:rPr lang="ja-JP" altLang="en-US" sz="2000" dirty="0">
                <a:solidFill>
                  <a:srgbClr val="0070C0"/>
                </a:solidFill>
                <a:effectLst/>
                <a:latin typeface="+mn-ea"/>
                <a:cs typeface="Batang" panose="02030600000101010101" pitchFamily="18" charset="-127"/>
              </a:rPr>
              <a:t>：</a:t>
            </a:r>
            <a:r>
              <a:rPr lang="ko-KR" altLang="en-US" sz="2000" dirty="0">
                <a:solidFill>
                  <a:srgbClr val="0070C0"/>
                </a:solidFill>
                <a:effectLst/>
                <a:latin typeface="+mn-ea"/>
                <a:cs typeface="Batang" panose="02030600000101010101" pitchFamily="18" charset="-127"/>
              </a:rPr>
              <a:t> </a:t>
            </a:r>
            <a:r>
              <a:rPr lang="en-US" altLang="ko-KR" sz="2000" dirty="0">
                <a:solidFill>
                  <a:srgbClr val="0070C0"/>
                </a:solidFill>
                <a:effectLst/>
                <a:latin typeface="+mn-ea"/>
                <a:cs typeface="Batang" panose="02030600000101010101" pitchFamily="18" charset="-127"/>
              </a:rPr>
              <a:t>11</a:t>
            </a:r>
            <a:r>
              <a:rPr lang="ko-KR" altLang="en-US" sz="2000" dirty="0">
                <a:solidFill>
                  <a:srgbClr val="0070C0"/>
                </a:solidFill>
                <a:effectLst/>
                <a:latin typeface="+mn-ea"/>
                <a:cs typeface="Batang" panose="02030600000101010101" pitchFamily="18" charset="-127"/>
              </a:rPr>
              <a:t>만</a:t>
            </a:r>
            <a:r>
              <a:rPr lang="en-US" altLang="ko-KR" sz="2000" dirty="0">
                <a:solidFill>
                  <a:srgbClr val="0070C0"/>
                </a:solidFill>
                <a:effectLst/>
                <a:latin typeface="+mn-ea"/>
                <a:cs typeface="Batang" panose="02030600000101010101" pitchFamily="18" charset="-127"/>
              </a:rPr>
              <a:t>6000</a:t>
            </a:r>
            <a:r>
              <a:rPr lang="ko-KR" altLang="en-US" sz="2000" dirty="0">
                <a:solidFill>
                  <a:srgbClr val="0070C0"/>
                </a:solidFill>
                <a:effectLst/>
                <a:latin typeface="+mn-ea"/>
                <a:cs typeface="Batang" panose="02030600000101010101" pitchFamily="18" charset="-127"/>
              </a:rPr>
              <a:t>원</a:t>
            </a:r>
            <a:r>
              <a:rPr lang="en-US" altLang="ko-KR" sz="2000" dirty="0">
                <a:solidFill>
                  <a:srgbClr val="0070C0"/>
                </a:solidFill>
                <a:effectLst/>
                <a:latin typeface="+mn-ea"/>
                <a:cs typeface="Batang" panose="02030600000101010101" pitchFamily="18" charset="-127"/>
              </a:rPr>
              <a:t>(15,123.28</a:t>
            </a:r>
            <a:r>
              <a:rPr lang="ja-JP" altLang="en-US" sz="2000" dirty="0">
                <a:solidFill>
                  <a:srgbClr val="0070C0"/>
                </a:solidFill>
                <a:effectLst/>
                <a:latin typeface="+mn-ea"/>
                <a:cs typeface="Batang" panose="02030600000101010101" pitchFamily="18" charset="-127"/>
              </a:rPr>
              <a:t>円</a:t>
            </a:r>
            <a:r>
              <a:rPr lang="en-US" altLang="ko-KR" sz="2000" dirty="0">
                <a:solidFill>
                  <a:srgbClr val="0070C0"/>
                </a:solidFill>
                <a:effectLst/>
                <a:latin typeface="+mn-ea"/>
                <a:cs typeface="Batang" panose="02030600000101010101" pitchFamily="18" charset="-127"/>
              </a:rPr>
              <a:t>)</a:t>
            </a:r>
            <a:endParaRPr lang="ko-KR" altLang="en-US" sz="2000" dirty="0">
              <a:solidFill>
                <a:srgbClr val="0070C0"/>
              </a:solidFill>
              <a:effectLst/>
              <a:latin typeface="+mn-ea"/>
              <a:cs typeface="Batang" panose="02030600000101010101" pitchFamily="18" charset="-127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65209A76-A211-47E9-B60A-081A75C603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623" y="1009737"/>
            <a:ext cx="3398630" cy="248100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22CE2DE-5320-4596-A911-4E1B50F19D65}"/>
              </a:ext>
            </a:extLst>
          </p:cNvPr>
          <p:cNvSpPr/>
          <p:nvPr/>
        </p:nvSpPr>
        <p:spPr>
          <a:xfrm>
            <a:off x="4594730" y="2949184"/>
            <a:ext cx="3580364" cy="5633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rgbClr val="0070C0"/>
                </a:solidFill>
                <a:effectLst/>
                <a:latin typeface="+mn-ea"/>
                <a:cs typeface="Batang" panose="02030600000101010101" pitchFamily="18" charset="-127"/>
              </a:rPr>
              <a:t>‘</a:t>
            </a:r>
            <a:r>
              <a:rPr lang="ko-KR" altLang="en-US" sz="2000" dirty="0">
                <a:solidFill>
                  <a:srgbClr val="0070C0"/>
                </a:solidFill>
                <a:effectLst/>
                <a:latin typeface="+mn-ea"/>
                <a:cs typeface="Batang" panose="02030600000101010101" pitchFamily="18" charset="-127"/>
              </a:rPr>
              <a:t>찰떡</a:t>
            </a:r>
            <a:r>
              <a:rPr lang="en-US" altLang="ko-KR" sz="2000" dirty="0">
                <a:solidFill>
                  <a:srgbClr val="0070C0"/>
                </a:solidFill>
                <a:effectLst/>
                <a:latin typeface="+mn-ea"/>
                <a:cs typeface="Batang" panose="02030600000101010101" pitchFamily="18" charset="-127"/>
              </a:rPr>
              <a:t>’</a:t>
            </a:r>
            <a:r>
              <a:rPr lang="ko-KR" altLang="en-US" sz="2000" dirty="0">
                <a:solidFill>
                  <a:srgbClr val="0070C0"/>
                </a:solidFill>
                <a:effectLst/>
                <a:latin typeface="+mn-ea"/>
                <a:cs typeface="Batang" panose="02030600000101010101" pitchFamily="18" charset="-127"/>
              </a:rPr>
              <a:t>  </a:t>
            </a:r>
            <a:r>
              <a:rPr lang="en-US" altLang="ko-KR" sz="2000" dirty="0">
                <a:solidFill>
                  <a:srgbClr val="0070C0"/>
                </a:solidFill>
                <a:effectLst/>
                <a:latin typeface="+mn-ea"/>
                <a:cs typeface="Batang" panose="02030600000101010101" pitchFamily="18" charset="-127"/>
              </a:rPr>
              <a:t>6400</a:t>
            </a:r>
            <a:r>
              <a:rPr lang="ko-KR" altLang="en-US" sz="2000" dirty="0">
                <a:solidFill>
                  <a:srgbClr val="0070C0"/>
                </a:solidFill>
                <a:effectLst/>
                <a:latin typeface="+mn-ea"/>
                <a:cs typeface="Batang" panose="02030600000101010101" pitchFamily="18" charset="-127"/>
              </a:rPr>
              <a:t> 원</a:t>
            </a:r>
            <a:r>
              <a:rPr lang="en-US" altLang="ko-KR" sz="2000" dirty="0">
                <a:solidFill>
                  <a:srgbClr val="0070C0"/>
                </a:solidFill>
                <a:effectLst/>
                <a:latin typeface="+mn-ea"/>
                <a:cs typeface="Batang" panose="02030600000101010101" pitchFamily="18" charset="-127"/>
              </a:rPr>
              <a:t>(</a:t>
            </a:r>
            <a:r>
              <a:rPr lang="en-US" altLang="ja-JP" sz="2000" dirty="0">
                <a:solidFill>
                  <a:srgbClr val="0070C0"/>
                </a:solidFill>
                <a:effectLst/>
                <a:latin typeface="+mn-ea"/>
                <a:cs typeface="Batang" panose="02030600000101010101" pitchFamily="18" charset="-127"/>
              </a:rPr>
              <a:t>834.38</a:t>
            </a:r>
            <a:r>
              <a:rPr lang="ja-JP" altLang="en-US" sz="2000" dirty="0">
                <a:solidFill>
                  <a:srgbClr val="0070C0"/>
                </a:solidFill>
                <a:effectLst/>
                <a:latin typeface="+mn-ea"/>
                <a:cs typeface="Batang" panose="02030600000101010101" pitchFamily="18" charset="-127"/>
              </a:rPr>
              <a:t>円</a:t>
            </a:r>
            <a:r>
              <a:rPr lang="en-US" altLang="ja-JP" sz="2000" dirty="0">
                <a:solidFill>
                  <a:srgbClr val="0070C0"/>
                </a:solidFill>
                <a:effectLst/>
                <a:latin typeface="+mn-ea"/>
                <a:cs typeface="Batang" panose="02030600000101010101" pitchFamily="18" charset="-127"/>
              </a:rPr>
              <a:t>)</a:t>
            </a:r>
            <a:endParaRPr lang="ko-KR" altLang="en-US" sz="2000" dirty="0">
              <a:solidFill>
                <a:srgbClr val="0070C0"/>
              </a:solidFill>
              <a:effectLst/>
              <a:latin typeface="+mn-ea"/>
              <a:cs typeface="Batang" panose="02030600000101010101" pitchFamily="18" charset="-127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093FE71D-5B55-44D1-9BFB-D5A3D54FD3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094" y="1009737"/>
            <a:ext cx="3925957" cy="2502798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35540DF-0F39-451E-951D-4C4754A2E31C}"/>
              </a:ext>
            </a:extLst>
          </p:cNvPr>
          <p:cNvSpPr/>
          <p:nvPr/>
        </p:nvSpPr>
        <p:spPr>
          <a:xfrm>
            <a:off x="8383037" y="831161"/>
            <a:ext cx="3456000" cy="5633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rgbClr val="0070C0"/>
                </a:solidFill>
                <a:effectLst/>
                <a:latin typeface="+mn-ea"/>
                <a:cs typeface="Batang" panose="02030600000101010101" pitchFamily="18" charset="-127"/>
              </a:rPr>
              <a:t>김밥 한 줄 </a:t>
            </a:r>
            <a:r>
              <a:rPr lang="en-US" altLang="ko-KR" sz="2000" dirty="0">
                <a:solidFill>
                  <a:srgbClr val="0070C0"/>
                </a:solidFill>
                <a:effectLst/>
                <a:latin typeface="+mn-ea"/>
                <a:cs typeface="Batang" panose="02030600000101010101" pitchFamily="18" charset="-127"/>
              </a:rPr>
              <a:t>2500</a:t>
            </a:r>
            <a:r>
              <a:rPr lang="ko-KR" altLang="en-US" sz="2000" dirty="0">
                <a:solidFill>
                  <a:srgbClr val="0070C0"/>
                </a:solidFill>
                <a:effectLst/>
                <a:latin typeface="+mn-ea"/>
                <a:cs typeface="Batang" panose="02030600000101010101" pitchFamily="18" charset="-127"/>
              </a:rPr>
              <a:t>원</a:t>
            </a:r>
            <a:r>
              <a:rPr lang="en-US" altLang="ko-KR" sz="2000" dirty="0">
                <a:solidFill>
                  <a:srgbClr val="0070C0"/>
                </a:solidFill>
                <a:effectLst/>
                <a:latin typeface="+mn-ea"/>
                <a:cs typeface="Batang" panose="02030600000101010101" pitchFamily="18" charset="-127"/>
              </a:rPr>
              <a:t>(325.91</a:t>
            </a:r>
            <a:r>
              <a:rPr lang="ja-JP" altLang="en-US" sz="2000" dirty="0">
                <a:solidFill>
                  <a:srgbClr val="0070C0"/>
                </a:solidFill>
                <a:effectLst/>
                <a:latin typeface="+mn-ea"/>
                <a:cs typeface="Batang" panose="02030600000101010101" pitchFamily="18" charset="-127"/>
              </a:rPr>
              <a:t>円</a:t>
            </a:r>
            <a:r>
              <a:rPr lang="en-US" altLang="ko-KR" sz="2000" dirty="0">
                <a:solidFill>
                  <a:srgbClr val="0070C0"/>
                </a:solidFill>
                <a:effectLst/>
                <a:latin typeface="+mn-ea"/>
                <a:cs typeface="Batang" panose="02030600000101010101" pitchFamily="18" charset="-127"/>
              </a:rPr>
              <a:t>)</a:t>
            </a:r>
            <a:endParaRPr lang="ko-KR" altLang="en-US" sz="2000" dirty="0">
              <a:solidFill>
                <a:srgbClr val="0070C0"/>
              </a:solidFill>
              <a:effectLst/>
              <a:latin typeface="+mn-ea"/>
              <a:cs typeface="Batang" panose="02030600000101010101" pitchFamily="18" charset="-127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4E0E70A9-745F-4396-8806-F3CF3D0621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4" y="3712909"/>
            <a:ext cx="4163965" cy="1824659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DE9C453-6E24-40A1-90F1-2920D898049A}"/>
              </a:ext>
            </a:extLst>
          </p:cNvPr>
          <p:cNvSpPr/>
          <p:nvPr/>
        </p:nvSpPr>
        <p:spPr>
          <a:xfrm>
            <a:off x="149086" y="5808820"/>
            <a:ext cx="3935897" cy="5633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rgbClr val="0070C0"/>
                </a:solidFill>
                <a:effectLst/>
                <a:latin typeface="+mn-ea"/>
                <a:cs typeface="Batang" panose="02030600000101010101" pitchFamily="18" charset="-127"/>
              </a:rPr>
              <a:t>기장 한 봉 </a:t>
            </a:r>
            <a:r>
              <a:rPr lang="en-US" altLang="ko-KR" sz="2000" dirty="0">
                <a:solidFill>
                  <a:srgbClr val="0070C0"/>
                </a:solidFill>
                <a:effectLst/>
                <a:latin typeface="+mn-ea"/>
                <a:cs typeface="Batang" panose="02030600000101010101" pitchFamily="18" charset="-127"/>
              </a:rPr>
              <a:t>7500</a:t>
            </a:r>
            <a:r>
              <a:rPr lang="ko-KR" altLang="en-US" sz="2000" dirty="0">
                <a:solidFill>
                  <a:srgbClr val="0070C0"/>
                </a:solidFill>
                <a:effectLst/>
                <a:latin typeface="+mn-ea"/>
                <a:cs typeface="Batang" panose="02030600000101010101" pitchFamily="18" charset="-127"/>
              </a:rPr>
              <a:t>원</a:t>
            </a:r>
            <a:r>
              <a:rPr lang="en-US" altLang="ko-KR" sz="2000" dirty="0">
                <a:solidFill>
                  <a:srgbClr val="0070C0"/>
                </a:solidFill>
                <a:latin typeface="+mn-ea"/>
                <a:cs typeface="Batang" panose="02030600000101010101" pitchFamily="18" charset="-127"/>
              </a:rPr>
              <a:t>(</a:t>
            </a:r>
            <a:r>
              <a:rPr lang="en-US" altLang="ko-KR" sz="2000" dirty="0">
                <a:solidFill>
                  <a:srgbClr val="0070C0"/>
                </a:solidFill>
                <a:effectLst/>
                <a:latin typeface="+mn-ea"/>
                <a:cs typeface="Batang" panose="02030600000101010101" pitchFamily="18" charset="-127"/>
              </a:rPr>
              <a:t>977.79</a:t>
            </a:r>
            <a:r>
              <a:rPr lang="ja-JP" altLang="en-US" sz="2000" dirty="0">
                <a:solidFill>
                  <a:srgbClr val="0070C0"/>
                </a:solidFill>
                <a:effectLst/>
                <a:latin typeface="+mn-ea"/>
                <a:cs typeface="Batang" panose="02030600000101010101" pitchFamily="18" charset="-127"/>
              </a:rPr>
              <a:t>円</a:t>
            </a:r>
            <a:r>
              <a:rPr lang="en-US" altLang="ja-JP" sz="2000" dirty="0">
                <a:solidFill>
                  <a:srgbClr val="0070C0"/>
                </a:solidFill>
                <a:effectLst/>
                <a:latin typeface="+mn-ea"/>
                <a:cs typeface="Batang" panose="02030600000101010101" pitchFamily="18" charset="-127"/>
              </a:rPr>
              <a:t>)</a:t>
            </a:r>
            <a:endParaRPr lang="ko-KR" altLang="en-US" sz="2000" dirty="0">
              <a:solidFill>
                <a:srgbClr val="0070C0"/>
              </a:solidFill>
              <a:effectLst/>
              <a:latin typeface="+mn-ea"/>
              <a:cs typeface="Batang" panose="02030600000101010101" pitchFamily="18" charset="-127"/>
            </a:endParaRPr>
          </a:p>
        </p:txBody>
      </p:sp>
      <p:graphicFrame>
        <p:nvGraphicFramePr>
          <p:cNvPr id="18" name="オブジェクト 17">
            <a:extLst>
              <a:ext uri="{FF2B5EF4-FFF2-40B4-BE49-F238E27FC236}">
                <a16:creationId xmlns:a16="http://schemas.microsoft.com/office/drawing/2014/main" id="{5597F785-3693-43F3-AB65-7C115C5F09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622628"/>
              </p:ext>
            </p:extLst>
          </p:nvPr>
        </p:nvGraphicFramePr>
        <p:xfrm>
          <a:off x="4542368" y="3712909"/>
          <a:ext cx="3505805" cy="2135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ビットマップ イメージ" r:id="rId8" imgW="5587920" imgH="3403440" progId="Paint.Picture">
                  <p:embed/>
                </p:oleObj>
              </mc:Choice>
              <mc:Fallback>
                <p:oleObj name="ビットマップ イメージ" r:id="rId8" imgW="5587920" imgH="34034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42368" y="3712909"/>
                        <a:ext cx="3505805" cy="21353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024EAC47-6E71-43A6-A5AB-2B1718C57D74}"/>
              </a:ext>
            </a:extLst>
          </p:cNvPr>
          <p:cNvSpPr/>
          <p:nvPr/>
        </p:nvSpPr>
        <p:spPr>
          <a:xfrm>
            <a:off x="4522623" y="5733714"/>
            <a:ext cx="3652471" cy="7939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rgbClr val="0070C0"/>
                </a:solidFill>
                <a:effectLst/>
                <a:latin typeface="+mn-ea"/>
                <a:cs typeface="Batang" panose="02030600000101010101" pitchFamily="18" charset="-127"/>
              </a:rPr>
              <a:t>'</a:t>
            </a:r>
            <a:r>
              <a:rPr lang="ko-KR" altLang="en-US" sz="2000" dirty="0" err="1">
                <a:solidFill>
                  <a:srgbClr val="0070C0"/>
                </a:solidFill>
                <a:effectLst/>
                <a:latin typeface="+mn-ea"/>
                <a:cs typeface="Batang" panose="02030600000101010101" pitchFamily="18" charset="-127"/>
              </a:rPr>
              <a:t>운남커피</a:t>
            </a:r>
            <a:r>
              <a:rPr lang="en-US" altLang="ko-KR" sz="2000" dirty="0">
                <a:solidFill>
                  <a:srgbClr val="0070C0"/>
                </a:solidFill>
                <a:effectLst/>
                <a:latin typeface="+mn-ea"/>
                <a:cs typeface="Batang" panose="02030600000101010101" pitchFamily="18" charset="-127"/>
              </a:rPr>
              <a:t>' </a:t>
            </a:r>
            <a:r>
              <a:rPr lang="ko-KR" altLang="en-US" sz="2000" dirty="0">
                <a:solidFill>
                  <a:srgbClr val="0070C0"/>
                </a:solidFill>
                <a:effectLst/>
                <a:latin typeface="+mn-ea"/>
                <a:cs typeface="Batang" panose="02030600000101010101" pitchFamily="18" charset="-127"/>
              </a:rPr>
              <a:t>한 상자 </a:t>
            </a:r>
            <a:r>
              <a:rPr lang="en-US" altLang="ko-KR" sz="2000" dirty="0">
                <a:solidFill>
                  <a:srgbClr val="0070C0"/>
                </a:solidFill>
                <a:effectLst/>
                <a:latin typeface="+mn-ea"/>
                <a:cs typeface="Batang" panose="02030600000101010101" pitchFamily="18" charset="-127"/>
              </a:rPr>
              <a:t>6</a:t>
            </a:r>
            <a:r>
              <a:rPr lang="ko-KR" altLang="en-US" sz="2000" dirty="0">
                <a:solidFill>
                  <a:srgbClr val="0070C0"/>
                </a:solidFill>
                <a:effectLst/>
                <a:latin typeface="+mn-ea"/>
                <a:cs typeface="Batang" panose="02030600000101010101" pitchFamily="18" charset="-127"/>
              </a:rPr>
              <a:t>만</a:t>
            </a:r>
            <a:r>
              <a:rPr lang="en-US" altLang="ko-KR" sz="2000" dirty="0">
                <a:solidFill>
                  <a:srgbClr val="0070C0"/>
                </a:solidFill>
                <a:effectLst/>
                <a:latin typeface="+mn-ea"/>
                <a:cs typeface="Batang" panose="02030600000101010101" pitchFamily="18" charset="-127"/>
              </a:rPr>
              <a:t>6000</a:t>
            </a:r>
            <a:r>
              <a:rPr lang="ko-KR" altLang="en-US" sz="2000" dirty="0">
                <a:solidFill>
                  <a:srgbClr val="0070C0"/>
                </a:solidFill>
                <a:effectLst/>
                <a:latin typeface="+mn-ea"/>
                <a:cs typeface="Batang" panose="02030600000101010101" pitchFamily="18" charset="-127"/>
              </a:rPr>
              <a:t>원</a:t>
            </a:r>
            <a:endParaRPr lang="en-US" altLang="ko-KR" sz="2000" dirty="0">
              <a:solidFill>
                <a:srgbClr val="0070C0"/>
              </a:solidFill>
              <a:effectLst/>
              <a:latin typeface="+mn-ea"/>
              <a:cs typeface="Batang" panose="02030600000101010101" pitchFamily="18" charset="-127"/>
            </a:endParaRPr>
          </a:p>
          <a:p>
            <a:pPr algn="ctr"/>
            <a:r>
              <a:rPr lang="en-US" altLang="ko-KR" sz="2000" dirty="0">
                <a:solidFill>
                  <a:srgbClr val="0070C0"/>
                </a:solidFill>
                <a:latin typeface="+mn-ea"/>
                <a:cs typeface="Batang" panose="02030600000101010101" pitchFamily="18" charset="-127"/>
              </a:rPr>
              <a:t>(8,604.42</a:t>
            </a:r>
            <a:r>
              <a:rPr lang="ja-JP" altLang="en-US" sz="2000" dirty="0">
                <a:solidFill>
                  <a:srgbClr val="0070C0"/>
                </a:solidFill>
                <a:latin typeface="+mn-ea"/>
                <a:cs typeface="Batang" panose="02030600000101010101" pitchFamily="18" charset="-127"/>
              </a:rPr>
              <a:t>円</a:t>
            </a:r>
            <a:r>
              <a:rPr lang="en-US" altLang="ja-JP" sz="2000" dirty="0">
                <a:solidFill>
                  <a:srgbClr val="0070C0"/>
                </a:solidFill>
                <a:latin typeface="+mn-ea"/>
                <a:cs typeface="Batang" panose="02030600000101010101" pitchFamily="18" charset="-127"/>
              </a:rPr>
              <a:t>)</a:t>
            </a:r>
            <a:endParaRPr lang="ko-KR" altLang="en-US" sz="2000" dirty="0">
              <a:solidFill>
                <a:srgbClr val="0070C0"/>
              </a:solidFill>
              <a:effectLst/>
              <a:latin typeface="+mn-ea"/>
              <a:cs typeface="Batang" panose="02030600000101010101" pitchFamily="18" charset="-127"/>
            </a:endParaRPr>
          </a:p>
        </p:txBody>
      </p:sp>
      <p:graphicFrame>
        <p:nvGraphicFramePr>
          <p:cNvPr id="20" name="オブジェクト 19">
            <a:extLst>
              <a:ext uri="{FF2B5EF4-FFF2-40B4-BE49-F238E27FC236}">
                <a16:creationId xmlns:a16="http://schemas.microsoft.com/office/drawing/2014/main" id="{31A47B1A-A834-4239-A282-99B2E5D624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165952"/>
              </p:ext>
            </p:extLst>
          </p:nvPr>
        </p:nvGraphicFramePr>
        <p:xfrm>
          <a:off x="8244667" y="3727239"/>
          <a:ext cx="3758145" cy="2275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ビットマップ イメージ" r:id="rId10" imgW="5200560" imgH="3149640" progId="Paint.Picture">
                  <p:embed/>
                </p:oleObj>
              </mc:Choice>
              <mc:Fallback>
                <p:oleObj name="ビットマップ イメージ" r:id="rId10" imgW="5200560" imgH="31496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244667" y="3727239"/>
                        <a:ext cx="3758145" cy="2275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FEE49884-BD11-4ABA-9D77-6E03EAC0A2F6}"/>
              </a:ext>
            </a:extLst>
          </p:cNvPr>
          <p:cNvSpPr/>
          <p:nvPr/>
        </p:nvSpPr>
        <p:spPr>
          <a:xfrm>
            <a:off x="8284802" y="5537568"/>
            <a:ext cx="3652471" cy="7939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rgbClr val="0070C0"/>
                </a:solidFill>
                <a:effectLst/>
                <a:latin typeface="+mn-ea"/>
                <a:cs typeface="Batang" panose="02030600000101010101" pitchFamily="18" charset="-127"/>
              </a:rPr>
              <a:t>여성 블라우스 </a:t>
            </a:r>
            <a:r>
              <a:rPr lang="en-US" altLang="ko-KR" sz="2000" dirty="0">
                <a:solidFill>
                  <a:srgbClr val="0070C0"/>
                </a:solidFill>
                <a:effectLst/>
                <a:latin typeface="+mn-ea"/>
                <a:cs typeface="Batang" panose="02030600000101010101" pitchFamily="18" charset="-127"/>
              </a:rPr>
              <a:t>8400</a:t>
            </a:r>
            <a:r>
              <a:rPr lang="ko-KR" altLang="en-US" sz="2000" dirty="0" err="1">
                <a:solidFill>
                  <a:srgbClr val="0070C0"/>
                </a:solidFill>
                <a:effectLst/>
                <a:latin typeface="+mn-ea"/>
                <a:cs typeface="Batang" panose="02030600000101010101" pitchFamily="18" charset="-127"/>
              </a:rPr>
              <a:t>원짜리가</a:t>
            </a:r>
            <a:r>
              <a:rPr lang="ko-KR" altLang="en-US" sz="2000" dirty="0">
                <a:solidFill>
                  <a:srgbClr val="0070C0"/>
                </a:solidFill>
                <a:effectLst/>
                <a:latin typeface="+mn-ea"/>
                <a:cs typeface="Batang" panose="02030600000101010101" pitchFamily="18" charset="-127"/>
              </a:rPr>
              <a:t> </a:t>
            </a:r>
            <a:r>
              <a:rPr lang="en-US" altLang="ko-KR" sz="2000" dirty="0">
                <a:solidFill>
                  <a:srgbClr val="0070C0"/>
                </a:solidFill>
                <a:effectLst/>
                <a:latin typeface="+mn-ea"/>
                <a:cs typeface="Batang" panose="02030600000101010101" pitchFamily="18" charset="-127"/>
              </a:rPr>
              <a:t>6200</a:t>
            </a:r>
            <a:r>
              <a:rPr lang="ko-KR" altLang="en-US" sz="2000" dirty="0">
                <a:solidFill>
                  <a:srgbClr val="0070C0"/>
                </a:solidFill>
                <a:effectLst/>
                <a:latin typeface="+mn-ea"/>
                <a:cs typeface="Batang" panose="02030600000101010101" pitchFamily="18" charset="-127"/>
              </a:rPr>
              <a:t>원으로</a:t>
            </a:r>
            <a:r>
              <a:rPr lang="en-US" altLang="ko-KR" sz="2000" dirty="0">
                <a:solidFill>
                  <a:srgbClr val="0070C0"/>
                </a:solidFill>
                <a:latin typeface="+mn-ea"/>
                <a:cs typeface="Batang" panose="02030600000101010101" pitchFamily="18" charset="-127"/>
              </a:rPr>
              <a:t>(808.28</a:t>
            </a:r>
            <a:r>
              <a:rPr lang="en-US" altLang="ja-JP" sz="2000" dirty="0">
                <a:solidFill>
                  <a:srgbClr val="0070C0"/>
                </a:solidFill>
                <a:latin typeface="+mn-ea"/>
                <a:cs typeface="Batang" panose="02030600000101010101" pitchFamily="18" charset="-127"/>
              </a:rPr>
              <a:t>)</a:t>
            </a:r>
            <a:r>
              <a:rPr lang="ja-JP" altLang="en-US" sz="2000" dirty="0">
                <a:solidFill>
                  <a:srgbClr val="0070C0"/>
                </a:solidFill>
                <a:latin typeface="+mn-ea"/>
                <a:cs typeface="Batang" panose="02030600000101010101" pitchFamily="18" charset="-127"/>
              </a:rPr>
              <a:t>円</a:t>
            </a:r>
            <a:endParaRPr lang="ko-KR" altLang="en-US" sz="2000" dirty="0">
              <a:solidFill>
                <a:srgbClr val="0070C0"/>
              </a:solidFill>
              <a:effectLst/>
              <a:latin typeface="+mn-ea"/>
              <a:cs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9827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オンライン メディア 2" title="🔥북한 돈에는 OO가 없다?🔥 북한의 돈 언박싱! 북한 사람들이 모두 투잡족이 된 이유 ㅣ송홍근의 언박싱 평양 unboxingPY ㅣ#02">
            <a:hlinkClick r:id="" action="ppaction://media"/>
            <a:extLst>
              <a:ext uri="{FF2B5EF4-FFF2-40B4-BE49-F238E27FC236}">
                <a16:creationId xmlns:a16="http://schemas.microsoft.com/office/drawing/2014/main" id="{3AEE80D1-C753-449E-82A1-0A62B57F738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74" y="0"/>
            <a:ext cx="12138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1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273208C6-BF3C-4D36-A02E-1C0003E24EC9}"/>
              </a:ext>
            </a:extLst>
          </p:cNvPr>
          <p:cNvSpPr/>
          <p:nvPr/>
        </p:nvSpPr>
        <p:spPr>
          <a:xfrm>
            <a:off x="342900" y="93689"/>
            <a:ext cx="1684684" cy="773240"/>
          </a:xfrm>
          <a:prstGeom prst="roundRect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祝日</a:t>
            </a:r>
            <a:endParaRPr lang="en-US" altLang="ko-KR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12" name="オブジェクト 11">
            <a:extLst>
              <a:ext uri="{FF2B5EF4-FFF2-40B4-BE49-F238E27FC236}">
                <a16:creationId xmlns:a16="http://schemas.microsoft.com/office/drawing/2014/main" id="{67F5891C-DD51-47FF-B1D2-3273BCDD8E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8587" y="0"/>
          <a:ext cx="6858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ビットマップ イメージ" r:id="rId3" imgW="4222800" imgH="4222800" progId="Paint.Picture">
                  <p:embed/>
                </p:oleObj>
              </mc:Choice>
              <mc:Fallback>
                <p:oleObj name="ビットマップ イメージ" r:id="rId3" imgW="4222800" imgH="4222800" progId="Paint.Picture">
                  <p:embed/>
                  <p:pic>
                    <p:nvPicPr>
                      <p:cNvPr id="12" name="オブジェクト 11">
                        <a:extLst>
                          <a:ext uri="{FF2B5EF4-FFF2-40B4-BE49-F238E27FC236}">
                            <a16:creationId xmlns:a16="http://schemas.microsoft.com/office/drawing/2014/main" id="{67F5891C-DD51-47FF-B1D2-3273BCDD8E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8587" y="0"/>
                        <a:ext cx="6858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1490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273208C6-BF3C-4D36-A02E-1C0003E24EC9}"/>
              </a:ext>
            </a:extLst>
          </p:cNvPr>
          <p:cNvSpPr/>
          <p:nvPr/>
        </p:nvSpPr>
        <p:spPr>
          <a:xfrm>
            <a:off x="342900" y="93689"/>
            <a:ext cx="1684684" cy="773240"/>
          </a:xfrm>
          <a:prstGeom prst="roundRect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祝日</a:t>
            </a:r>
            <a:endParaRPr lang="en-US" altLang="ko-KR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19BB6C7-F719-47BA-B6DF-EF4EAD1A0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142" y="3006587"/>
            <a:ext cx="6093958" cy="342403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7941458-62E7-4F0B-8006-040E4B0BA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270" y="0"/>
            <a:ext cx="3839818" cy="289266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6A51F94-F1A2-41C5-9BF4-BF2A6CE23EAB}"/>
              </a:ext>
            </a:extLst>
          </p:cNvPr>
          <p:cNvSpPr txBox="1"/>
          <p:nvPr/>
        </p:nvSpPr>
        <p:spPr>
          <a:xfrm>
            <a:off x="231912" y="1200623"/>
            <a:ext cx="74593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ja-JP" sz="3200" b="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Batang" panose="02030600000101010101" pitchFamily="18" charset="-127"/>
                <a:cs typeface="Batang" panose="02030600000101010101" pitchFamily="18" charset="-127"/>
              </a:rPr>
              <a:t>당</a:t>
            </a:r>
            <a:r>
              <a:rPr lang="en-US" altLang="ja-JP" sz="3200" b="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ko-KR" altLang="ja-JP" sz="3200" b="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Batang" panose="02030600000101010101" pitchFamily="18" charset="-127"/>
                <a:cs typeface="Batang" panose="02030600000101010101" pitchFamily="18" charset="-127"/>
              </a:rPr>
              <a:t>국가</a:t>
            </a:r>
            <a:r>
              <a:rPr lang="ko-KR" altLang="ja-JP" sz="3200" b="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ko-KR" altLang="ja-JP" sz="3200" b="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Batang" panose="02030600000101010101" pitchFamily="18" charset="-127"/>
                <a:cs typeface="Batang" panose="02030600000101010101" pitchFamily="18" charset="-127"/>
              </a:rPr>
              <a:t>기관</a:t>
            </a:r>
            <a:r>
              <a:rPr lang="en-US" altLang="ja-JP" sz="3200" b="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ko-KR" altLang="ja-JP" sz="3200" b="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Batang" panose="02030600000101010101" pitchFamily="18" charset="-127"/>
                <a:cs typeface="Batang" panose="02030600000101010101" pitchFamily="18" charset="-127"/>
              </a:rPr>
              <a:t>기업소</a:t>
            </a:r>
            <a:r>
              <a:rPr lang="en-US" altLang="ja-JP" sz="3200" b="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ko-KR" altLang="ja-JP" sz="3200" b="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Batang" panose="02030600000101010101" pitchFamily="18" charset="-127"/>
                <a:cs typeface="Batang" panose="02030600000101010101" pitchFamily="18" charset="-127"/>
              </a:rPr>
              <a:t>단체</a:t>
            </a:r>
            <a:r>
              <a:rPr lang="ko-KR" altLang="ja-JP" sz="3200" b="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ko-KR" altLang="ja-JP" sz="3200" b="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Batang" panose="02030600000101010101" pitchFamily="18" charset="-127"/>
                <a:cs typeface="Batang" panose="02030600000101010101" pitchFamily="18" charset="-127"/>
              </a:rPr>
              <a:t>들에서</a:t>
            </a:r>
            <a:r>
              <a:rPr lang="ko-KR" altLang="ja-JP" sz="3200" b="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ko-KR" altLang="ja-JP" sz="3200" b="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Batang" panose="02030600000101010101" pitchFamily="18" charset="-127"/>
                <a:cs typeface="Batang" panose="02030600000101010101" pitchFamily="18" charset="-127"/>
              </a:rPr>
              <a:t>정신노동을</a:t>
            </a:r>
            <a:r>
              <a:rPr lang="ko-KR" altLang="ja-JP" sz="3200" b="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ko-KR" altLang="ja-JP" sz="3200" b="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Batang" panose="02030600000101010101" pitchFamily="18" charset="-127"/>
                <a:cs typeface="Batang" panose="02030600000101010101" pitchFamily="18" charset="-127"/>
              </a:rPr>
              <a:t>하는</a:t>
            </a:r>
            <a:r>
              <a:rPr lang="ko-KR" altLang="ja-JP" sz="3200" b="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ko-KR" altLang="ja-JP" sz="3200" b="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Batang" panose="02030600000101010101" pitchFamily="18" charset="-127"/>
                <a:cs typeface="Batang" panose="02030600000101010101" pitchFamily="18" charset="-127"/>
              </a:rPr>
              <a:t>일꾼들과</a:t>
            </a:r>
            <a:r>
              <a:rPr lang="ko-KR" altLang="ja-JP" sz="3200" b="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ko-KR" altLang="ja-JP" sz="3200" b="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Batang" panose="02030600000101010101" pitchFamily="18" charset="-127"/>
                <a:cs typeface="Batang" panose="02030600000101010101" pitchFamily="18" charset="-127"/>
              </a:rPr>
              <a:t>사무원들이</a:t>
            </a:r>
            <a:r>
              <a:rPr lang="ko-KR" altLang="ja-JP" sz="3200" b="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ko-KR" altLang="ja-JP" sz="3200" b="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Batang" panose="02030600000101010101" pitchFamily="18" charset="-127"/>
                <a:cs typeface="Batang" panose="02030600000101010101" pitchFamily="18" charset="-127"/>
              </a:rPr>
              <a:t>매주</a:t>
            </a:r>
            <a:r>
              <a:rPr lang="ko-KR" altLang="ja-JP" sz="3200" b="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ko-KR" altLang="ja-JP" sz="3200" b="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Batang" panose="02030600000101010101" pitchFamily="18" charset="-127"/>
                <a:cs typeface="Batang" panose="02030600000101010101" pitchFamily="18" charset="-127"/>
              </a:rPr>
              <a:t>금요일에</a:t>
            </a:r>
            <a:r>
              <a:rPr lang="ko-KR" altLang="ja-JP" sz="3200" b="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ko-KR" altLang="ja-JP" sz="3200" b="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Batang" panose="02030600000101010101" pitchFamily="18" charset="-127"/>
                <a:cs typeface="Batang" panose="02030600000101010101" pitchFamily="18" charset="-127"/>
              </a:rPr>
              <a:t>정규적으로</a:t>
            </a:r>
            <a:r>
              <a:rPr lang="ko-KR" altLang="ja-JP" sz="3200" b="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ko-KR" altLang="ja-JP" sz="3200" b="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Batang" panose="02030600000101010101" pitchFamily="18" charset="-127"/>
                <a:cs typeface="Batang" panose="02030600000101010101" pitchFamily="18" charset="-127"/>
              </a:rPr>
              <a:t>참가하는</a:t>
            </a:r>
            <a:r>
              <a:rPr lang="ko-KR" altLang="ja-JP" sz="3200" b="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ko-KR" altLang="ja-JP" sz="3200" b="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Batang" panose="02030600000101010101" pitchFamily="18" charset="-127"/>
                <a:cs typeface="Batang" panose="02030600000101010101" pitchFamily="18" charset="-127"/>
              </a:rPr>
              <a:t>육체노동</a:t>
            </a:r>
            <a:r>
              <a:rPr lang="en-US" altLang="ja-JP" sz="3200" b="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. </a:t>
            </a:r>
          </a:p>
          <a:p>
            <a:r>
              <a:rPr lang="en-US" altLang="ja-JP" sz="3200" b="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⇒</a:t>
            </a:r>
            <a:r>
              <a:rPr lang="ja-JP" altLang="ja-JP" sz="3200" b="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Batang" panose="02030600000101010101" pitchFamily="18" charset="-127"/>
                <a:cs typeface="Batang" panose="02030600000101010101" pitchFamily="18" charset="-127"/>
              </a:rPr>
              <a:t>남한</a:t>
            </a:r>
            <a:r>
              <a:rPr lang="ja-JP" altLang="ja-JP" sz="3200" b="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ja-JP" altLang="ja-JP" sz="3200" b="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Batang" panose="02030600000101010101" pitchFamily="18" charset="-127"/>
                <a:cs typeface="Batang" panose="02030600000101010101" pitchFamily="18" charset="-127"/>
              </a:rPr>
              <a:t>규범</a:t>
            </a:r>
            <a:r>
              <a:rPr lang="ja-JP" altLang="ja-JP" sz="3200" b="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ja-JP" altLang="ja-JP" sz="3200" b="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Batang" panose="02030600000101010101" pitchFamily="18" charset="-127"/>
                <a:cs typeface="Batang" panose="02030600000101010101" pitchFamily="18" charset="-127"/>
              </a:rPr>
              <a:t>표기는</a:t>
            </a:r>
            <a:r>
              <a:rPr lang="en-US" altLang="ja-JP" sz="3200" b="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altLang="ja-JP" sz="3200" b="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‘</a:t>
            </a:r>
            <a:r>
              <a:rPr lang="ja-JP" altLang="ja-JP" sz="3200" b="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Batang" panose="02030600000101010101" pitchFamily="18" charset="-127"/>
                <a:cs typeface="Batang" panose="02030600000101010101" pitchFamily="18" charset="-127"/>
              </a:rPr>
              <a:t>금요노동</a:t>
            </a:r>
            <a:r>
              <a:rPr lang="ja-JP" altLang="ja-JP" sz="3200" b="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’</a:t>
            </a:r>
            <a:r>
              <a:rPr lang="ja-JP" altLang="ja-JP" sz="3200" b="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Batang" panose="02030600000101010101" pitchFamily="18" charset="-127"/>
                <a:cs typeface="Batang" panose="02030600000101010101" pitchFamily="18" charset="-127"/>
              </a:rPr>
              <a:t>이다</a:t>
            </a:r>
            <a:r>
              <a:rPr lang="en-US" altLang="ja-JP" sz="3200" b="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.</a:t>
            </a:r>
            <a:endParaRPr lang="ja-JP" altLang="ja-JP" sz="3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4150896C-19E6-40EE-A6DD-095AFC3120C4}"/>
              </a:ext>
            </a:extLst>
          </p:cNvPr>
          <p:cNvSpPr/>
          <p:nvPr/>
        </p:nvSpPr>
        <p:spPr>
          <a:xfrm>
            <a:off x="3025320" y="260536"/>
            <a:ext cx="3186636" cy="773240"/>
          </a:xfrm>
          <a:prstGeom prst="roundRect">
            <a:avLst/>
          </a:prstGeom>
          <a:solidFill>
            <a:srgbClr val="FEE3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err="1">
                <a:solidFill>
                  <a:srgbClr val="FF00FF"/>
                </a:solidFill>
                <a:ea typeface="Batang" panose="02030600000101010101" pitchFamily="18" charset="-127"/>
                <a:cs typeface="Batang" panose="02030600000101010101" pitchFamily="18" charset="-127"/>
              </a:rPr>
              <a:t>금요로동</a:t>
            </a:r>
            <a:r>
              <a:rPr lang="ko-KR" altLang="en-US" sz="2800" b="1" dirty="0">
                <a:solidFill>
                  <a:srgbClr val="FF00FF"/>
                </a:solidFill>
                <a:ea typeface="Batang" panose="02030600000101010101" pitchFamily="18" charset="-127"/>
                <a:cs typeface="Batang" panose="02030600000101010101" pitchFamily="18" charset="-127"/>
              </a:rPr>
              <a:t> 金曜勞動</a:t>
            </a:r>
            <a:endParaRPr kumimoji="1" lang="ja-JP" altLang="en-US" sz="28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1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273208C6-BF3C-4D36-A02E-1C0003E24EC9}"/>
              </a:ext>
            </a:extLst>
          </p:cNvPr>
          <p:cNvSpPr/>
          <p:nvPr/>
        </p:nvSpPr>
        <p:spPr>
          <a:xfrm>
            <a:off x="342899" y="93689"/>
            <a:ext cx="5113684" cy="773240"/>
          </a:xfrm>
          <a:prstGeom prst="roundRect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言語：</a:t>
            </a:r>
            <a:r>
              <a:rPr lang="ko-KR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문화어</a:t>
            </a:r>
            <a:r>
              <a:rPr lang="ko-KR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（文化語）</a:t>
            </a:r>
            <a:endParaRPr lang="en-US" altLang="ko-KR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ADBB2C8-B70C-4EE1-8DAB-DE04DE4D859F}"/>
              </a:ext>
            </a:extLst>
          </p:cNvPr>
          <p:cNvSpPr txBox="1"/>
          <p:nvPr/>
        </p:nvSpPr>
        <p:spPr>
          <a:xfrm>
            <a:off x="437322" y="1033669"/>
            <a:ext cx="110920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ja-JP" sz="6000" kern="100" dirty="0">
                <a:solidFill>
                  <a:srgbClr val="333333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북한에서</a:t>
            </a:r>
            <a:r>
              <a:rPr lang="en-US" altLang="ja-JP" sz="6000" kern="100" dirty="0">
                <a:solidFill>
                  <a:srgbClr val="333333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ja-JP" sz="6000" kern="100" dirty="0">
                <a:solidFill>
                  <a:srgbClr val="333333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평양말을</a:t>
            </a:r>
            <a:r>
              <a:rPr lang="ko-KR" altLang="ja-JP" sz="6000" kern="100" dirty="0">
                <a:solidFill>
                  <a:srgbClr val="333333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ja-JP" sz="6000" kern="100" dirty="0">
                <a:solidFill>
                  <a:srgbClr val="333333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중심으로</a:t>
            </a:r>
            <a:r>
              <a:rPr lang="ko-KR" altLang="ja-JP" sz="6000" kern="100" dirty="0">
                <a:solidFill>
                  <a:srgbClr val="333333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ja-JP" sz="6000" kern="100" dirty="0">
                <a:solidFill>
                  <a:srgbClr val="333333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하여</a:t>
            </a:r>
            <a:r>
              <a:rPr lang="ko-KR" altLang="ja-JP" sz="6000" kern="100" dirty="0">
                <a:solidFill>
                  <a:srgbClr val="333333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ja-JP" sz="6000" kern="100" dirty="0">
                <a:solidFill>
                  <a:srgbClr val="333333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문법</a:t>
            </a:r>
            <a:r>
              <a:rPr lang="en-US" altLang="ja-JP" sz="6000" kern="100" dirty="0">
                <a:solidFill>
                  <a:srgbClr val="333333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ja-JP" sz="6000" kern="100" dirty="0">
                <a:solidFill>
                  <a:srgbClr val="333333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어휘</a:t>
            </a:r>
            <a:r>
              <a:rPr lang="en-US" altLang="ja-JP" sz="6000" kern="100" dirty="0">
                <a:solidFill>
                  <a:srgbClr val="333333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ja-JP" sz="6000" kern="100" dirty="0">
                <a:solidFill>
                  <a:srgbClr val="333333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철자법</a:t>
            </a:r>
            <a:r>
              <a:rPr lang="ko-KR" altLang="ja-JP" sz="6000" kern="100" dirty="0">
                <a:solidFill>
                  <a:srgbClr val="333333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ja-JP" sz="6000" kern="100" dirty="0">
                <a:solidFill>
                  <a:srgbClr val="333333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등을</a:t>
            </a:r>
            <a:r>
              <a:rPr lang="ko-KR" altLang="ja-JP" sz="6000" kern="100" dirty="0">
                <a:solidFill>
                  <a:srgbClr val="333333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ja-JP" sz="6000" kern="100" dirty="0">
                <a:solidFill>
                  <a:srgbClr val="333333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엄격하게</a:t>
            </a:r>
            <a:r>
              <a:rPr lang="ko-KR" altLang="ja-JP" sz="6000" kern="100" dirty="0">
                <a:solidFill>
                  <a:srgbClr val="333333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ja-JP" sz="6000" kern="100" dirty="0" err="1">
                <a:solidFill>
                  <a:srgbClr val="333333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규범화한</a:t>
            </a:r>
            <a:r>
              <a:rPr lang="ko-KR" altLang="ja-JP" sz="6000" kern="100" dirty="0">
                <a:solidFill>
                  <a:srgbClr val="333333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ja-JP" sz="6000" kern="100" dirty="0">
                <a:solidFill>
                  <a:srgbClr val="333333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언어를</a:t>
            </a:r>
            <a:r>
              <a:rPr lang="ko-KR" altLang="ja-JP" sz="6000" kern="100" dirty="0">
                <a:solidFill>
                  <a:srgbClr val="333333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ja-JP" sz="6000" kern="100" dirty="0">
                <a:solidFill>
                  <a:srgbClr val="333333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이르는</a:t>
            </a:r>
            <a:r>
              <a:rPr lang="ko-KR" altLang="ja-JP" sz="6000" kern="100" dirty="0">
                <a:solidFill>
                  <a:srgbClr val="333333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ja-JP" sz="6000" kern="100" dirty="0">
                <a:solidFill>
                  <a:srgbClr val="333333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말</a:t>
            </a:r>
            <a:endParaRPr kumimoji="1" lang="ja-JP" altLang="en-US" sz="6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4426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40574</TotalTime>
  <Words>827</Words>
  <Application>Microsoft Office PowerPoint</Application>
  <PresentationFormat>ワイド画面</PresentationFormat>
  <Paragraphs>106</Paragraphs>
  <Slides>28</Slides>
  <Notes>1</Notes>
  <HiddenSlides>0</HiddenSlides>
  <MMClips>5</MMClips>
  <ScaleCrop>false</ScaleCrop>
  <HeadingPairs>
    <vt:vector size="8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40" baseType="lpstr">
      <vt:lpstr>Batang</vt:lpstr>
      <vt:lpstr>Gulim</vt:lpstr>
      <vt:lpstr>HG丸ｺﾞｼｯｸM-PRO</vt:lpstr>
      <vt:lpstr>Malgun Gothic</vt:lpstr>
      <vt:lpstr>ＭＳ 明朝</vt:lpstr>
      <vt:lpstr>游ゴシック</vt:lpstr>
      <vt:lpstr>游ゴシック Light</vt:lpstr>
      <vt:lpstr>游明朝</vt:lpstr>
      <vt:lpstr>Arial</vt:lpstr>
      <vt:lpstr>Century</vt:lpstr>
      <vt:lpstr>Office テーマ</vt:lpstr>
      <vt:lpstr>ビットマップ イメージ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우리 땅 기차 여행で仮想空間を列車旅行しよう</dc:title>
  <dc:creator>Saigusa Hatsuko</dc:creator>
  <cp:lastModifiedBy>Saigusa Hatsuko</cp:lastModifiedBy>
  <cp:revision>1033</cp:revision>
  <cp:lastPrinted>2020-08-03T12:07:08Z</cp:lastPrinted>
  <dcterms:created xsi:type="dcterms:W3CDTF">2020-07-24T06:00:28Z</dcterms:created>
  <dcterms:modified xsi:type="dcterms:W3CDTF">2022-04-10T07:52:18Z</dcterms:modified>
</cp:coreProperties>
</file>